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7" r:id="rId4"/>
  </p:sldMasterIdLst>
  <p:notesMasterIdLst>
    <p:notesMasterId r:id="rId36"/>
  </p:notesMasterIdLst>
  <p:sldIdLst>
    <p:sldId id="340" r:id="rId5"/>
    <p:sldId id="312" r:id="rId6"/>
    <p:sldId id="314" r:id="rId7"/>
    <p:sldId id="281" r:id="rId8"/>
    <p:sldId id="282" r:id="rId9"/>
    <p:sldId id="327" r:id="rId10"/>
    <p:sldId id="328" r:id="rId11"/>
    <p:sldId id="283" r:id="rId12"/>
    <p:sldId id="329" r:id="rId13"/>
    <p:sldId id="262" r:id="rId14"/>
    <p:sldId id="330" r:id="rId15"/>
    <p:sldId id="331" r:id="rId16"/>
    <p:sldId id="300" r:id="rId17"/>
    <p:sldId id="278" r:id="rId18"/>
    <p:sldId id="339" r:id="rId19"/>
    <p:sldId id="333" r:id="rId20"/>
    <p:sldId id="280" r:id="rId21"/>
    <p:sldId id="334" r:id="rId22"/>
    <p:sldId id="335" r:id="rId23"/>
    <p:sldId id="304" r:id="rId24"/>
    <p:sldId id="316" r:id="rId25"/>
    <p:sldId id="322" r:id="rId26"/>
    <p:sldId id="336" r:id="rId27"/>
    <p:sldId id="287" r:id="rId28"/>
    <p:sldId id="337" r:id="rId29"/>
    <p:sldId id="290" r:id="rId30"/>
    <p:sldId id="295" r:id="rId31"/>
    <p:sldId id="297" r:id="rId32"/>
    <p:sldId id="296" r:id="rId33"/>
    <p:sldId id="338" r:id="rId34"/>
    <p:sldId id="289" r:id="rId3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  <a:srgbClr val="00CC00"/>
    <a:srgbClr val="996600"/>
    <a:srgbClr val="FFFFFF"/>
    <a:srgbClr val="CC9900"/>
    <a:srgbClr val="993300"/>
    <a:srgbClr val="FF5A00"/>
    <a:srgbClr val="FF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94" autoAdjust="0"/>
  </p:normalViewPr>
  <p:slideViewPr>
    <p:cSldViewPr snapToGrid="0">
      <p:cViewPr>
        <p:scale>
          <a:sx n="77" d="100"/>
          <a:sy n="77" d="100"/>
        </p:scale>
        <p:origin x="-7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4C8A2-D77E-43D5-BAC0-1BA843230C76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BA72E2D-168D-4EC2-9065-AF1057066C01}">
      <dgm:prSet phldrT="[Text]" custT="1"/>
      <dgm:spPr>
        <a:solidFill>
          <a:srgbClr val="CC0000"/>
        </a:solidFill>
      </dgm:spPr>
      <dgm:t>
        <a:bodyPr anchor="ctr"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smtClean="0"/>
            <a:t>Các quốc gia cổ đại phương Đông đã được hình thành ở đâu và từ bao giờ?</a:t>
          </a:r>
        </a:p>
      </dgm:t>
    </dgm:pt>
    <dgm:pt modelId="{A0D3F114-5AF2-4B28-A41A-54FEBB37BFB4}" type="parTrans" cxnId="{D6A84002-8A85-4CA6-9627-717EF28D370F}">
      <dgm:prSet/>
      <dgm:spPr/>
      <dgm:t>
        <a:bodyPr/>
        <a:lstStyle/>
        <a:p>
          <a:endParaRPr lang="en-US"/>
        </a:p>
      </dgm:t>
    </dgm:pt>
    <dgm:pt modelId="{69E20CAE-1B5D-4B52-BAB3-E8F3B43DB292}" type="sibTrans" cxnId="{D6A84002-8A85-4CA6-9627-717EF28D370F}">
      <dgm:prSet/>
      <dgm:spPr/>
      <dgm:t>
        <a:bodyPr/>
        <a:lstStyle/>
        <a:p>
          <a:endParaRPr lang="en-US"/>
        </a:p>
      </dgm:t>
    </dgm:pt>
    <dgm:pt modelId="{4139F4D1-DAAD-40A8-A009-8A9A1CE37646}">
      <dgm:prSet phldrT="[Text]" custT="1"/>
      <dgm:spPr>
        <a:solidFill>
          <a:srgbClr val="92D05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smtClean="0"/>
            <a:t>Xã hội cổ đại phương Đông bao gồm những tầng lớp nào?</a:t>
          </a:r>
          <a:endParaRPr lang="en-US"/>
        </a:p>
      </dgm:t>
    </dgm:pt>
    <dgm:pt modelId="{C1D2A819-7FCF-462C-B4DE-030F699669D3}" type="parTrans" cxnId="{61D7E897-E130-45C0-BC4B-033B8789ADA7}">
      <dgm:prSet/>
      <dgm:spPr/>
      <dgm:t>
        <a:bodyPr/>
        <a:lstStyle/>
        <a:p>
          <a:endParaRPr lang="en-US"/>
        </a:p>
      </dgm:t>
    </dgm:pt>
    <dgm:pt modelId="{CC6F907D-DD86-4E80-A7F3-E9BC932512A5}" type="sibTrans" cxnId="{61D7E897-E130-45C0-BC4B-033B8789ADA7}">
      <dgm:prSet/>
      <dgm:spPr/>
      <dgm:t>
        <a:bodyPr/>
        <a:lstStyle/>
        <a:p>
          <a:endParaRPr lang="en-US"/>
        </a:p>
      </dgm:t>
    </dgm:pt>
    <dgm:pt modelId="{92186795-D35D-40CB-9831-AB2E6D208925}">
      <dgm:prSet phldrT="[Text]" custT="1"/>
      <dgm:spPr>
        <a:solidFill>
          <a:srgbClr val="FFC00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smtClean="0"/>
            <a:t>Nhà nước chuyên chế cổ đại phương Đông</a:t>
          </a:r>
          <a:endParaRPr lang="en-US"/>
        </a:p>
      </dgm:t>
    </dgm:pt>
    <dgm:pt modelId="{B12F533C-61D8-4CBA-ACC1-A2F44BBE8685}" type="parTrans" cxnId="{99949E35-19D3-4216-A3DC-DFAC04B04A46}">
      <dgm:prSet/>
      <dgm:spPr/>
      <dgm:t>
        <a:bodyPr/>
        <a:lstStyle/>
        <a:p>
          <a:endParaRPr lang="en-US"/>
        </a:p>
      </dgm:t>
    </dgm:pt>
    <dgm:pt modelId="{9980A08B-B70C-405A-A4E8-EF6184A77AE5}" type="sibTrans" cxnId="{99949E35-19D3-4216-A3DC-DFAC04B04A46}">
      <dgm:prSet/>
      <dgm:spPr/>
      <dgm:t>
        <a:bodyPr/>
        <a:lstStyle/>
        <a:p>
          <a:endParaRPr lang="en-US"/>
        </a:p>
      </dgm:t>
    </dgm:pt>
    <dgm:pt modelId="{7C939BF4-00CE-4140-B43B-3A5E15044812}" type="pres">
      <dgm:prSet presAssocID="{8824C8A2-D77E-43D5-BAC0-1BA843230C7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565834-F34F-4515-8F11-82B9060192D3}" type="pres">
      <dgm:prSet presAssocID="{EBA72E2D-168D-4EC2-9065-AF1057066C01}" presName="parentLin" presStyleCnt="0"/>
      <dgm:spPr/>
    </dgm:pt>
    <dgm:pt modelId="{03FB5147-0A32-49D0-95B7-1B419EF865E8}" type="pres">
      <dgm:prSet presAssocID="{EBA72E2D-168D-4EC2-9065-AF1057066C01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1B155AA-3AB6-49AB-A679-21C23BF6DD72}" type="pres">
      <dgm:prSet presAssocID="{EBA72E2D-168D-4EC2-9065-AF1057066C01}" presName="parentText" presStyleLbl="node1" presStyleIdx="0" presStyleCnt="3" custScaleX="127551" custScaleY="96799" custLinFactNeighborX="10661" custLinFactNeighborY="-341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A140FF-A3B7-44E4-884A-C83B35A2206E}" type="pres">
      <dgm:prSet presAssocID="{EBA72E2D-168D-4EC2-9065-AF1057066C01}" presName="negativeSpace" presStyleCnt="0"/>
      <dgm:spPr/>
    </dgm:pt>
    <dgm:pt modelId="{8AC924BF-65B0-44E6-908E-BAB649FB46F9}" type="pres">
      <dgm:prSet presAssocID="{EBA72E2D-168D-4EC2-9065-AF1057066C01}" presName="childText" presStyleLbl="conFgAcc1" presStyleIdx="0" presStyleCnt="3" custScaleX="97619" custScaleY="39688" custLinFactNeighborX="1313" custLinFactNeighborY="78980">
        <dgm:presLayoutVars>
          <dgm:bulletEnabled val="1"/>
        </dgm:presLayoutVars>
      </dgm:prSet>
      <dgm:spPr>
        <a:ln>
          <a:solidFill>
            <a:srgbClr val="C00000"/>
          </a:solidFill>
        </a:ln>
      </dgm:spPr>
    </dgm:pt>
    <dgm:pt modelId="{D91762A4-AEF2-42D6-8312-276FF8EE756E}" type="pres">
      <dgm:prSet presAssocID="{69E20CAE-1B5D-4B52-BAB3-E8F3B43DB292}" presName="spaceBetweenRectangles" presStyleCnt="0"/>
      <dgm:spPr/>
    </dgm:pt>
    <dgm:pt modelId="{8E196F98-02C6-48DC-A26C-530D12C39004}" type="pres">
      <dgm:prSet presAssocID="{4139F4D1-DAAD-40A8-A009-8A9A1CE37646}" presName="parentLin" presStyleCnt="0"/>
      <dgm:spPr/>
    </dgm:pt>
    <dgm:pt modelId="{E70BED28-481D-4B4B-8309-2DF6FACEAFA9}" type="pres">
      <dgm:prSet presAssocID="{4139F4D1-DAAD-40A8-A009-8A9A1CE3764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3EF3341-C5DC-45DE-9DA1-86B526DBAEE8}" type="pres">
      <dgm:prSet presAssocID="{4139F4D1-DAAD-40A8-A009-8A9A1CE37646}" presName="parentText" presStyleLbl="node1" presStyleIdx="1" presStyleCnt="3" custScaleX="127551" custScaleY="96799" custLinFactNeighborX="10661" custLinFactNeighborY="-956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A536B0-A284-460F-99AA-C4B8CDCDF0FB}" type="pres">
      <dgm:prSet presAssocID="{4139F4D1-DAAD-40A8-A009-8A9A1CE37646}" presName="negativeSpace" presStyleCnt="0"/>
      <dgm:spPr/>
    </dgm:pt>
    <dgm:pt modelId="{1A195F91-6BA0-482A-A9F4-4591F239FED0}" type="pres">
      <dgm:prSet presAssocID="{4139F4D1-DAAD-40A8-A009-8A9A1CE37646}" presName="childText" presStyleLbl="conFgAcc1" presStyleIdx="1" presStyleCnt="3" custScaleX="97619" custScaleY="39688" custLinFactY="22570" custLinFactNeighborX="1246" custLinFactNeighborY="100000">
        <dgm:presLayoutVars>
          <dgm:bulletEnabled val="1"/>
        </dgm:presLayoutVars>
      </dgm:prSet>
      <dgm:spPr>
        <a:ln>
          <a:solidFill>
            <a:srgbClr val="00B050"/>
          </a:solidFill>
        </a:ln>
      </dgm:spPr>
    </dgm:pt>
    <dgm:pt modelId="{51A45F65-04A3-4207-A80F-1858FE43412A}" type="pres">
      <dgm:prSet presAssocID="{CC6F907D-DD86-4E80-A7F3-E9BC932512A5}" presName="spaceBetweenRectangles" presStyleCnt="0"/>
      <dgm:spPr/>
    </dgm:pt>
    <dgm:pt modelId="{B0BB0D80-F835-40CE-8FF6-9185858CF4CF}" type="pres">
      <dgm:prSet presAssocID="{92186795-D35D-40CB-9831-AB2E6D208925}" presName="parentLin" presStyleCnt="0"/>
      <dgm:spPr/>
    </dgm:pt>
    <dgm:pt modelId="{324C6CC4-8390-4150-9856-7E89A568E1F5}" type="pres">
      <dgm:prSet presAssocID="{92186795-D35D-40CB-9831-AB2E6D208925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AAD7931-FE48-419B-A7E0-41785FA2DDC5}" type="pres">
      <dgm:prSet presAssocID="{92186795-D35D-40CB-9831-AB2E6D208925}" presName="parentText" presStyleLbl="node1" presStyleIdx="2" presStyleCnt="3" custScaleX="127551" custScaleY="96799" custLinFactNeighborX="-3554" custLinFactNeighborY="17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EAA380-FF47-4042-884E-3DBA20BBF631}" type="pres">
      <dgm:prSet presAssocID="{92186795-D35D-40CB-9831-AB2E6D208925}" presName="negativeSpace" presStyleCnt="0"/>
      <dgm:spPr/>
    </dgm:pt>
    <dgm:pt modelId="{14FEB5D3-5DBC-4C32-92AC-050A157B7948}" type="pres">
      <dgm:prSet presAssocID="{92186795-D35D-40CB-9831-AB2E6D208925}" presName="childText" presStyleLbl="conFgAcc1" presStyleIdx="2" presStyleCnt="3" custScaleX="97619" custScaleY="39688" custLinFactNeighborX="1955" custLinFactNeighborY="89874">
        <dgm:presLayoutVars>
          <dgm:bulletEnabled val="1"/>
        </dgm:presLayoutVars>
      </dgm:prSet>
      <dgm:spPr/>
    </dgm:pt>
  </dgm:ptLst>
  <dgm:cxnLst>
    <dgm:cxn modelId="{EEB9B9BA-4461-4B15-9D8B-EE5450238732}" type="presOf" srcId="{4139F4D1-DAAD-40A8-A009-8A9A1CE37646}" destId="{23EF3341-C5DC-45DE-9DA1-86B526DBAEE8}" srcOrd="1" destOrd="0" presId="urn:microsoft.com/office/officeart/2005/8/layout/list1"/>
    <dgm:cxn modelId="{30804D36-B36D-4ABE-B4A8-1D7657285FD2}" type="presOf" srcId="{8824C8A2-D77E-43D5-BAC0-1BA843230C76}" destId="{7C939BF4-00CE-4140-B43B-3A5E15044812}" srcOrd="0" destOrd="0" presId="urn:microsoft.com/office/officeart/2005/8/layout/list1"/>
    <dgm:cxn modelId="{D0BCF5F4-6D01-458A-A492-97DF7CF464C9}" type="presOf" srcId="{92186795-D35D-40CB-9831-AB2E6D208925}" destId="{8AAD7931-FE48-419B-A7E0-41785FA2DDC5}" srcOrd="1" destOrd="0" presId="urn:microsoft.com/office/officeart/2005/8/layout/list1"/>
    <dgm:cxn modelId="{D6A84002-8A85-4CA6-9627-717EF28D370F}" srcId="{8824C8A2-D77E-43D5-BAC0-1BA843230C76}" destId="{EBA72E2D-168D-4EC2-9065-AF1057066C01}" srcOrd="0" destOrd="0" parTransId="{A0D3F114-5AF2-4B28-A41A-54FEBB37BFB4}" sibTransId="{69E20CAE-1B5D-4B52-BAB3-E8F3B43DB292}"/>
    <dgm:cxn modelId="{F597A26D-4536-4465-B835-8C2660752D67}" type="presOf" srcId="{EBA72E2D-168D-4EC2-9065-AF1057066C01}" destId="{03FB5147-0A32-49D0-95B7-1B419EF865E8}" srcOrd="0" destOrd="0" presId="urn:microsoft.com/office/officeart/2005/8/layout/list1"/>
    <dgm:cxn modelId="{02927E1A-7E88-46C8-82C6-70C127B1D44E}" type="presOf" srcId="{EBA72E2D-168D-4EC2-9065-AF1057066C01}" destId="{71B155AA-3AB6-49AB-A679-21C23BF6DD72}" srcOrd="1" destOrd="0" presId="urn:microsoft.com/office/officeart/2005/8/layout/list1"/>
    <dgm:cxn modelId="{61D7E897-E130-45C0-BC4B-033B8789ADA7}" srcId="{8824C8A2-D77E-43D5-BAC0-1BA843230C76}" destId="{4139F4D1-DAAD-40A8-A009-8A9A1CE37646}" srcOrd="1" destOrd="0" parTransId="{C1D2A819-7FCF-462C-B4DE-030F699669D3}" sibTransId="{CC6F907D-DD86-4E80-A7F3-E9BC932512A5}"/>
    <dgm:cxn modelId="{0566D3F3-DB12-40C9-A9AA-0545F8C0F411}" type="presOf" srcId="{4139F4D1-DAAD-40A8-A009-8A9A1CE37646}" destId="{E70BED28-481D-4B4B-8309-2DF6FACEAFA9}" srcOrd="0" destOrd="0" presId="urn:microsoft.com/office/officeart/2005/8/layout/list1"/>
    <dgm:cxn modelId="{99949E35-19D3-4216-A3DC-DFAC04B04A46}" srcId="{8824C8A2-D77E-43D5-BAC0-1BA843230C76}" destId="{92186795-D35D-40CB-9831-AB2E6D208925}" srcOrd="2" destOrd="0" parTransId="{B12F533C-61D8-4CBA-ACC1-A2F44BBE8685}" sibTransId="{9980A08B-B70C-405A-A4E8-EF6184A77AE5}"/>
    <dgm:cxn modelId="{8993903D-B35F-4060-B015-0F2B97AE41FB}" type="presOf" srcId="{92186795-D35D-40CB-9831-AB2E6D208925}" destId="{324C6CC4-8390-4150-9856-7E89A568E1F5}" srcOrd="0" destOrd="0" presId="urn:microsoft.com/office/officeart/2005/8/layout/list1"/>
    <dgm:cxn modelId="{A483F998-30EB-44BB-89AD-BE77F56E204B}" type="presParOf" srcId="{7C939BF4-00CE-4140-B43B-3A5E15044812}" destId="{A1565834-F34F-4515-8F11-82B9060192D3}" srcOrd="0" destOrd="0" presId="urn:microsoft.com/office/officeart/2005/8/layout/list1"/>
    <dgm:cxn modelId="{CC10784B-382F-4E1B-93A8-FCA3849518B5}" type="presParOf" srcId="{A1565834-F34F-4515-8F11-82B9060192D3}" destId="{03FB5147-0A32-49D0-95B7-1B419EF865E8}" srcOrd="0" destOrd="0" presId="urn:microsoft.com/office/officeart/2005/8/layout/list1"/>
    <dgm:cxn modelId="{C556B7DC-452E-41C0-90EA-693C2FFA5A83}" type="presParOf" srcId="{A1565834-F34F-4515-8F11-82B9060192D3}" destId="{71B155AA-3AB6-49AB-A679-21C23BF6DD72}" srcOrd="1" destOrd="0" presId="urn:microsoft.com/office/officeart/2005/8/layout/list1"/>
    <dgm:cxn modelId="{EBFFDE70-B179-4179-AAAC-E70E9FA3DB08}" type="presParOf" srcId="{7C939BF4-00CE-4140-B43B-3A5E15044812}" destId="{87A140FF-A3B7-44E4-884A-C83B35A2206E}" srcOrd="1" destOrd="0" presId="urn:microsoft.com/office/officeart/2005/8/layout/list1"/>
    <dgm:cxn modelId="{93DBA915-E71C-4B20-96BD-916D62CCEA21}" type="presParOf" srcId="{7C939BF4-00CE-4140-B43B-3A5E15044812}" destId="{8AC924BF-65B0-44E6-908E-BAB649FB46F9}" srcOrd="2" destOrd="0" presId="urn:microsoft.com/office/officeart/2005/8/layout/list1"/>
    <dgm:cxn modelId="{E8C172BE-5A13-48AD-A688-94BFEBBB3C16}" type="presParOf" srcId="{7C939BF4-00CE-4140-B43B-3A5E15044812}" destId="{D91762A4-AEF2-42D6-8312-276FF8EE756E}" srcOrd="3" destOrd="0" presId="urn:microsoft.com/office/officeart/2005/8/layout/list1"/>
    <dgm:cxn modelId="{43E6B954-5B02-4362-AD15-F3F8893D1D7F}" type="presParOf" srcId="{7C939BF4-00CE-4140-B43B-3A5E15044812}" destId="{8E196F98-02C6-48DC-A26C-530D12C39004}" srcOrd="4" destOrd="0" presId="urn:microsoft.com/office/officeart/2005/8/layout/list1"/>
    <dgm:cxn modelId="{770683C8-CD6C-4A9C-A8BD-483275C1315B}" type="presParOf" srcId="{8E196F98-02C6-48DC-A26C-530D12C39004}" destId="{E70BED28-481D-4B4B-8309-2DF6FACEAFA9}" srcOrd="0" destOrd="0" presId="urn:microsoft.com/office/officeart/2005/8/layout/list1"/>
    <dgm:cxn modelId="{EA8F87D6-85BD-4C24-9DC3-1306D4861530}" type="presParOf" srcId="{8E196F98-02C6-48DC-A26C-530D12C39004}" destId="{23EF3341-C5DC-45DE-9DA1-86B526DBAEE8}" srcOrd="1" destOrd="0" presId="urn:microsoft.com/office/officeart/2005/8/layout/list1"/>
    <dgm:cxn modelId="{2A13D4C4-047B-4664-8561-C654BC99ADBD}" type="presParOf" srcId="{7C939BF4-00CE-4140-B43B-3A5E15044812}" destId="{C0A536B0-A284-460F-99AA-C4B8CDCDF0FB}" srcOrd="5" destOrd="0" presId="urn:microsoft.com/office/officeart/2005/8/layout/list1"/>
    <dgm:cxn modelId="{C1F7D621-8ABA-47C6-A567-50F7A833ABFE}" type="presParOf" srcId="{7C939BF4-00CE-4140-B43B-3A5E15044812}" destId="{1A195F91-6BA0-482A-A9F4-4591F239FED0}" srcOrd="6" destOrd="0" presId="urn:microsoft.com/office/officeart/2005/8/layout/list1"/>
    <dgm:cxn modelId="{F0D1AC2C-E5E9-47EE-8DC0-F5269423B508}" type="presParOf" srcId="{7C939BF4-00CE-4140-B43B-3A5E15044812}" destId="{51A45F65-04A3-4207-A80F-1858FE43412A}" srcOrd="7" destOrd="0" presId="urn:microsoft.com/office/officeart/2005/8/layout/list1"/>
    <dgm:cxn modelId="{9C60D74F-F627-4A88-9D6A-002A1835E6CD}" type="presParOf" srcId="{7C939BF4-00CE-4140-B43B-3A5E15044812}" destId="{B0BB0D80-F835-40CE-8FF6-9185858CF4CF}" srcOrd="8" destOrd="0" presId="urn:microsoft.com/office/officeart/2005/8/layout/list1"/>
    <dgm:cxn modelId="{FAADD617-E0F7-4783-A0F0-AE597ACE7DB7}" type="presParOf" srcId="{B0BB0D80-F835-40CE-8FF6-9185858CF4CF}" destId="{324C6CC4-8390-4150-9856-7E89A568E1F5}" srcOrd="0" destOrd="0" presId="urn:microsoft.com/office/officeart/2005/8/layout/list1"/>
    <dgm:cxn modelId="{90EBBE35-EF62-4055-9766-495F46D40CF6}" type="presParOf" srcId="{B0BB0D80-F835-40CE-8FF6-9185858CF4CF}" destId="{8AAD7931-FE48-419B-A7E0-41785FA2DDC5}" srcOrd="1" destOrd="0" presId="urn:microsoft.com/office/officeart/2005/8/layout/list1"/>
    <dgm:cxn modelId="{B9FAB505-65A6-4645-AFC9-DBDE647C1728}" type="presParOf" srcId="{7C939BF4-00CE-4140-B43B-3A5E15044812}" destId="{88EAA380-FF47-4042-884E-3DBA20BBF631}" srcOrd="9" destOrd="0" presId="urn:microsoft.com/office/officeart/2005/8/layout/list1"/>
    <dgm:cxn modelId="{43D75F42-FFCA-4598-91CC-B0741DEE0D16}" type="presParOf" srcId="{7C939BF4-00CE-4140-B43B-3A5E15044812}" destId="{14FEB5D3-5DBC-4C32-92AC-050A157B794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C924BF-65B0-44E6-908E-BAB649FB46F9}">
      <dsp:nvSpPr>
        <dsp:cNvPr id="0" name=""/>
        <dsp:cNvSpPr/>
      </dsp:nvSpPr>
      <dsp:spPr>
        <a:xfrm>
          <a:off x="100851" y="1756144"/>
          <a:ext cx="7498076" cy="6400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155AA-3AB6-49AB-A679-21C23BF6DD72}">
      <dsp:nvSpPr>
        <dsp:cNvPr id="0" name=""/>
        <dsp:cNvSpPr/>
      </dsp:nvSpPr>
      <dsp:spPr>
        <a:xfrm>
          <a:off x="424991" y="0"/>
          <a:ext cx="6857998" cy="1828804"/>
        </a:xfrm>
        <a:prstGeom prst="roundRect">
          <a:avLst/>
        </a:prstGeom>
        <a:solidFill>
          <a:srgbClr val="CC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25" tIns="0" rIns="203225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kern="1200" smtClean="0"/>
            <a:t>Các quốc gia cổ đại phương Đông đã được hình thành ở đâu và từ bao giờ?</a:t>
          </a:r>
        </a:p>
      </dsp:txBody>
      <dsp:txXfrm>
        <a:off x="514266" y="89275"/>
        <a:ext cx="6679448" cy="1650254"/>
      </dsp:txXfrm>
    </dsp:sp>
    <dsp:sp modelId="{1A195F91-6BA0-482A-A9F4-4591F239FED0}">
      <dsp:nvSpPr>
        <dsp:cNvPr id="0" name=""/>
        <dsp:cNvSpPr/>
      </dsp:nvSpPr>
      <dsp:spPr>
        <a:xfrm>
          <a:off x="95704" y="4062651"/>
          <a:ext cx="7498076" cy="6400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EF3341-C5DC-45DE-9DA1-86B526DBAEE8}">
      <dsp:nvSpPr>
        <dsp:cNvPr id="0" name=""/>
        <dsp:cNvSpPr/>
      </dsp:nvSpPr>
      <dsp:spPr>
        <a:xfrm>
          <a:off x="424991" y="2288187"/>
          <a:ext cx="6857998" cy="1828804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25" tIns="0" rIns="203225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kern="1200" smtClean="0"/>
            <a:t>Xã hội cổ đại phương Đông bao gồm những tầng lớp nào?</a:t>
          </a:r>
          <a:endParaRPr lang="en-US" kern="1200"/>
        </a:p>
      </dsp:txBody>
      <dsp:txXfrm>
        <a:off x="514266" y="2377462"/>
        <a:ext cx="6679448" cy="1650254"/>
      </dsp:txXfrm>
    </dsp:sp>
    <dsp:sp modelId="{14FEB5D3-5DBC-4C32-92AC-050A157B7948}">
      <dsp:nvSpPr>
        <dsp:cNvPr id="0" name=""/>
        <dsp:cNvSpPr/>
      </dsp:nvSpPr>
      <dsp:spPr>
        <a:xfrm>
          <a:off x="150162" y="6071880"/>
          <a:ext cx="7498076" cy="6400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400000"/>
              <a:satOff val="-50003"/>
              <a:lumOff val="600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AD7931-FE48-419B-A7E0-41785FA2DDC5}">
      <dsp:nvSpPr>
        <dsp:cNvPr id="0" name=""/>
        <dsp:cNvSpPr/>
      </dsp:nvSpPr>
      <dsp:spPr>
        <a:xfrm>
          <a:off x="370398" y="4678554"/>
          <a:ext cx="6857998" cy="1828804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25" tIns="0" rIns="203225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kern="1200" smtClean="0"/>
            <a:t>Nhà nước chuyên chế cổ đại phương Đông</a:t>
          </a:r>
          <a:endParaRPr lang="en-US" kern="1200"/>
        </a:p>
      </dsp:txBody>
      <dsp:txXfrm>
        <a:off x="459673" y="4767829"/>
        <a:ext cx="6679448" cy="1650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8259292-1690-45D7-BD89-27BA467A910A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D25900-F073-4E83-B48D-57F59D97C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262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D25900-F073-4E83-B48D-57F59D97C4C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1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D25900-F073-4E83-B48D-57F59D97C4C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63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61891E6-AD88-45AA-A678-9917F67861D7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64739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61891E6-AD88-45AA-A678-9917F67861D7}" type="slidenum">
              <a:rPr lang="en-US" smtClean="0"/>
              <a:pPr/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64739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D25900-F073-4E83-B48D-57F59D97C4C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63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B56C5-07CC-4593-B5BD-1AB639644A4A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FDC55-C462-4B85-95F8-4C14AE928D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0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C86E8-EB7A-4E46-9C61-97CA9F99610D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49137-6055-48A3-8D97-6AA8C7A60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9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56C2B-A2AC-4172-BE77-B537009C93F6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EB689-88C6-4C64-A2FB-9C8FA9A8ED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00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59AD6-A3A1-433E-B85F-B8156B25C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53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F618D9-8868-4E0C-9EEF-B63F77C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075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637A01C-1C63-4DE3-99FB-A04713F64F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268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65D590-E729-4499-B7ED-657631D68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457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316AAB-4F42-4CB3-8432-4C3AFF2D4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9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BC3FDC-26F7-4AF7-8915-F089129C5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152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436A6F-EC82-472D-88F4-D65C183618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15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081FD9-0A36-48A3-8F04-0D8102391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99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892E7-7EFF-4F07-B44A-3DD04CD5B30F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98917-E2D2-44CF-88C5-BA7ACAAF2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880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71C94E-814A-4E52-92E1-A1DB2E8E7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75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EFA1A3-E33D-4D59-A4B6-5FCFDE583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33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37CE98-38FC-4E8F-9B0C-E7A12F07E9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91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BBBB22-1FBD-4861-B30D-BC4B2616BD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16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4CDB93-8E7E-408E-BC17-4EC076F19E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717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F959D7-7B77-4E3F-83BA-EF2AEF3D7F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878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A7524C-CF8A-418F-82B0-7CB81DADA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27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4B490B-C2F3-449D-BDD9-AB631CF5D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78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0DC321-51B4-45E3-9CB6-C8D665A44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18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12EF69-A070-4FEF-9FA5-10262728A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8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3DCC0-4023-4AE9-B21A-01109B7F1643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02C5-2C18-450C-AF7A-8281F325C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256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F73300-5176-4738-872F-C87216B16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814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C24E9B-223D-4DE9-9D19-4DA4C75EFB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012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71FFEB-F600-41FE-A1D6-CBEEA6A73C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527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6044F0-64D8-4D3A-838D-C44C38BAB3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781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AC3E1-B638-4C72-9478-47268AE558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90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CF3C31-DCBE-4380-AD0B-DCD6BE3FE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031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6F4CE1-9121-401A-9A3A-2B22A9FC7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749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E990B16-9261-4473-B5AD-64E6C78926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0603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869BD6A-0F2C-4F91-80D7-58D0C8602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02485"/>
      </p:ext>
    </p:extLst>
  </p:cSld>
  <p:clrMapOvr>
    <a:masterClrMapping/>
  </p:clrMapOvr>
  <p:transition spd="med" advTm="72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480D72-6708-49C7-B533-B1AE9445C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48057"/>
      </p:ext>
    </p:extLst>
  </p:cSld>
  <p:clrMapOvr>
    <a:masterClrMapping/>
  </p:clrMapOvr>
  <p:transition spd="med" advTm="72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82269-9AF9-413A-82B3-E305B904EFCD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69E6A-7AFA-4863-8740-01D40CA07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9407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B86F56-ABF4-4514-9FDC-91150E4EF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39982"/>
      </p:ext>
    </p:extLst>
  </p:cSld>
  <p:clrMapOvr>
    <a:masterClrMapping/>
  </p:clrMapOvr>
  <p:transition spd="med" advTm="72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6003BD-6328-4668-87C9-059E16473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87738"/>
      </p:ext>
    </p:extLst>
  </p:cSld>
  <p:clrMapOvr>
    <a:masterClrMapping/>
  </p:clrMapOvr>
  <p:transition spd="med" advTm="72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18C57B-3B4D-4B5F-AB44-DE099798F2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54421"/>
      </p:ext>
    </p:extLst>
  </p:cSld>
  <p:clrMapOvr>
    <a:masterClrMapping/>
  </p:clrMapOvr>
  <p:transition spd="med" advTm="72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70395-A40B-4B16-872D-25D300C81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837742"/>
      </p:ext>
    </p:extLst>
  </p:cSld>
  <p:clrMapOvr>
    <a:masterClrMapping/>
  </p:clrMapOvr>
  <p:transition spd="med" advTm="72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080FE3-AC92-425C-A5EB-8A01231E1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0989"/>
      </p:ext>
    </p:extLst>
  </p:cSld>
  <p:clrMapOvr>
    <a:masterClrMapping/>
  </p:clrMapOvr>
  <p:transition spd="med" advTm="72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336B76-B50A-40E2-99AC-34CCFB5274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2784"/>
      </p:ext>
    </p:extLst>
  </p:cSld>
  <p:clrMapOvr>
    <a:masterClrMapping/>
  </p:clrMapOvr>
  <p:transition spd="med" advTm="72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389E4D4-C6B7-4EC2-83D1-3F67C9AB0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04300"/>
      </p:ext>
    </p:extLst>
  </p:cSld>
  <p:clrMapOvr>
    <a:masterClrMapping/>
  </p:clrMapOvr>
  <p:transition spd="med" advTm="72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F5162ED-1EF7-4515-B351-F7F6AE313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255007"/>
      </p:ext>
    </p:extLst>
  </p:cSld>
  <p:clrMapOvr>
    <a:masterClrMapping/>
  </p:clrMapOvr>
  <p:transition spd="med" advTm="72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7A1EC2-5B36-4FD5-92B4-98A142324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70692"/>
      </p:ext>
    </p:extLst>
  </p:cSld>
  <p:clrMapOvr>
    <a:masterClrMapping/>
  </p:clrMapOvr>
  <p:transition spd="med" advTm="72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EB533-5D9C-4D7D-8D23-F94A1D86BA1C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435F8-4098-4AB4-AE81-07968C88A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964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C534-05B2-4C88-9A67-C1A09CF6A454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06405-1072-4ED3-A577-F233AC69C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312EB-AE2A-4071-889E-A033B3F5D4A2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A8FF5-9276-4758-9F15-DD510C8AD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46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73AEC-9979-4E13-A5BC-6AA14968AD13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EA6A5-EA82-42B1-A818-B9F4CB114A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42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1A8AE-5CFA-4DB2-8C5D-F4436F3FBF4C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6ABC4-DA13-4891-8C30-73313EE977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4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0435D4-226F-4F76-8705-D8697C7E9EA5}" type="datetimeFigureOut">
              <a:rPr lang="en-US"/>
              <a:pPr>
                <a:defRPr/>
              </a:pPr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1E5FE1-6121-41D9-ACAA-802D056C6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  <p:sldLayoutId id="2147484428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AA284E5-075B-43FB-ADA4-5FC49AB96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  <p:sldLayoutId id="214748444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84EE63FD-29A0-400B-953F-53DADA772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  <p:sldLayoutId id="2147484452" r:id="rId12"/>
    <p:sldLayoutId id="214748445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EB4FC47-90F4-4951-ADE8-841A747EB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4" r:id="rId1"/>
    <p:sldLayoutId id="2147484455" r:id="rId2"/>
    <p:sldLayoutId id="2147484456" r:id="rId3"/>
    <p:sldLayoutId id="2147484457" r:id="rId4"/>
    <p:sldLayoutId id="2147484458" r:id="rId5"/>
    <p:sldLayoutId id="2147484459" r:id="rId6"/>
    <p:sldLayoutId id="2147484460" r:id="rId7"/>
    <p:sldLayoutId id="2147484461" r:id="rId8"/>
    <p:sldLayoutId id="2147484462" r:id="rId9"/>
    <p:sldLayoutId id="2147484463" r:id="rId10"/>
    <p:sldLayoutId id="2147484464" r:id="rId11"/>
  </p:sldLayoutIdLst>
  <p:transition spd="med" advTm="72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anose="020B7200000000000000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file:///D:\Soft\VAN%20HE\17-3-2009\BAI%2029%20LOP%208\Viet-Nam-Que-Huong-Toi.mp3" TargetMode="External"/><Relationship Id="rId6" Type="http://schemas.openxmlformats.org/officeDocument/2006/relationships/image" Target="../media/image2.gif"/><Relationship Id="rId5" Type="http://schemas.openxmlformats.org/officeDocument/2006/relationships/image" Target="../media/image1.gif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44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9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696932h0rv8jquww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45017" cy="393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79" name="Picture 3" descr="696932h0rv8jquww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87200" y="76200"/>
            <a:ext cx="304800" cy="393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1" y="-366713"/>
            <a:ext cx="4889500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8" name="Picture 12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66713"/>
            <a:ext cx="4889500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9" name="Viet-Nam-Que-Huong-To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600" y="0"/>
            <a:ext cx="406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0" name="Picture 14" descr="xmascandles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1295400"/>
            <a:ext cx="3352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1" name="Picture 15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5334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2" name="Picture 16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0" y="14668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3" name="Picture 17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096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4" name="Picture 18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24384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5" name="Picture 19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26860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7" name="Picture 21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3716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8" name="Picture 22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457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9" name="Picture 23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14478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0" name="Picture 24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838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1" name="Picture 25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7048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2" name="Picture 26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192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3" name="Picture 27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0" y="762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4" name="Picture 28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1600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5" name="Picture 29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28384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6" name="Picture 30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2667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7" name="Picture 31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22098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8" name="Picture 32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9" name="Picture 33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800" y="1600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0" name="Picture 34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0" y="2286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1" name="Picture 35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5242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2" name="Picture 36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386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3" name="Picture 37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35814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4" name="Picture 38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0" y="44196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6" name="Picture 40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43434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7" name="Picture 41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429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9" name="Picture 43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505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0" name="Picture 44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48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1" name="Picture 45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5334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4" name="Picture 48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41985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5" name="Picture 49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0" y="4953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7" name="Picture 51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45720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8" name="Picture 52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55626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9" name="Picture 53" descr="star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0" y="4648200"/>
            <a:ext cx="6604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1430" name="Group 54"/>
          <p:cNvGrpSpPr>
            <a:grpSpLocks/>
          </p:cNvGrpSpPr>
          <p:nvPr/>
        </p:nvGrpSpPr>
        <p:grpSpPr bwMode="auto">
          <a:xfrm>
            <a:off x="2641600" y="609600"/>
            <a:ext cx="6807200" cy="4927600"/>
            <a:chOff x="1152" y="480"/>
            <a:chExt cx="3216" cy="3251"/>
          </a:xfrm>
        </p:grpSpPr>
        <p:sp>
          <p:nvSpPr>
            <p:cNvPr id="101431" name="Text Box 5"/>
            <p:cNvSpPr txBox="1">
              <a:spLocks noChangeArrowheads="1"/>
            </p:cNvSpPr>
            <p:nvPr/>
          </p:nvSpPr>
          <p:spPr bwMode="auto">
            <a:xfrm>
              <a:off x="1248" y="2965"/>
              <a:ext cx="3072" cy="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sz="2800" b="1" i="1">
                <a:solidFill>
                  <a:srgbClr val="6600CC"/>
                </a:solidFill>
                <a:cs typeface="Arial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endParaRPr lang="en-US" sz="2800" b="1" i="1">
                <a:solidFill>
                  <a:srgbClr val="6600CC"/>
                </a:solidFill>
                <a:cs typeface="Arial" charset="0"/>
              </a:endParaRPr>
            </a:p>
          </p:txBody>
        </p:sp>
        <p:sp>
          <p:nvSpPr>
            <p:cNvPr id="10143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152" y="480"/>
              <a:ext cx="3216" cy="3168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9347649"/>
                </a:avLst>
              </a:prstTxWarp>
            </a:bodyPr>
            <a:lstStyle/>
            <a:p>
              <a:pPr algn="ctr"/>
              <a:r>
                <a:rPr lang="en-US" sz="2400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Times New Roman"/>
                  <a:cs typeface="Times New Roman"/>
                </a:rPr>
                <a:t>NHIỆT LIỆT CHÀO MỪNG THẦY CÔ VÀ CÁC EM</a:t>
              </a:r>
            </a:p>
          </p:txBody>
        </p:sp>
      </p:grpSp>
      <p:sp>
        <p:nvSpPr>
          <p:cNvPr id="101433" name="Text Box 57"/>
          <p:cNvSpPr txBox="1">
            <a:spLocks noChangeArrowheads="1"/>
          </p:cNvSpPr>
          <p:nvPr/>
        </p:nvSpPr>
        <p:spPr bwMode="auto">
          <a:xfrm>
            <a:off x="2235200" y="4114801"/>
            <a:ext cx="75184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GV: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Nguyễn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Thị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Như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Diệu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Năm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</a:rPr>
              <a:t>2017-2018</a:t>
            </a:r>
            <a:endParaRPr lang="en-US" sz="28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1435" name="Rectangle 59"/>
          <p:cNvSpPr>
            <a:spLocks noChangeArrowheads="1"/>
          </p:cNvSpPr>
          <p:nvPr/>
        </p:nvSpPr>
        <p:spPr bwMode="auto">
          <a:xfrm>
            <a:off x="3048000" y="2895600"/>
            <a:ext cx="6096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en-US" sz="3200" b="1" dirty="0">
              <a:solidFill>
                <a:srgbClr val="FF00FF"/>
              </a:solidFill>
            </a:endParaRPr>
          </a:p>
          <a:p>
            <a:pPr algn="ctr"/>
            <a:r>
              <a:rPr lang="en-US" sz="3200" b="1" dirty="0" err="1">
                <a:solidFill>
                  <a:srgbClr val="0000FF"/>
                </a:solidFill>
              </a:rPr>
              <a:t>Môn</a:t>
            </a:r>
            <a:r>
              <a:rPr lang="en-US" sz="3200" b="1" dirty="0">
                <a:solidFill>
                  <a:srgbClr val="0000FF"/>
                </a:solidFill>
              </a:rPr>
              <a:t> : </a:t>
            </a:r>
            <a:r>
              <a:rPr lang="en-US" sz="3200" b="1" dirty="0" err="1" smtClean="0">
                <a:solidFill>
                  <a:srgbClr val="0000FF"/>
                </a:solidFill>
              </a:rPr>
              <a:t>Lịch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sử</a:t>
            </a:r>
            <a:r>
              <a:rPr lang="en-US" sz="3200" b="1" dirty="0" smtClean="0">
                <a:solidFill>
                  <a:srgbClr val="0000FF"/>
                </a:solidFill>
              </a:rPr>
              <a:t> 6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01437" name="Text Box 61"/>
          <p:cNvSpPr txBox="1">
            <a:spLocks noChangeArrowheads="1"/>
          </p:cNvSpPr>
          <p:nvPr/>
        </p:nvSpPr>
        <p:spPr bwMode="auto">
          <a:xfrm>
            <a:off x="11684000" y="5638800"/>
            <a:ext cx="11277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 cmpd="tri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err="1">
                <a:solidFill>
                  <a:srgbClr val="660033"/>
                </a:solidFill>
                <a:latin typeface="Times New Roman" pitchFamily="18" charset="0"/>
              </a:rPr>
              <a:t>Về</a:t>
            </a:r>
            <a:r>
              <a:rPr lang="en-US" sz="3200" b="1" i="1" dirty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660033"/>
                </a:solidFill>
                <a:latin typeface="Times New Roman" pitchFamily="18" charset="0"/>
              </a:rPr>
              <a:t>dự</a:t>
            </a:r>
            <a:r>
              <a:rPr lang="en-US" sz="3200" b="1" i="1" dirty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giờ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thăm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lớp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trong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tiết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học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660033"/>
                </a:solidFill>
                <a:latin typeface="Times New Roman" pitchFamily="18" charset="0"/>
              </a:rPr>
              <a:t>hôm</a:t>
            </a:r>
            <a:r>
              <a:rPr lang="en-US" sz="3200" b="1" i="1" dirty="0" smtClean="0">
                <a:solidFill>
                  <a:srgbClr val="660033"/>
                </a:solidFill>
                <a:latin typeface="Times New Roman" pitchFamily="18" charset="0"/>
              </a:rPr>
              <a:t> nay</a:t>
            </a:r>
            <a:endParaRPr lang="en-US" sz="3200" b="1" i="1" dirty="0">
              <a:solidFill>
                <a:srgbClr val="660033"/>
              </a:solidFill>
              <a:latin typeface="Times New Roman" pitchFamily="18" charset="0"/>
            </a:endParaRPr>
          </a:p>
        </p:txBody>
      </p:sp>
      <p:pic>
        <p:nvPicPr>
          <p:cNvPr id="101438" name="Picture 62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24576"/>
            <a:ext cx="488950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39" name="Picture 63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1" y="6124576"/>
            <a:ext cx="488950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40" name="Picture 64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1" y="6124576"/>
            <a:ext cx="488950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41" name="Picture 65" descr="Buomba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1" y="-366713"/>
            <a:ext cx="4889500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ietNamQueHuongToi-TrongTan-259083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15600" y="4085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1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10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7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400" decel="50000" autoRev="1" fill="hold">
                                          <p:stCondLst>
                                            <p:cond delay="720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400" decel="100000" autoRev="1" fill="hold">
                                          <p:stCondLst>
                                            <p:cond delay="720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400" decel="100000" autoRev="1" fill="hold">
                                          <p:stCondLst>
                                            <p:cond delay="720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389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45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14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8" y="339810"/>
            <a:ext cx="12192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880767"/>
              </p:ext>
            </p:extLst>
          </p:nvPr>
        </p:nvGraphicFramePr>
        <p:xfrm>
          <a:off x="1777416" y="1055013"/>
          <a:ext cx="8534400" cy="515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5" name="PhotoImpact" r:id="rId3" imgW="8342857" imgH="5041270" progId="PI3.Image">
                  <p:embed/>
                </p:oleObj>
              </mc:Choice>
              <mc:Fallback>
                <p:oleObj name="PhotoImpact" r:id="rId3" imgW="8342857" imgH="504127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7416" y="1055013"/>
                        <a:ext cx="8534400" cy="515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210804" y="408900"/>
            <a:ext cx="7667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nl-NL" sz="3600" b="1" dirty="0">
                <a:solidFill>
                  <a:srgbClr val="00B05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Kĩ thuật làm ruộng của người Ai Cập 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6508" y="6240162"/>
            <a:ext cx="8414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6600"/>
                </a:solidFill>
              </a:rPr>
              <a:t>Hình</a:t>
            </a:r>
            <a:r>
              <a:rPr lang="en-US" sz="2000" b="1" dirty="0" smtClean="0">
                <a:solidFill>
                  <a:srgbClr val="006600"/>
                </a:solidFill>
              </a:rPr>
              <a:t> 8- </a:t>
            </a:r>
            <a:r>
              <a:rPr lang="en-US" sz="2000" b="1" dirty="0" err="1" smtClean="0">
                <a:solidFill>
                  <a:srgbClr val="006600"/>
                </a:solidFill>
              </a:rPr>
              <a:t>Tranh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khắc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trên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tường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đá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một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lăng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</a:rPr>
              <a:t>mộ</a:t>
            </a:r>
            <a:r>
              <a:rPr lang="en-US" sz="2000" b="1" dirty="0" smtClean="0">
                <a:solidFill>
                  <a:srgbClr val="006600"/>
                </a:solidFill>
              </a:rPr>
              <a:t> ở Ai </a:t>
            </a:r>
            <a:r>
              <a:rPr lang="en-US" sz="2000" b="1" dirty="0" err="1" smtClean="0">
                <a:solidFill>
                  <a:srgbClr val="006600"/>
                </a:solidFill>
              </a:rPr>
              <a:t>Cập</a:t>
            </a:r>
            <a:r>
              <a:rPr lang="en-US" sz="2000" b="1" dirty="0" smtClean="0">
                <a:solidFill>
                  <a:srgbClr val="006600"/>
                </a:solidFill>
              </a:rPr>
              <a:t> TK XIV TCN</a:t>
            </a:r>
            <a:endParaRPr lang="en-US" sz="20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01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7763"/>
            <a:ext cx="12192000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93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562"/>
            <a:ext cx="8696325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808207" y="3149055"/>
            <a:ext cx="2926080" cy="15696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sz="4800" b="1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sz="4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sz="4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thủy</a:t>
            </a:r>
            <a:r>
              <a:rPr lang="en-US" sz="4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" panose="020B0604020202020204" pitchFamily="34" charset="0"/>
                <a:cs typeface="Times New Roman" panose="02020603050405020304" pitchFamily="18" charset="0"/>
              </a:rPr>
              <a:t>lợi</a:t>
            </a:r>
            <a:endParaRPr lang="en-US" sz="48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4"/>
          <p:cNvGrpSpPr>
            <a:grpSpLocks/>
          </p:cNvGrpSpPr>
          <p:nvPr/>
        </p:nvGrpSpPr>
        <p:grpSpPr bwMode="auto">
          <a:xfrm>
            <a:off x="3395663" y="165100"/>
            <a:ext cx="5259387" cy="6692900"/>
            <a:chOff x="1128622" y="370594"/>
            <a:chExt cx="4361421" cy="5443697"/>
          </a:xfrm>
        </p:grpSpPr>
        <p:pic>
          <p:nvPicPr>
            <p:cNvPr id="2" name="Picture 19" descr="Shadouf,A.B.Edwards: A thousand miles up the Nil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622" y="370594"/>
              <a:ext cx="4361421" cy="528980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76" name="Text Box 20"/>
            <p:cNvSpPr txBox="1">
              <a:spLocks noChangeArrowheads="1"/>
            </p:cNvSpPr>
            <p:nvPr/>
          </p:nvSpPr>
          <p:spPr bwMode="auto">
            <a:xfrm>
              <a:off x="1128622" y="5291071"/>
              <a:ext cx="4361421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b="1">
                  <a:solidFill>
                    <a:srgbClr val="0000FF"/>
                  </a:solidFill>
                </a:rPr>
                <a:t>Dẫn nước vào ruộng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44800" y="228600"/>
            <a:ext cx="8636000" cy="381000"/>
          </a:xfrm>
        </p:spPr>
        <p:txBody>
          <a:bodyPr/>
          <a:lstStyle/>
          <a:p>
            <a:pPr algn="l" eaLnBrk="1" hangingPunct="1"/>
            <a:r>
              <a:rPr lang="en-US" sz="2400" b="1" smtClean="0">
                <a:solidFill>
                  <a:srgbClr val="FF3300"/>
                </a:solidFill>
                <a:latin typeface="Times New Roman" pitchFamily="18" charset="0"/>
              </a:rPr>
              <a:t>CÁC QUỐC GIA CỔ ĐẠI PHƯƠNG ĐÔNG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685800"/>
            <a:ext cx="11684000" cy="10668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quốc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gia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cổ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đại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phương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Đông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đã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được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hình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thành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ở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đâu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marL="609600" indent="-609600" algn="ctr" eaLnBrk="1" hangingPunct="1">
              <a:buFontTx/>
              <a:buNone/>
            </a:pP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và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từ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bao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giờ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03200" y="152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i="1" u="sng" dirty="0" err="1">
                <a:solidFill>
                  <a:srgbClr val="0000FF"/>
                </a:solidFill>
              </a:rPr>
              <a:t>Tiết</a:t>
            </a:r>
            <a:r>
              <a:rPr lang="en-US" sz="2400" i="1" u="sng" dirty="0">
                <a:solidFill>
                  <a:srgbClr val="0000FF"/>
                </a:solidFill>
              </a:rPr>
              <a:t> 4 - </a:t>
            </a:r>
            <a:r>
              <a:rPr lang="en-US" sz="2400" i="1" u="sng" dirty="0" err="1">
                <a:solidFill>
                  <a:srgbClr val="0000FF"/>
                </a:solidFill>
              </a:rPr>
              <a:t>Bài</a:t>
            </a:r>
            <a:r>
              <a:rPr lang="en-US" sz="2400" i="1" u="sng" dirty="0">
                <a:solidFill>
                  <a:srgbClr val="0000FF"/>
                </a:solidFill>
              </a:rPr>
              <a:t> 4: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3200" y="2446638"/>
            <a:ext cx="953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9057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2" name="Rectangle 3"/>
          <p:cNvSpPr txBox="1">
            <a:spLocks noChangeArrowheads="1"/>
          </p:cNvSpPr>
          <p:nvPr/>
        </p:nvSpPr>
        <p:spPr bwMode="auto">
          <a:xfrm>
            <a:off x="1700213" y="330200"/>
            <a:ext cx="861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sz="4000" b="1">
                <a:solidFill>
                  <a:srgbClr val="0000FF"/>
                </a:solidFill>
              </a:rPr>
              <a:t>XÃ HỘI CỔ ĐẠI PHƯƠNG ĐÔNG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764" y="1843088"/>
            <a:ext cx="7315200" cy="4070182"/>
          </a:xfrm>
          <a:prstGeom prst="rect">
            <a:avLst/>
          </a:prstGeom>
        </p:spPr>
      </p:pic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2240821" y="5706819"/>
            <a:ext cx="3810000" cy="8620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 err="1">
                <a:cs typeface="Times New Roman" pitchFamily="18" charset="0"/>
              </a:rPr>
              <a:t>Sơ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đồ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thể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hiện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cơ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cấu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giai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cấp</a:t>
            </a:r>
            <a:r>
              <a:rPr lang="en-US" sz="2000" dirty="0"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dirty="0" err="1">
                <a:cs typeface="Times New Roman" pitchFamily="18" charset="0"/>
              </a:rPr>
              <a:t>trong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xã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hội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cổ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đại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phương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Đông</a:t>
            </a:r>
            <a:endParaRPr lang="en-US" sz="2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2221" y="901997"/>
            <a:ext cx="60002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smtClean="0">
                <a:ln w="11430"/>
                <a:gradFill>
                  <a:gsLst>
                    <a:gs pos="0">
                      <a:srgbClr val="ED7D31">
                        <a:tint val="70000"/>
                        <a:satMod val="245000"/>
                      </a:srgbClr>
                    </a:gs>
                    <a:gs pos="75000">
                      <a:srgbClr val="ED7D31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D7D31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 ĐỘNG NHÓM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6692" y="2358398"/>
            <a:ext cx="110098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0000FF"/>
                </a:solidFill>
              </a:rPr>
              <a:t>Nhóm</a:t>
            </a:r>
            <a:r>
              <a:rPr lang="en-US" sz="3600" dirty="0" smtClean="0">
                <a:solidFill>
                  <a:srgbClr val="0000FF"/>
                </a:solidFill>
              </a:rPr>
              <a:t> 1,2: </a:t>
            </a:r>
            <a:r>
              <a:rPr lang="en-US" sz="3600" dirty="0" err="1" smtClean="0">
                <a:solidFill>
                  <a:srgbClr val="0000FF"/>
                </a:solidFill>
              </a:rPr>
              <a:t>Vai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trò</a:t>
            </a:r>
            <a:r>
              <a:rPr lang="en-US" sz="3600" dirty="0" smtClean="0">
                <a:solidFill>
                  <a:srgbClr val="0000FF"/>
                </a:solidFill>
              </a:rPr>
              <a:t>, </a:t>
            </a:r>
            <a:r>
              <a:rPr lang="en-US" sz="3600" dirty="0" err="1" smtClean="0">
                <a:solidFill>
                  <a:srgbClr val="0000FF"/>
                </a:solidFill>
              </a:rPr>
              <a:t>địa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vị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của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tầng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lớp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quý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tộc</a:t>
            </a:r>
            <a:r>
              <a:rPr lang="en-US" sz="3600" dirty="0" smtClean="0">
                <a:solidFill>
                  <a:srgbClr val="0000FF"/>
                </a:solidFill>
              </a:rPr>
              <a:t>?</a:t>
            </a:r>
          </a:p>
          <a:p>
            <a:endParaRPr lang="en-US" sz="3600" dirty="0" smtClean="0">
              <a:solidFill>
                <a:srgbClr val="0000FF"/>
              </a:solidFill>
            </a:endParaRPr>
          </a:p>
          <a:p>
            <a:r>
              <a:rPr lang="en-US" sz="3600" dirty="0" err="1">
                <a:solidFill>
                  <a:srgbClr val="0000FF"/>
                </a:solidFill>
              </a:rPr>
              <a:t>Nhóm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smtClean="0">
                <a:solidFill>
                  <a:srgbClr val="0000FF"/>
                </a:solidFill>
              </a:rPr>
              <a:t>3,4: </a:t>
            </a:r>
            <a:r>
              <a:rPr lang="en-US" sz="3600" dirty="0" err="1">
                <a:solidFill>
                  <a:srgbClr val="0000FF"/>
                </a:solidFill>
              </a:rPr>
              <a:t>Vai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trò</a:t>
            </a:r>
            <a:r>
              <a:rPr lang="en-US" sz="3600" dirty="0">
                <a:solidFill>
                  <a:srgbClr val="0000FF"/>
                </a:solidFill>
              </a:rPr>
              <a:t>, </a:t>
            </a:r>
            <a:r>
              <a:rPr lang="en-US" sz="3600" dirty="0" err="1">
                <a:solidFill>
                  <a:srgbClr val="0000FF"/>
                </a:solidFill>
              </a:rPr>
              <a:t>địa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vị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của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tầng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lớp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nông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dân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công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xã</a:t>
            </a:r>
            <a:r>
              <a:rPr lang="en-US" sz="3600" dirty="0" smtClean="0">
                <a:solidFill>
                  <a:srgbClr val="0000FF"/>
                </a:solidFill>
              </a:rPr>
              <a:t>?</a:t>
            </a:r>
          </a:p>
          <a:p>
            <a:endParaRPr lang="en-US" sz="3600" dirty="0">
              <a:solidFill>
                <a:srgbClr val="0000FF"/>
              </a:solidFill>
            </a:endParaRPr>
          </a:p>
          <a:p>
            <a:r>
              <a:rPr lang="en-US" sz="3600" dirty="0" err="1">
                <a:solidFill>
                  <a:srgbClr val="0000FF"/>
                </a:solidFill>
              </a:rPr>
              <a:t>Nhóm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smtClean="0">
                <a:solidFill>
                  <a:srgbClr val="0000FF"/>
                </a:solidFill>
              </a:rPr>
              <a:t>5,6: </a:t>
            </a:r>
            <a:r>
              <a:rPr lang="en-US" sz="3600" dirty="0" err="1">
                <a:solidFill>
                  <a:srgbClr val="0000FF"/>
                </a:solidFill>
              </a:rPr>
              <a:t>Vai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trò</a:t>
            </a:r>
            <a:r>
              <a:rPr lang="en-US" sz="3600" dirty="0">
                <a:solidFill>
                  <a:srgbClr val="0000FF"/>
                </a:solidFill>
              </a:rPr>
              <a:t>, </a:t>
            </a:r>
            <a:r>
              <a:rPr lang="en-US" sz="3600" dirty="0" err="1">
                <a:solidFill>
                  <a:srgbClr val="0000FF"/>
                </a:solidFill>
              </a:rPr>
              <a:t>địa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vị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của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tầng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lớp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nô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</a:rPr>
              <a:t>lệ</a:t>
            </a:r>
            <a:r>
              <a:rPr lang="en-US" sz="3600" dirty="0" smtClean="0">
                <a:solidFill>
                  <a:srgbClr val="0000FF"/>
                </a:solidFill>
              </a:rPr>
              <a:t>?</a:t>
            </a:r>
          </a:p>
          <a:p>
            <a:endParaRPr lang="en-US" sz="3600" dirty="0">
              <a:solidFill>
                <a:srgbClr val="0000FF"/>
              </a:solidFill>
            </a:endParaRPr>
          </a:p>
          <a:p>
            <a:endParaRPr lang="en-US" sz="3600" dirty="0" smtClean="0">
              <a:solidFill>
                <a:srgbClr val="0000FF"/>
              </a:solidFill>
            </a:endParaRPr>
          </a:p>
          <a:p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8911" y="1829485"/>
            <a:ext cx="3286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(</a:t>
            </a:r>
            <a:r>
              <a:rPr lang="en-US" sz="2400" dirty="0" err="1" smtClean="0">
                <a:solidFill>
                  <a:srgbClr val="00B050"/>
                </a:solidFill>
              </a:rPr>
              <a:t>Thời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gian</a:t>
            </a:r>
            <a:r>
              <a:rPr lang="en-US" sz="2400" dirty="0" smtClean="0">
                <a:solidFill>
                  <a:srgbClr val="00B050"/>
                </a:solidFill>
              </a:rPr>
              <a:t>: 3 </a:t>
            </a:r>
            <a:r>
              <a:rPr lang="en-US" sz="2400" dirty="0" err="1" smtClean="0">
                <a:solidFill>
                  <a:srgbClr val="00B050"/>
                </a:solidFill>
              </a:rPr>
              <a:t>phút</a:t>
            </a:r>
            <a:r>
              <a:rPr lang="en-US" sz="2400" dirty="0" smtClean="0">
                <a:solidFill>
                  <a:srgbClr val="00B050"/>
                </a:solidFill>
              </a:rPr>
              <a:t>)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0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2" name="Rectangle 3"/>
          <p:cNvSpPr txBox="1">
            <a:spLocks noChangeArrowheads="1"/>
          </p:cNvSpPr>
          <p:nvPr/>
        </p:nvSpPr>
        <p:spPr bwMode="auto">
          <a:xfrm>
            <a:off x="1700213" y="330200"/>
            <a:ext cx="861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sz="4000" b="1">
                <a:solidFill>
                  <a:srgbClr val="0000FF"/>
                </a:solidFill>
              </a:rPr>
              <a:t>XÃ HỘI CỔ ĐẠI PHƯƠNG ĐÔNG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9" y="1897501"/>
            <a:ext cx="7315200" cy="407018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778536" y="3295078"/>
            <a:ext cx="8413464" cy="1301636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CC00"/>
                </a:solidFill>
              </a:rPr>
              <a:t>Lực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lượng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đông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đảo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nhất</a:t>
            </a:r>
            <a:r>
              <a:rPr lang="en-US" dirty="0" smtClean="0">
                <a:solidFill>
                  <a:srgbClr val="00CC00"/>
                </a:solidFill>
              </a:rPr>
              <a:t>, </a:t>
            </a:r>
            <a:r>
              <a:rPr lang="en-US" dirty="0" err="1" smtClean="0">
                <a:solidFill>
                  <a:srgbClr val="00CC00"/>
                </a:solidFill>
              </a:rPr>
              <a:t>sản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xuất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chính</a:t>
            </a:r>
            <a:r>
              <a:rPr lang="en-US" dirty="0" smtClean="0">
                <a:solidFill>
                  <a:srgbClr val="00CC00"/>
                </a:solidFill>
              </a:rPr>
              <a:t>, </a:t>
            </a:r>
            <a:r>
              <a:rPr lang="en-US" dirty="0" err="1" smtClean="0">
                <a:solidFill>
                  <a:srgbClr val="00CC00"/>
                </a:solidFill>
              </a:rPr>
              <a:t>nhận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ruộng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đất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của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công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xã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để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canh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tác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và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nộp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một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phần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thu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hoạch</a:t>
            </a:r>
            <a:r>
              <a:rPr lang="en-US" dirty="0" smtClean="0">
                <a:solidFill>
                  <a:srgbClr val="00CC00"/>
                </a:solidFill>
              </a:rPr>
              <a:t>    	</a:t>
            </a:r>
            <a:r>
              <a:rPr lang="en-US" dirty="0" err="1" smtClean="0">
                <a:solidFill>
                  <a:srgbClr val="00CC00"/>
                </a:solidFill>
              </a:rPr>
              <a:t>và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lao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dịch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không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công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cho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quý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tộc</a:t>
            </a:r>
            <a:r>
              <a:rPr lang="en-US" dirty="0" smtClean="0">
                <a:solidFill>
                  <a:srgbClr val="00CC00"/>
                </a:solidFill>
              </a:rPr>
              <a:t>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12042" y="1897501"/>
            <a:ext cx="7470774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dirty="0" smtClean="0">
                <a:solidFill>
                  <a:srgbClr val="00CC00"/>
                </a:solidFill>
              </a:rPr>
              <a:t>(</a:t>
            </a:r>
            <a:r>
              <a:rPr lang="en-US" dirty="0" err="1" smtClean="0">
                <a:solidFill>
                  <a:srgbClr val="00CC00"/>
                </a:solidFill>
              </a:rPr>
              <a:t>vua</a:t>
            </a:r>
            <a:r>
              <a:rPr lang="en-US" dirty="0">
                <a:solidFill>
                  <a:srgbClr val="00CC00"/>
                </a:solidFill>
              </a:rPr>
              <a:t>, </a:t>
            </a:r>
            <a:r>
              <a:rPr lang="en-US" dirty="0" err="1">
                <a:solidFill>
                  <a:srgbClr val="00CC00"/>
                </a:solidFill>
              </a:rPr>
              <a:t>quan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lại</a:t>
            </a:r>
            <a:r>
              <a:rPr lang="en-US" dirty="0" smtClean="0">
                <a:solidFill>
                  <a:srgbClr val="00CC00"/>
                </a:solidFill>
              </a:rPr>
              <a:t>, </a:t>
            </a:r>
            <a:r>
              <a:rPr lang="en-US" dirty="0" err="1" smtClean="0">
                <a:solidFill>
                  <a:srgbClr val="00CC00"/>
                </a:solidFill>
              </a:rPr>
              <a:t>chủ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 smtClean="0">
                <a:solidFill>
                  <a:srgbClr val="00CC00"/>
                </a:solidFill>
              </a:rPr>
              <a:t>đất</a:t>
            </a:r>
            <a:r>
              <a:rPr lang="en-US" dirty="0" smtClean="0">
                <a:solidFill>
                  <a:srgbClr val="00CC00"/>
                </a:solidFill>
              </a:rPr>
              <a:t>) </a:t>
            </a:r>
            <a:r>
              <a:rPr lang="en-US" dirty="0" err="1" smtClean="0">
                <a:solidFill>
                  <a:srgbClr val="00CC00"/>
                </a:solidFill>
              </a:rPr>
              <a:t>là</a:t>
            </a:r>
            <a:r>
              <a:rPr lang="en-US" dirty="0" smtClean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tầng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lớp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có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nhiều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của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cải</a:t>
            </a:r>
            <a:r>
              <a:rPr lang="en-US" dirty="0">
                <a:solidFill>
                  <a:srgbClr val="00CC00"/>
                </a:solidFill>
              </a:rPr>
              <a:t>, </a:t>
            </a:r>
            <a:r>
              <a:rPr lang="en-US" dirty="0" err="1">
                <a:solidFill>
                  <a:srgbClr val="00CC00"/>
                </a:solidFill>
              </a:rPr>
              <a:t>quyền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thế</a:t>
            </a:r>
            <a:r>
              <a:rPr lang="en-US" dirty="0">
                <a:solidFill>
                  <a:srgbClr val="00CC00"/>
                </a:solidFill>
              </a:rPr>
              <a:t>…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01345" y="4874310"/>
            <a:ext cx="6872287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dirty="0" err="1">
                <a:solidFill>
                  <a:srgbClr val="00CC00"/>
                </a:solidFill>
              </a:rPr>
              <a:t>Tầng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lớp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thấp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nhất</a:t>
            </a:r>
            <a:r>
              <a:rPr lang="en-US" dirty="0">
                <a:solidFill>
                  <a:srgbClr val="00CC00"/>
                </a:solidFill>
              </a:rPr>
              <a:t>, </a:t>
            </a:r>
            <a:r>
              <a:rPr lang="en-US" dirty="0" err="1">
                <a:solidFill>
                  <a:srgbClr val="00CC00"/>
                </a:solidFill>
              </a:rPr>
              <a:t>làm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những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việc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nặng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nhọc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và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hầu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hạ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quý</a:t>
            </a:r>
            <a:r>
              <a:rPr lang="en-US" dirty="0">
                <a:solidFill>
                  <a:srgbClr val="00CC00"/>
                </a:solidFill>
              </a:rPr>
              <a:t> </a:t>
            </a:r>
            <a:r>
              <a:rPr lang="en-US" dirty="0" err="1">
                <a:solidFill>
                  <a:srgbClr val="00CC00"/>
                </a:solidFill>
              </a:rPr>
              <a:t>tộc</a:t>
            </a:r>
            <a:r>
              <a:rPr lang="en-US" dirty="0">
                <a:solidFill>
                  <a:srgbClr val="00CC00"/>
                </a:solidFill>
              </a:rPr>
              <a:t>.</a:t>
            </a: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510746" y="5706819"/>
            <a:ext cx="3810000" cy="8620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 err="1">
                <a:cs typeface="Times New Roman" pitchFamily="18" charset="0"/>
              </a:rPr>
              <a:t>Sơ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đồ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thể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hiện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cơ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cấu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giai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cấp</a:t>
            </a:r>
            <a:r>
              <a:rPr lang="en-US" sz="2000" dirty="0"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dirty="0" err="1">
                <a:cs typeface="Times New Roman" pitchFamily="18" charset="0"/>
              </a:rPr>
              <a:t>trong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xã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hội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cổ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đại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phương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err="1">
                <a:cs typeface="Times New Roman" pitchFamily="18" charset="0"/>
              </a:rPr>
              <a:t>Đông</a:t>
            </a:r>
            <a:endParaRPr lang="en-US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8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981200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400">
                <a:solidFill>
                  <a:srgbClr val="FF0000"/>
                </a:solidFill>
                <a:latin typeface=".VnArabia" panose="020B7200000000000000" pitchFamily="34" charset="0"/>
              </a:rPr>
              <a:t>KiÓm tra bµi cò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38" y="1507524"/>
            <a:ext cx="10194324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khôn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6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3"/>
          <p:cNvGrpSpPr>
            <a:grpSpLocks/>
          </p:cNvGrpSpPr>
          <p:nvPr/>
        </p:nvGrpSpPr>
        <p:grpSpPr bwMode="auto">
          <a:xfrm>
            <a:off x="2057400" y="296863"/>
            <a:ext cx="8077200" cy="6391275"/>
            <a:chOff x="685800" y="381000"/>
            <a:chExt cx="8077200" cy="6390620"/>
          </a:xfrm>
        </p:grpSpPr>
        <p:pic>
          <p:nvPicPr>
            <p:cNvPr id="64515" name="Picture 8" descr="narmerpalette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381000"/>
              <a:ext cx="8077200" cy="57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6" name="Rectangle 10"/>
            <p:cNvSpPr>
              <a:spLocks noChangeArrowheads="1"/>
            </p:cNvSpPr>
            <p:nvPr/>
          </p:nvSpPr>
          <p:spPr bwMode="auto">
            <a:xfrm>
              <a:off x="2286000" y="6248400"/>
              <a:ext cx="44624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b="1">
                  <a:solidFill>
                    <a:schemeClr val="tx2"/>
                  </a:solidFill>
                  <a:latin typeface="VNI-Times" pitchFamily="2" charset="0"/>
                </a:rPr>
                <a:t>Vua Menes gieát noâ leä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oan thanh building_(new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018" y="624385"/>
            <a:ext cx="9971964" cy="56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C00000"/>
                </a:solidFill>
              </a:rPr>
              <a:t>Cuộc nổi dậy của dân nghèo và nô lệ</a:t>
            </a:r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825625"/>
            <a:ext cx="105156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algn="just">
              <a:spcBef>
                <a:spcPct val="0"/>
              </a:spcBef>
              <a:buFontTx/>
              <a:buNone/>
            </a:pPr>
            <a:r>
              <a:rPr lang="nl-NL" sz="4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Năm 2300 TCN, một vụ bạo động bùng nổ ở La-gát (Lưỡng Hà).</a:t>
            </a:r>
          </a:p>
          <a:p>
            <a:pPr marL="0" algn="just">
              <a:spcBef>
                <a:spcPct val="0"/>
              </a:spcBef>
              <a:buFontTx/>
              <a:buNone/>
            </a:pPr>
            <a:endParaRPr lang="nl-NL" sz="4000" b="1" dirty="0" smtClean="0">
              <a:solidFill>
                <a:srgbClr val="FFC00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0" algn="just">
              <a:spcBef>
                <a:spcPct val="0"/>
              </a:spcBef>
              <a:buFontTx/>
              <a:buNone/>
            </a:pPr>
            <a:r>
              <a:rPr lang="nl-NL" sz="4000" b="1" dirty="0" smtClean="0">
                <a:solidFill>
                  <a:srgbClr val="00CC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Năm 1750 TCN, nô lệ và dân nghèo ở Ai Cập đã nổi dậy, cướp phá, đốt cháy cung điện.</a:t>
            </a:r>
            <a:endParaRPr lang="nl-NL" sz="4000" b="1" dirty="0">
              <a:solidFill>
                <a:srgbClr val="00CC0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276643" y="347692"/>
            <a:ext cx="396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/>
            <a:r>
              <a:rPr lang="en-US" sz="4000" b="1" dirty="0">
                <a:solidFill>
                  <a:srgbClr val="FF0066"/>
                </a:solidFill>
              </a:rPr>
              <a:t>THAÛO </a:t>
            </a:r>
            <a:r>
              <a:rPr lang="en-US" sz="4000" b="1" dirty="0" smtClean="0">
                <a:solidFill>
                  <a:srgbClr val="FF0066"/>
                </a:solidFill>
              </a:rPr>
              <a:t>LUAÄN</a:t>
            </a:r>
          </a:p>
          <a:p>
            <a:pPr eaLnBrk="1" hangingPunct="1"/>
            <a:r>
              <a:rPr lang="en-US" sz="4000" b="1" dirty="0" smtClean="0">
                <a:solidFill>
                  <a:srgbClr val="FF0066"/>
                </a:solidFill>
              </a:rPr>
              <a:t>(Theo </a:t>
            </a:r>
            <a:r>
              <a:rPr lang="en-US" sz="4000" b="1" dirty="0" err="1" smtClean="0">
                <a:solidFill>
                  <a:srgbClr val="FF0066"/>
                </a:solidFill>
              </a:rPr>
              <a:t>cặp</a:t>
            </a:r>
            <a:r>
              <a:rPr lang="en-US" sz="4000" b="1" dirty="0" smtClean="0">
                <a:solidFill>
                  <a:srgbClr val="FF0066"/>
                </a:solidFill>
              </a:rPr>
              <a:t>)</a:t>
            </a:r>
            <a:endParaRPr lang="en-US" sz="4000" b="1" dirty="0">
              <a:solidFill>
                <a:srgbClr val="FF006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555" y="1584425"/>
            <a:ext cx="1186831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4800" b="1" dirty="0" smtClean="0">
                <a:ln>
                  <a:solidFill>
                    <a:schemeClr val="accent1">
                      <a:lumMod val="25000"/>
                    </a:schemeClr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Vì </a:t>
            </a:r>
            <a:r>
              <a:rPr lang="nl-NL" sz="4800" b="1" dirty="0">
                <a:ln>
                  <a:solidFill>
                    <a:schemeClr val="accent1">
                      <a:lumMod val="25000"/>
                    </a:schemeClr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sao nông dân và nô lệ nổi dậy đấu tranh?</a:t>
            </a:r>
            <a:endParaRPr lang="en-US" sz="4800" b="1" dirty="0">
              <a:ln>
                <a:solidFill>
                  <a:schemeClr val="accent1">
                    <a:lumMod val="25000"/>
                  </a:schemeClr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1069" y="2637021"/>
            <a:ext cx="12000931" cy="2968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-Do </a:t>
            </a:r>
            <a:r>
              <a:rPr lang="en-US" sz="48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cam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chịu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mãi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sống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tối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tăm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en-US" sz="4800" dirty="0" smtClean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48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</a:t>
            </a:r>
            <a:r>
              <a:rPr 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chiến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chống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áp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bức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bóc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lột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4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6" grpId="2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0"/>
            <a:ext cx="4808538" cy="6740525"/>
            <a:chOff x="0" y="0"/>
            <a:chExt cx="4808537" cy="6740525"/>
          </a:xfrm>
        </p:grpSpPr>
        <p:pic>
          <p:nvPicPr>
            <p:cNvPr id="65541" name="Picture 4" descr="Luat Hammurab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08537" cy="547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2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90525" y="5472113"/>
              <a:ext cx="4027487" cy="12684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l-PL" sz="3600" kern="1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>
                          <a:alpha val="87999"/>
                        </a:srgbClr>
                      </a:gs>
                      <a:gs pos="100000">
                        <a:srgbClr val="FF0066"/>
                      </a:gs>
                    </a:gsLst>
                    <a:lin ang="54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n-lt"/>
                  <a:ea typeface="+mn-lt"/>
                  <a:cs typeface="+mn-lt"/>
                </a:rPr>
                <a:t>Bia ®¸ kh¾c </a:t>
              </a:r>
            </a:p>
            <a:p>
              <a:pPr algn="ctr"/>
              <a:r>
                <a:rPr lang="pl-PL" sz="3600" kern="1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>
                          <a:alpha val="87999"/>
                        </a:srgbClr>
                      </a:gs>
                      <a:gs pos="100000">
                        <a:srgbClr val="FF0066"/>
                      </a:gs>
                    </a:gsLst>
                    <a:lin ang="54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n-lt"/>
                  <a:ea typeface="+mn-lt"/>
                  <a:cs typeface="+mn-lt"/>
                </a:rPr>
                <a:t>luËt Ham- mu- ra - bi</a:t>
              </a:r>
              <a:endPara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>
                        <a:alpha val="87999"/>
                      </a:srgbClr>
                    </a:gs>
                    <a:gs pos="100000">
                      <a:srgbClr val="FF0066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endParaRPr>
            </a:p>
          </p:txBody>
        </p:sp>
      </p:grp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808538" y="485775"/>
            <a:ext cx="7747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sz="3600" b="1" dirty="0">
                <a:solidFill>
                  <a:srgbClr val="FFC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Vua Ham-mu-ra-bi (1792-1750 TCN)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nl-NL" sz="3600" b="1" dirty="0">
                <a:solidFill>
                  <a:srgbClr val="FFC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282 điều </a:t>
            </a:r>
            <a:endParaRPr lang="en-US" sz="36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95875" y="1795463"/>
            <a:ext cx="7096125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 b="1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Hai điều luật trích dẫn trong SGK cho thấy:</a:t>
            </a:r>
            <a:endParaRPr lang="en-US" sz="3600" b="1">
              <a:solidFill>
                <a:srgbClr val="C0000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solidFill>
                  <a:srgbClr val="00B05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-Sự quan tâm của nhà nước và khuyến khích sản xuất nông nghiệp.</a:t>
            </a:r>
            <a:endParaRPr lang="en-US" sz="3600">
              <a:solidFill>
                <a:srgbClr val="00B05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solidFill>
                  <a:srgbClr val="00B05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-Cày thuê ruộng phải có trách nhiệm và nghĩa vụ đối với ruộng cày cấy.</a:t>
            </a:r>
            <a:endParaRPr lang="en-US" sz="3600">
              <a:solidFill>
                <a:srgbClr val="00B05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95399" y="1832312"/>
            <a:ext cx="738346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i="1" u="sng" dirty="0">
                <a:solidFill>
                  <a:schemeClr val="accent2"/>
                </a:solidFill>
              </a:rPr>
              <a:t>“</a:t>
            </a:r>
            <a:r>
              <a:rPr lang="en-US" altLang="en-US" sz="2800" b="1" i="1" u="sng" dirty="0" err="1">
                <a:solidFill>
                  <a:schemeClr val="accent2"/>
                </a:solidFill>
              </a:rPr>
              <a:t>Điều</a:t>
            </a:r>
            <a:r>
              <a:rPr lang="en-US" altLang="en-US" sz="2800" b="1" i="1" u="sng" dirty="0">
                <a:solidFill>
                  <a:schemeClr val="accent2"/>
                </a:solidFill>
              </a:rPr>
              <a:t> 42:</a:t>
            </a:r>
            <a:r>
              <a:rPr lang="en-US" altLang="en-US" sz="2800" b="1" i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Dân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tự</a:t>
            </a:r>
            <a:r>
              <a:rPr lang="en-US" altLang="en-US" sz="2800" b="1" dirty="0">
                <a:solidFill>
                  <a:schemeClr val="accent2"/>
                </a:solidFill>
              </a:rPr>
              <a:t> do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thuê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cày</a:t>
            </a:r>
            <a:r>
              <a:rPr lang="en-US" altLang="en-US" sz="2800" b="1" dirty="0">
                <a:solidFill>
                  <a:schemeClr val="accent2"/>
                </a:solidFill>
              </a:rPr>
              <a:t>,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nếu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không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có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thóc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thì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người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này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bị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coi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là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chưa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hết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sức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chăm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bón</a:t>
            </a:r>
            <a:r>
              <a:rPr lang="en-US" altLang="en-US" sz="2800" b="1" dirty="0">
                <a:solidFill>
                  <a:schemeClr val="accent2"/>
                </a:solidFill>
              </a:rPr>
              <a:t>,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phải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lấy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người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bên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cạnh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làm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tiêu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chuẩn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để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nộp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thóc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cho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chủ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837113" y="4031457"/>
            <a:ext cx="734174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i="1" u="sng" dirty="0" err="1">
                <a:solidFill>
                  <a:schemeClr val="accent2"/>
                </a:solidFill>
              </a:rPr>
              <a:t>Điều</a:t>
            </a:r>
            <a:r>
              <a:rPr lang="en-US" altLang="en-US" sz="2800" b="1" i="1" u="sng" dirty="0">
                <a:solidFill>
                  <a:schemeClr val="accent2"/>
                </a:solidFill>
              </a:rPr>
              <a:t> 43:</a:t>
            </a:r>
            <a:r>
              <a:rPr lang="en-US" altLang="en-US" sz="2800" b="1" i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Nếu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không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cày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cấy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mà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bỏ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hoang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thì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người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này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phải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căn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cứ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theo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người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bên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cạnh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để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nộp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thóc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cho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chủ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và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phải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cày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bừa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đã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bỏ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hoang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cho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bằng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phẳng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rồi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trả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lại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cho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chủ</a:t>
            </a:r>
            <a:r>
              <a:rPr lang="en-US" altLang="en-US" sz="2800" b="1" dirty="0">
                <a:solidFill>
                  <a:schemeClr val="accent2"/>
                </a:solidFill>
              </a:rPr>
              <a:t> </a:t>
            </a:r>
            <a:r>
              <a:rPr lang="en-US" altLang="en-US" sz="2800" b="1" dirty="0" err="1">
                <a:solidFill>
                  <a:schemeClr val="accent2"/>
                </a:solidFill>
              </a:rPr>
              <a:t>ruộng</a:t>
            </a:r>
            <a:r>
              <a:rPr lang="en-US" altLang="en-US" sz="2800" b="1" dirty="0">
                <a:solidFill>
                  <a:schemeClr val="accent2"/>
                </a:solidFill>
              </a:rPr>
              <a:t>.”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44800" y="228600"/>
            <a:ext cx="8636000" cy="381000"/>
          </a:xfrm>
        </p:spPr>
        <p:txBody>
          <a:bodyPr/>
          <a:lstStyle/>
          <a:p>
            <a:pPr algn="l" eaLnBrk="1" hangingPunct="1"/>
            <a:r>
              <a:rPr lang="en-US" sz="2400" b="1" smtClean="0">
                <a:solidFill>
                  <a:srgbClr val="FF3300"/>
                </a:solidFill>
                <a:latin typeface="Times New Roman" pitchFamily="18" charset="0"/>
              </a:rPr>
              <a:t>CÁC QUỐC GIA CỔ ĐẠI PHƯƠNG ĐÔNG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685800"/>
            <a:ext cx="11684000" cy="10668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quốc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gia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cổ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đại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phương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Đông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đã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được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hình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thành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ở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đâu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marL="609600" indent="-609600" algn="ctr" eaLnBrk="1" hangingPunct="1">
              <a:buFontTx/>
              <a:buNone/>
            </a:pP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và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từ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bao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giờ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03200" y="152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i="1" u="sng" dirty="0" err="1">
                <a:solidFill>
                  <a:srgbClr val="0000FF"/>
                </a:solidFill>
              </a:rPr>
              <a:t>Tiết</a:t>
            </a:r>
            <a:r>
              <a:rPr lang="en-US" sz="2400" i="1" u="sng" dirty="0">
                <a:solidFill>
                  <a:srgbClr val="0000FF"/>
                </a:solidFill>
              </a:rPr>
              <a:t> 4 - </a:t>
            </a:r>
            <a:r>
              <a:rPr lang="en-US" sz="2400" i="1" u="sng" dirty="0" err="1">
                <a:solidFill>
                  <a:srgbClr val="0000FF"/>
                </a:solidFill>
              </a:rPr>
              <a:t>Bài</a:t>
            </a:r>
            <a:r>
              <a:rPr lang="en-US" sz="2400" i="1" u="sng" dirty="0">
                <a:solidFill>
                  <a:srgbClr val="0000FF"/>
                </a:solidFill>
              </a:rPr>
              <a:t> 4: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3200" y="2446638"/>
            <a:ext cx="953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8346" y="3620530"/>
            <a:ext cx="9131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3.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Nhà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nước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chuyên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chế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cổ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đại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phương</a:t>
            </a:r>
            <a:r>
              <a:rPr lang="en-US" sz="2800" b="1" u="sng" dirty="0" smtClean="0">
                <a:solidFill>
                  <a:srgbClr val="0000FF"/>
                </a:solidFill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</a:rPr>
              <a:t>Đông</a:t>
            </a:r>
            <a:endParaRPr lang="en-US" sz="2800" b="1" u="sng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53259"/>
      </p:ext>
    </p:extLst>
  </p:cSld>
  <p:clrMapOvr>
    <a:masterClrMapping/>
  </p:clrMapOvr>
  <p:transition spd="med" advTm="72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73" y="218367"/>
            <a:ext cx="7657087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498" y="204720"/>
            <a:ext cx="3464488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411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>
                <a:solidFill>
                  <a:srgbClr val="FF3300"/>
                </a:solidFill>
              </a:rPr>
              <a:t>CỦNG CỐ BÀI HỌC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31913" y="838200"/>
            <a:ext cx="10150475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600" b="1" smtClean="0">
                <a:solidFill>
                  <a:srgbClr val="0000FF"/>
                </a:solidFill>
              </a:rPr>
              <a:t>1. Các quốc gia cổ đại phương Đông đã ra đời vào khoảng thời gian?</a:t>
            </a:r>
          </a:p>
        </p:txBody>
      </p:sp>
      <p:sp>
        <p:nvSpPr>
          <p:cNvPr id="72708" name="Line 4"/>
          <p:cNvSpPr>
            <a:spLocks noChangeShapeType="1"/>
          </p:cNvSpPr>
          <p:nvPr/>
        </p:nvSpPr>
        <p:spPr bwMode="auto">
          <a:xfrm>
            <a:off x="1524000" y="685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79450" y="1895475"/>
            <a:ext cx="115125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>
                <a:latin typeface="Arial" panose="020B0604020202020204" pitchFamily="34" charset="0"/>
              </a:rPr>
              <a:t>a) Cuối thiên niên kỷ IV đến đầu thiên niên kỷ III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79450" y="2619375"/>
            <a:ext cx="115125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>
                <a:latin typeface="Arial" panose="020B0604020202020204" pitchFamily="34" charset="0"/>
              </a:rPr>
              <a:t>b) Cuối thiên niên kỷ IV đến đầu thiên niên kỷ IIITCN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679450" y="3343275"/>
            <a:ext cx="76962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>
                <a:latin typeface="Arial" panose="020B0604020202020204" pitchFamily="34" charset="0"/>
              </a:rPr>
              <a:t>c) Cách ngày nay 2000 năm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679450" y="4065588"/>
            <a:ext cx="1124743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>
                <a:latin typeface="Arial" panose="020B0604020202020204" pitchFamily="34" charset="0"/>
              </a:rPr>
              <a:t>d) Không xác định được thời gian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411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>
                <a:solidFill>
                  <a:srgbClr val="FF3300"/>
                </a:solidFill>
              </a:rPr>
              <a:t>CỦNG CỐ BÀI HỌC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2325" y="838200"/>
            <a:ext cx="10660063" cy="38100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nl-NL" sz="3600" smtClean="0">
                <a:solidFill>
                  <a:srgbClr val="0000FF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2. Đặc điểm của các quốc gia cổ đại phương Đông là gì?</a:t>
            </a:r>
            <a:endParaRPr lang="en-US" sz="3600" smtClean="0">
              <a:solidFill>
                <a:srgbClr val="0000FF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3732" name="Line 4"/>
          <p:cNvSpPr>
            <a:spLocks noChangeShapeType="1"/>
          </p:cNvSpPr>
          <p:nvPr/>
        </p:nvSpPr>
        <p:spPr bwMode="auto">
          <a:xfrm>
            <a:off x="1524000" y="685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33" name="Rectangle 1"/>
          <p:cNvSpPr>
            <a:spLocks noChangeArrowheads="1"/>
          </p:cNvSpPr>
          <p:nvPr/>
        </p:nvSpPr>
        <p:spPr bwMode="auto">
          <a:xfrm>
            <a:off x="585788" y="1736725"/>
            <a:ext cx="10896600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latin typeface="Times New Roman" panose="02020603050405020304" pitchFamily="18" charset="0"/>
                <a:cs typeface="Calibri" panose="020F0502020204030204" pitchFamily="34" charset="0"/>
              </a:rPr>
              <a:t>A. Hình thành trên bán đảo.</a:t>
            </a:r>
            <a:endParaRPr lang="en-US" sz="360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latin typeface="Times New Roman" panose="02020603050405020304" pitchFamily="18" charset="0"/>
                <a:cs typeface="Calibri" panose="020F0502020204030204" pitchFamily="34" charset="0"/>
              </a:rPr>
              <a:t>B. Hình thành trên các châu thổ các con sông lớn.</a:t>
            </a:r>
            <a:endParaRPr lang="en-US" sz="360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latin typeface="Times New Roman" panose="02020603050405020304" pitchFamily="18" charset="0"/>
                <a:cs typeface="Calibri" panose="020F0502020204030204" pitchFamily="34" charset="0"/>
              </a:rPr>
              <a:t>C. Lấy nông nghiệp làm cơ sở kinh tế chủ yếu.</a:t>
            </a:r>
            <a:endParaRPr lang="en-US" sz="360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Tx/>
              <a:buNone/>
            </a:pPr>
            <a:r>
              <a:rPr lang="nl-NL" sz="3600">
                <a:latin typeface="Times New Roman" panose="02020603050405020304" pitchFamily="18" charset="0"/>
                <a:cs typeface="Calibri" panose="020F0502020204030204" pitchFamily="34" charset="0"/>
              </a:rPr>
              <a:t>D. Câu B, C đúng.</a:t>
            </a:r>
            <a:endParaRPr lang="en-US" sz="3600"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3" name="Flowchart: Connector 2"/>
          <p:cNvSpPr/>
          <p:nvPr/>
        </p:nvSpPr>
        <p:spPr>
          <a:xfrm>
            <a:off x="784225" y="4195763"/>
            <a:ext cx="639763" cy="641350"/>
          </a:xfrm>
          <a:prstGeom prst="flowChartConnector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411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>
                <a:solidFill>
                  <a:srgbClr val="FF3300"/>
                </a:solidFill>
              </a:rPr>
              <a:t>CỦNG CỐ BÀI HỌC</a:t>
            </a:r>
          </a:p>
        </p:txBody>
      </p:sp>
      <p:sp>
        <p:nvSpPr>
          <p:cNvPr id="74755" name="Line 4"/>
          <p:cNvSpPr>
            <a:spLocks noChangeShapeType="1"/>
          </p:cNvSpPr>
          <p:nvPr/>
        </p:nvSpPr>
        <p:spPr bwMode="auto">
          <a:xfrm>
            <a:off x="1524000" y="685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782638" y="2144713"/>
            <a:ext cx="114093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200" b="1" dirty="0">
                <a:latin typeface="Arial" panose="020B0604020202020204" pitchFamily="34" charset="0"/>
              </a:rPr>
              <a:t>-</a:t>
            </a:r>
            <a:r>
              <a:rPr lang="en-US" sz="3200" b="1" dirty="0" err="1">
                <a:latin typeface="Arial" panose="020B0604020202020204" pitchFamily="34" charset="0"/>
              </a:rPr>
              <a:t>Xã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hội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cổ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đại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phương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Đông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bao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gồm</a:t>
            </a:r>
            <a:r>
              <a:rPr lang="en-US" sz="3200" b="1" dirty="0">
                <a:latin typeface="Arial" panose="020B0604020202020204" pitchFamily="34" charset="0"/>
              </a:rPr>
              <a:t>........</a:t>
            </a:r>
            <a:r>
              <a:rPr lang="en-US" sz="3200" b="1" dirty="0" err="1">
                <a:latin typeface="Arial" panose="020B0604020202020204" pitchFamily="34" charset="0"/>
              </a:rPr>
              <a:t>tầng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lớp</a:t>
            </a:r>
            <a:r>
              <a:rPr lang="en-US" sz="320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782638" y="2922588"/>
            <a:ext cx="1140936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200" b="1" dirty="0">
                <a:latin typeface="Arial" panose="020B0604020202020204" pitchFamily="34" charset="0"/>
              </a:rPr>
              <a:t>- </a:t>
            </a:r>
            <a:r>
              <a:rPr lang="en-US" sz="3200" b="1" dirty="0" err="1">
                <a:latin typeface="Arial" panose="020B0604020202020204" pitchFamily="34" charset="0"/>
              </a:rPr>
              <a:t>Đông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đảo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nhất</a:t>
            </a:r>
            <a:r>
              <a:rPr lang="en-US" sz="3200" b="1" dirty="0">
                <a:latin typeface="Arial" panose="020B0604020202020204" pitchFamily="34" charset="0"/>
              </a:rPr>
              <a:t>, </a:t>
            </a:r>
            <a:r>
              <a:rPr lang="en-US" sz="3200" b="1" dirty="0" err="1">
                <a:latin typeface="Arial" panose="020B0604020202020204" pitchFamily="34" charset="0"/>
              </a:rPr>
              <a:t>có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</a:rPr>
              <a:t> to </a:t>
            </a:r>
            <a:r>
              <a:rPr lang="en-US" sz="3200" b="1" dirty="0" err="1">
                <a:latin typeface="Arial" panose="020B0604020202020204" pitchFamily="34" charset="0"/>
              </a:rPr>
              <a:t>lớn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trong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sản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xuất</a:t>
            </a:r>
            <a:r>
              <a:rPr lang="en-US" sz="3200" b="1" dirty="0"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</a:rPr>
              <a:t>là</a:t>
            </a:r>
            <a:r>
              <a:rPr lang="en-US" sz="3200" b="1" dirty="0">
                <a:latin typeface="Arial" panose="020B0604020202020204" pitchFamily="34" charset="0"/>
              </a:rPr>
              <a:t>.........................</a:t>
            </a: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879904" y="3916363"/>
            <a:ext cx="1134427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571500" indent="-571500"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3200" b="1" dirty="0" err="1" smtClean="0"/>
              <a:t>Có</a:t>
            </a:r>
            <a:r>
              <a:rPr lang="en-US" sz="3200" b="1" dirty="0" smtClean="0"/>
              <a:t> </a:t>
            </a:r>
            <a:r>
              <a:rPr lang="en-US" sz="3200" b="1" dirty="0" err="1"/>
              <a:t>nhiều</a:t>
            </a:r>
            <a:r>
              <a:rPr lang="en-US" sz="3200" b="1" dirty="0"/>
              <a:t>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cải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quyền</a:t>
            </a:r>
            <a:r>
              <a:rPr lang="en-US" sz="3200" b="1" dirty="0"/>
              <a:t> </a:t>
            </a:r>
            <a:r>
              <a:rPr lang="en-US" sz="3200" b="1" dirty="0" err="1"/>
              <a:t>thế</a:t>
            </a:r>
            <a:r>
              <a:rPr lang="en-US" sz="3200" b="1" dirty="0"/>
              <a:t>, </a:t>
            </a:r>
            <a:r>
              <a:rPr lang="en-US" sz="3200" b="1" dirty="0" err="1"/>
              <a:t>có</a:t>
            </a:r>
            <a:r>
              <a:rPr lang="en-US" sz="3200" b="1" dirty="0"/>
              <a:t> </a:t>
            </a:r>
            <a:r>
              <a:rPr lang="en-US" sz="3200" b="1" dirty="0" err="1"/>
              <a:t>nhiều</a:t>
            </a:r>
            <a:r>
              <a:rPr lang="en-US" sz="3200" b="1" dirty="0"/>
              <a:t> </a:t>
            </a:r>
            <a:r>
              <a:rPr lang="en-US" sz="3200" b="1" dirty="0" err="1"/>
              <a:t>người</a:t>
            </a:r>
            <a:r>
              <a:rPr lang="en-US" sz="3200" b="1" dirty="0"/>
              <a:t> </a:t>
            </a:r>
            <a:r>
              <a:rPr lang="en-US" sz="3200" b="1" dirty="0" err="1"/>
              <a:t>hầu</a:t>
            </a:r>
            <a:r>
              <a:rPr lang="en-US" sz="3200" b="1" dirty="0"/>
              <a:t> </a:t>
            </a:r>
            <a:r>
              <a:rPr lang="en-US" sz="3200" b="1" dirty="0" err="1"/>
              <a:t>hạ</a:t>
            </a:r>
            <a:r>
              <a:rPr lang="en-US" sz="3200" b="1" dirty="0"/>
              <a:t> </a:t>
            </a:r>
            <a:r>
              <a:rPr lang="en-US" sz="3200" b="1" dirty="0" err="1"/>
              <a:t>phục</a:t>
            </a:r>
            <a:r>
              <a:rPr lang="en-US" sz="3200" b="1" dirty="0"/>
              <a:t> </a:t>
            </a:r>
            <a:r>
              <a:rPr lang="en-US" sz="3200" b="1" dirty="0" err="1"/>
              <a:t>dịch</a:t>
            </a:r>
            <a:r>
              <a:rPr lang="en-US" sz="3200" b="1" dirty="0"/>
              <a:t> </a:t>
            </a:r>
            <a:r>
              <a:rPr lang="en-US" sz="3200" b="1" dirty="0" err="1" smtClean="0"/>
              <a:t>là</a:t>
            </a:r>
            <a:r>
              <a:rPr lang="en-US" sz="3200" b="1" dirty="0" smtClean="0"/>
              <a:t>.............................................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200" b="1" dirty="0" smtClean="0"/>
              <a:t>   </a:t>
            </a:r>
            <a:r>
              <a:rPr lang="en-US" sz="3200" b="1" dirty="0" err="1" smtClean="0"/>
              <a:t>Đứng</a:t>
            </a:r>
            <a:r>
              <a:rPr lang="en-US" sz="3200" b="1" dirty="0" smtClean="0"/>
              <a:t> </a:t>
            </a:r>
            <a:r>
              <a:rPr lang="en-US" sz="3200" b="1" dirty="0" err="1"/>
              <a:t>đầu</a:t>
            </a:r>
            <a:r>
              <a:rPr lang="en-US" sz="3200" b="1" dirty="0"/>
              <a:t> </a:t>
            </a:r>
            <a:r>
              <a:rPr lang="en-US" sz="3200" b="1" dirty="0" err="1"/>
              <a:t>tầng</a:t>
            </a:r>
            <a:r>
              <a:rPr lang="en-US" sz="3200" b="1" dirty="0"/>
              <a:t> </a:t>
            </a:r>
            <a:r>
              <a:rPr lang="en-US" sz="3200" b="1" dirty="0" err="1"/>
              <a:t>lớp</a:t>
            </a:r>
            <a:r>
              <a:rPr lang="en-US" sz="3200" b="1" dirty="0"/>
              <a:t> </a:t>
            </a:r>
            <a:r>
              <a:rPr lang="en-US" sz="3200" b="1" dirty="0" err="1"/>
              <a:t>này</a:t>
            </a:r>
            <a:r>
              <a:rPr lang="en-US" sz="3200" b="1" dirty="0"/>
              <a:t> </a:t>
            </a:r>
            <a:r>
              <a:rPr lang="en-US" sz="3200" b="1" dirty="0" err="1"/>
              <a:t>là</a:t>
            </a:r>
            <a:r>
              <a:rPr lang="en-US" sz="3200" b="1" dirty="0"/>
              <a:t>.............</a:t>
            </a: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847725" y="6043613"/>
            <a:ext cx="84582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>
                <a:latin typeface="Arial" panose="020B0604020202020204" pitchFamily="34" charset="0"/>
              </a:rPr>
              <a:t>- Thân phận thấp kém nhất là..............</a:t>
            </a: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1595438" y="762000"/>
            <a:ext cx="989488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3. Điền vào chỗ trống những hiểu biết của em để hoàn thành đúng nội dung thông tin sau:</a:t>
            </a: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8216900" y="2011363"/>
            <a:ext cx="10668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1300120" y="3331588"/>
            <a:ext cx="50752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200" b="1" dirty="0" err="1">
                <a:solidFill>
                  <a:srgbClr val="FF3300"/>
                </a:solidFill>
                <a:latin typeface="Arial" panose="020B0604020202020204" pitchFamily="34" charset="0"/>
              </a:rPr>
              <a:t>n</a:t>
            </a: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ông</a:t>
            </a:r>
            <a:r>
              <a:rPr lang="en-US" sz="32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dân</a:t>
            </a:r>
            <a:r>
              <a:rPr lang="en-US" sz="32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công</a:t>
            </a:r>
            <a:r>
              <a:rPr lang="en-US" sz="32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xã</a:t>
            </a:r>
            <a:endParaRPr 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2992588" y="4350565"/>
            <a:ext cx="6989462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Quý</a:t>
            </a:r>
            <a:r>
              <a:rPr lang="en-US" sz="32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tộc</a:t>
            </a:r>
            <a:endParaRPr 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6486525" y="5095875"/>
            <a:ext cx="17303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vua</a:t>
            </a:r>
            <a:endParaRPr 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6986588" y="5943600"/>
            <a:ext cx="2133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36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Nô</a:t>
            </a:r>
            <a:r>
              <a:rPr lang="en-US" sz="36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lệ</a:t>
            </a:r>
            <a:endParaRPr 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3" grpId="0"/>
      <p:bldP spid="41994" grpId="0"/>
      <p:bldP spid="41995" grpId="0"/>
      <p:bldP spid="41996" grpId="0"/>
      <p:bldP spid="41997" grpId="0"/>
      <p:bldP spid="41998" grpId="0"/>
      <p:bldP spid="41999" grpId="0"/>
      <p:bldP spid="42000" grpId="0"/>
      <p:bldP spid="420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88" y="-163781"/>
            <a:ext cx="12110112" cy="1883391"/>
          </a:xfrm>
        </p:spPr>
        <p:txBody>
          <a:bodyPr/>
          <a:lstStyle/>
          <a:p>
            <a:r>
              <a:rPr lang="nl-NL" sz="3600" b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2) </a:t>
            </a:r>
            <a:r>
              <a:rPr lang="nl-NL"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sắp xếp cho hợp lí các ý dưới đây nói về nguyên nhân tan rã của thị tộc nguyên thủy : </a:t>
            </a:r>
            <a:endParaRPr lang="en-US" sz="36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5601" y="3961193"/>
            <a:ext cx="2192740" cy="230832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sz="3600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4</a:t>
            </a:r>
          </a:p>
          <a:p>
            <a:pPr lvl="0" algn="ctr" eaLnBrk="1" hangingPunct="1"/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cụ</a:t>
            </a:r>
            <a:r>
              <a:rPr lang="en-US" sz="36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kim</a:t>
            </a:r>
            <a:r>
              <a:rPr lang="en-US" sz="36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loại</a:t>
            </a:r>
            <a:r>
              <a:rPr lang="en-US" sz="36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xuất</a:t>
            </a:r>
            <a:r>
              <a:rPr lang="en-US" sz="36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32304" y="4183508"/>
            <a:ext cx="2397456" cy="175432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sz="360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</a:t>
            </a:r>
          </a:p>
          <a:p>
            <a:pPr lvl="0" algn="ctr" eaLnBrk="1" hangingPunct="1"/>
            <a:r>
              <a:rPr lang="en-US" sz="360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Sản xuất phát triển</a:t>
            </a:r>
            <a:endParaRPr 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22072" y="1461270"/>
            <a:ext cx="2397456" cy="175432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36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endParaRPr lang="en-US" sz="3600" smtClean="0">
              <a:solidFill>
                <a:srgbClr val="0000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0" algn="ctr" eaLnBrk="1" hangingPunct="1"/>
            <a:r>
              <a:rPr lang="en-US" sz="360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Sản phẩm dư thừa</a:t>
            </a:r>
            <a:endParaRPr 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26770" y="4306428"/>
            <a:ext cx="2815987" cy="230832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sz="360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</a:t>
            </a:r>
          </a:p>
          <a:p>
            <a:pPr lvl="0" algn="ctr" eaLnBrk="1" hangingPunct="1"/>
            <a:r>
              <a:rPr lang="en-US" sz="360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Xã hội bị phân hóa giàu nghèo</a:t>
            </a:r>
            <a:endParaRPr 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42693" y="1402639"/>
            <a:ext cx="2743201" cy="249299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sz="360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</a:p>
          <a:p>
            <a:pPr algn="ctr" eaLnBrk="1" hangingPunct="1"/>
            <a:r>
              <a:rPr lang="en-US" sz="2400" b="1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Các thành viên trong thị tộc không thể cùng làm chung, hưởng chung</a:t>
            </a:r>
            <a:endParaRPr lang="en-US" sz="2400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6249" y="1367587"/>
            <a:ext cx="2743201" cy="181588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0" algn="ctr" eaLnBrk="1" hangingPunct="1"/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giai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cấp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xuất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endParaRPr lang="en-US" sz="2800" dirty="0" smtClean="0">
              <a:solidFill>
                <a:srgbClr val="0000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ight Arrow 8"/>
          <p:cNvSpPr/>
          <p:nvPr/>
        </p:nvSpPr>
        <p:spPr bwMode="auto">
          <a:xfrm>
            <a:off x="3688308" y="2451034"/>
            <a:ext cx="1137320" cy="457200"/>
          </a:xfrm>
          <a:prstGeom prst="rightArrow">
            <a:avLst/>
          </a:prstGeom>
          <a:solidFill>
            <a:srgbClr val="FF5A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7602959" y="2510477"/>
            <a:ext cx="1137320" cy="457200"/>
          </a:xfrm>
          <a:prstGeom prst="rightArrow">
            <a:avLst/>
          </a:prstGeom>
          <a:solidFill>
            <a:srgbClr val="FF5A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5400000">
            <a:off x="9609509" y="3644757"/>
            <a:ext cx="622582" cy="457200"/>
          </a:xfrm>
          <a:prstGeom prst="rightArrow">
            <a:avLst/>
          </a:prstGeom>
          <a:solidFill>
            <a:srgbClr val="FF5A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10800000">
            <a:off x="7492629" y="5056351"/>
            <a:ext cx="1137320" cy="457200"/>
          </a:xfrm>
          <a:prstGeom prst="rightArrow">
            <a:avLst/>
          </a:prstGeom>
          <a:solidFill>
            <a:srgbClr val="FF5A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0800000">
            <a:off x="3637135" y="5183591"/>
            <a:ext cx="1137320" cy="457200"/>
          </a:xfrm>
          <a:prstGeom prst="rightArrow">
            <a:avLst/>
          </a:prstGeom>
          <a:solidFill>
            <a:srgbClr val="FF5A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05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-0.00013 -0.3756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8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8542 L -0.30481 -0.4099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7" y="-162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0.30325 -0.018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-90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0.00065 0.375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877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5139 L 0.00118 0.4229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096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FF3300"/>
                </a:solidFill>
                <a:latin typeface="Times New Roman" pitchFamily="18" charset="0"/>
              </a:rPr>
              <a:t>CÔNG VIỆC VỀ NHÀ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10769600" cy="1143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Học bài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Làm bài tập theo câu hỏi SGK, tr. 13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0" y="762000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04800" y="1981201"/>
            <a:ext cx="11887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Arial" charset="0"/>
              </a:rPr>
              <a:t> </a:t>
            </a:r>
            <a:r>
              <a:rPr lang="en-US" sz="2800" b="1">
                <a:solidFill>
                  <a:srgbClr val="0000FF"/>
                </a:solidFill>
              </a:rPr>
              <a:t>3.   </a:t>
            </a:r>
            <a:r>
              <a:rPr lang="en-US" sz="3200" b="1">
                <a:solidFill>
                  <a:srgbClr val="0000FF"/>
                </a:solidFill>
              </a:rPr>
              <a:t>Chuẩn bị bài 5: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CÁC QUỐC GIA CỔ ĐẠI PHƯƠNG TÂY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04800" y="3352800"/>
            <a:ext cx="115824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 i="1" u="sng">
                <a:solidFill>
                  <a:srgbClr val="FF3300"/>
                </a:solidFill>
              </a:rPr>
              <a:t>Gợi ý chuẩn bị bài: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Các quốc gia cổ đại phương Tây đã được hình thành ở đâu và từ bao giờ? 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Xã hội cổ đại phương Hi Lạp và Rô-ma bao gồm những giai cấp nào?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Em hiểu thế nào là xã hội chiếm hữu nô lệ?</a:t>
            </a:r>
          </a:p>
        </p:txBody>
      </p:sp>
    </p:spTree>
    <p:extLst>
      <p:ext uri="{BB962C8B-B14F-4D97-AF65-F5344CB8AC3E}">
        <p14:creationId xmlns:p14="http://schemas.microsoft.com/office/powerpoint/2010/main" val="47200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rames PPT 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48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</p:pic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762000" y="290019"/>
            <a:ext cx="10566400" cy="5105400"/>
            <a:chOff x="480" y="0"/>
            <a:chExt cx="4992" cy="3216"/>
          </a:xfrm>
        </p:grpSpPr>
        <p:sp>
          <p:nvSpPr>
            <p:cNvPr id="8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80" y="0"/>
              <a:ext cx="4800" cy="249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  <a:scene3d>
                <a:camera prst="legacyPerspectiveBottom"/>
                <a:lightRig rig="legacyFlat3" dir="t"/>
              </a:scene3d>
              <a:sp3d extrusionH="887400" prstMaterial="legacyPlastic">
                <a:extrusionClr>
                  <a:srgbClr val="FFFF00"/>
                </a:extrusionClr>
                <a:contourClr>
                  <a:srgbClr val="0000FF"/>
                </a:contourClr>
              </a:sp3d>
            </a:bodyPr>
            <a:lstStyle/>
            <a:p>
              <a:pPr algn="ctr" eaLnBrk="1" hangingPunct="1"/>
              <a:r>
                <a:rPr lang="en-US" sz="3600" b="1" kern="10" smtClean="0">
                  <a:ln w="9525">
                    <a:round/>
                    <a:headEnd/>
                    <a:tailEnd/>
                  </a:ln>
                  <a:solidFill>
                    <a:srgbClr val="0000FF"/>
                  </a:solidFill>
                  <a:latin typeface="VNI-Times" pitchFamily="2" charset="0"/>
                  <a:cs typeface="Arial" panose="020B0604020202020204" pitchFamily="34" charset="0"/>
                </a:rPr>
                <a:t>CHAÂN THAØNH CAÛM ÔN</a:t>
              </a:r>
            </a:p>
            <a:p>
              <a:pPr algn="ctr" eaLnBrk="1" hangingPunct="1"/>
              <a:r>
                <a:rPr lang="en-US" sz="3600" b="1" kern="10" smtClean="0">
                  <a:ln w="9525">
                    <a:round/>
                    <a:headEnd/>
                    <a:tailEnd/>
                  </a:ln>
                  <a:solidFill>
                    <a:srgbClr val="0000FF"/>
                  </a:solidFill>
                  <a:latin typeface="VNI-Times" pitchFamily="2" charset="0"/>
                  <a:cs typeface="Arial" panose="020B0604020202020204" pitchFamily="34" charset="0"/>
                </a:rPr>
                <a:t>QUYÙ THAÀY COÂ GIAÙO</a:t>
              </a:r>
            </a:p>
            <a:p>
              <a:pPr algn="ctr" eaLnBrk="1" hangingPunct="1"/>
              <a:r>
                <a:rPr lang="en-US" sz="3600" b="1" kern="10" smtClean="0">
                  <a:ln w="9525">
                    <a:round/>
                    <a:headEnd/>
                    <a:tailEnd/>
                  </a:ln>
                  <a:solidFill>
                    <a:srgbClr val="0000FF"/>
                  </a:solidFill>
                  <a:latin typeface="VNI-Times" pitchFamily="2" charset="0"/>
                  <a:cs typeface="Arial" panose="020B0604020202020204" pitchFamily="34" charset="0"/>
                </a:rPr>
                <a:t>VAØ CAÙC EM ÑAÕ LAÉNG NGHE</a:t>
              </a:r>
            </a:p>
          </p:txBody>
        </p:sp>
        <p:sp>
          <p:nvSpPr>
            <p:cNvPr id="9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528" y="2688"/>
              <a:ext cx="4944" cy="52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/>
              <a:r>
                <a:rPr lang="pt-BR" sz="2000" b="1" kern="10" smtClean="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VNI-Times" pitchFamily="2" charset="0"/>
                  <a:cs typeface="Arial" panose="020B0604020202020204" pitchFamily="34" charset="0"/>
                </a:rPr>
                <a:t>CHUÙC CAÙC EM HOÏC TOÁT!</a:t>
              </a:r>
              <a:endParaRPr lang="en-US" sz="2000" b="1" kern="1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VNI-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600200"/>
            <a:ext cx="8229600" cy="990600"/>
          </a:xfrm>
        </p:spPr>
        <p:txBody>
          <a:bodyPr anchor="ctr"/>
          <a:lstStyle/>
          <a:p>
            <a:pPr algn="l" eaLnBrk="1" hangingPunct="1"/>
            <a:r>
              <a:rPr lang="en-US" sz="4000" b="1" smtClean="0">
                <a:solidFill>
                  <a:srgbClr val="0000FF"/>
                </a:solidFill>
              </a:rPr>
              <a:t>KHÁI QUÁT LỊCH SỬ THẾ GIỚI CỔ ĐẠI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8610600" cy="156151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400" b="1" smtClean="0">
                <a:solidFill>
                  <a:srgbClr val="FF3300"/>
                </a:solidFill>
              </a:rPr>
              <a:t>CÁC QUỐC GIA CỔ ĐẠI PHƯƠNG ĐÔNG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133600" y="2971800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800" b="1" u="sng">
                <a:solidFill>
                  <a:srgbClr val="0000FF"/>
                </a:solidFill>
              </a:rPr>
              <a:t>Tiết 4 - Bài 4</a:t>
            </a: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1524000" y="1219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1524000" y="6019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981200" y="304800"/>
            <a:ext cx="426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4400" b="1">
                <a:solidFill>
                  <a:srgbClr val="000000"/>
                </a:solidFill>
              </a:rPr>
              <a:t>LỊCH SỬ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3" y="1616075"/>
            <a:ext cx="4360862" cy="3625850"/>
          </a:xfr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extLs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3300"/>
                </a:solidFill>
              </a:rPr>
              <a:t>CÁC QUỐC GIA CỔ ĐẠI PHƯƠNG ĐÔNG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4446143" y="45720"/>
          <a:ext cx="7680960" cy="6766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1B155AA-3AB6-49AB-A679-21C23BF6DD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71B155AA-3AB6-49AB-A679-21C23BF6DD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C924BF-65B0-44E6-908E-BAB649FB46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8AC924BF-65B0-44E6-908E-BAB649FB46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3EF3341-C5DC-45DE-9DA1-86B526DBA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23EF3341-C5DC-45DE-9DA1-86B526DBAE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195F91-6BA0-482A-A9F4-4591F239FE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1A195F91-6BA0-482A-A9F4-4591F239FE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AD7931-FE48-419B-A7E0-41785FA2DD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8AAD7931-FE48-419B-A7E0-41785FA2DD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44800" y="228600"/>
            <a:ext cx="8636000" cy="381000"/>
          </a:xfrm>
        </p:spPr>
        <p:txBody>
          <a:bodyPr/>
          <a:lstStyle/>
          <a:p>
            <a:pPr algn="l" eaLnBrk="1" hangingPunct="1"/>
            <a:r>
              <a:rPr lang="en-US" sz="2400" b="1" smtClean="0">
                <a:solidFill>
                  <a:srgbClr val="FF3300"/>
                </a:solidFill>
                <a:latin typeface="Times New Roman" pitchFamily="18" charset="0"/>
              </a:rPr>
              <a:t>CÁC QUỐC GIA CỔ ĐẠI PHƯƠNG ĐÔNG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685800"/>
            <a:ext cx="11684000" cy="10668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quốc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gia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cổ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đại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phương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Đông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đã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được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hình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thành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ở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đâu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marL="609600" indent="-609600" algn="ctr" eaLnBrk="1" hangingPunct="1">
              <a:buFontTx/>
              <a:buNone/>
            </a:pP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và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từ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bao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</a:rPr>
              <a:t>giờ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03200" y="152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i="1" u="sng">
                <a:solidFill>
                  <a:srgbClr val="0000FF"/>
                </a:solidFill>
              </a:rPr>
              <a:t>Tiết 4 - Bài 4:</a:t>
            </a:r>
          </a:p>
        </p:txBody>
      </p:sp>
    </p:spTree>
    <p:extLst>
      <p:ext uri="{BB962C8B-B14F-4D97-AF65-F5344CB8AC3E}">
        <p14:creationId xmlns:p14="http://schemas.microsoft.com/office/powerpoint/2010/main" val="70629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500062"/>
            <a:ext cx="10467975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1" name="WordArt 11"/>
          <p:cNvSpPr>
            <a:spLocks noChangeArrowheads="1" noChangeShapeType="1" noTextEdit="1"/>
          </p:cNvSpPr>
          <p:nvPr/>
        </p:nvSpPr>
        <p:spPr bwMode="auto">
          <a:xfrm>
            <a:off x="2590800" y="150813"/>
            <a:ext cx="6934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800" b="1" kern="1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0000CC"/>
                  </a:outerShdw>
                </a:effectLst>
                <a:latin typeface="+mn-lt"/>
                <a:ea typeface="+mn-lt"/>
                <a:cs typeface="+mn-lt"/>
              </a:rPr>
              <a:t>CÁC QUỐC GIA CỔ ĐẠI PHƯƠNG ĐÔNG</a:t>
            </a:r>
            <a:endParaRPr lang="en-US" sz="2800" b="1" kern="1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0000CC"/>
                </a:outerShdw>
              </a:effectLst>
              <a:latin typeface="+mn-lt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560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500062"/>
            <a:ext cx="10467975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bd ai c 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3" y="838200"/>
            <a:ext cx="4056062" cy="5638800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5124" name="Picture 4" descr="0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838200"/>
            <a:ext cx="7391400" cy="5638800"/>
          </a:xfrm>
          <a:prstGeom prst="rect">
            <a:avLst/>
          </a:prstGeom>
          <a:noFill/>
          <a:ln w="57150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572000" y="243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400" b="1">
                <a:solidFill>
                  <a:srgbClr val="000099"/>
                </a:solidFill>
              </a:rPr>
              <a:t>LƯỠNG HÀ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667000" y="3124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400" b="1">
                <a:solidFill>
                  <a:srgbClr val="000099"/>
                </a:solidFill>
              </a:rPr>
              <a:t>AI CẬP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781800" y="38100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400" b="1">
                <a:solidFill>
                  <a:srgbClr val="000099"/>
                </a:solidFill>
              </a:rPr>
              <a:t>ẤN ĐỘ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8001000" y="3276600"/>
            <a:ext cx="2667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>
                <a:solidFill>
                  <a:srgbClr val="000099"/>
                </a:solidFill>
              </a:rPr>
              <a:t>TRUNG QUỐC</a:t>
            </a:r>
          </a:p>
        </p:txBody>
      </p:sp>
      <p:pic>
        <p:nvPicPr>
          <p:cNvPr id="5130" name="Picture 10" descr="bd an c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41375"/>
            <a:ext cx="5562600" cy="554672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bd trung qu c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838200"/>
            <a:ext cx="4651375" cy="56388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11" name="WordArt 11"/>
          <p:cNvSpPr>
            <a:spLocks noChangeArrowheads="1" noChangeShapeType="1" noTextEdit="1"/>
          </p:cNvSpPr>
          <p:nvPr/>
        </p:nvSpPr>
        <p:spPr bwMode="auto">
          <a:xfrm>
            <a:off x="2590800" y="150813"/>
            <a:ext cx="6934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800" b="1" kern="1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0000CC"/>
                  </a:outerShdw>
                </a:effectLst>
                <a:latin typeface="+mn-lt"/>
                <a:ea typeface="+mn-lt"/>
                <a:cs typeface="+mn-lt"/>
              </a:rPr>
              <a:t>CÁC QUỐC GIA CỔ ĐẠI PHƯƠNG ĐÔNG</a:t>
            </a:r>
            <a:endParaRPr lang="en-US" sz="2800" b="1" kern="1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0000CC"/>
                </a:outerShdw>
              </a:effectLst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bd trung qu co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29600" y="1210297"/>
            <a:ext cx="3962400" cy="5257800"/>
          </a:xfr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5130" name="Picture 10" descr="bd an 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3839197"/>
            <a:ext cx="3962400" cy="25908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0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48397"/>
            <a:ext cx="3860800" cy="25908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bd ai c c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7" y="1127919"/>
            <a:ext cx="4165600" cy="5257800"/>
          </a:xfrm>
          <a:prstGeom prst="rect">
            <a:avLst/>
          </a:prstGeom>
          <a:solidFill>
            <a:schemeClr val="bg1"/>
          </a:solidFill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406400" y="6172200"/>
            <a:ext cx="11176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200" i="1">
                <a:solidFill>
                  <a:schemeClr val="bg1"/>
                </a:solidFill>
              </a:rPr>
              <a:t>? Các quốc gia cổ đại phương Đông có đặc điểm tự nhiên chung là gì?</a:t>
            </a:r>
          </a:p>
        </p:txBody>
      </p:sp>
      <p:sp>
        <p:nvSpPr>
          <p:cNvPr id="8" name="Cloud Callout 7"/>
          <p:cNvSpPr/>
          <p:nvPr/>
        </p:nvSpPr>
        <p:spPr bwMode="auto">
          <a:xfrm>
            <a:off x="4793048" y="-267730"/>
            <a:ext cx="5892800" cy="2133600"/>
          </a:xfrm>
          <a:prstGeom prst="cloudCallou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Đôn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5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</TotalTime>
  <Words>1161</Words>
  <Application>Microsoft Office PowerPoint</Application>
  <PresentationFormat>Custom</PresentationFormat>
  <Paragraphs>134</Paragraphs>
  <Slides>31</Slides>
  <Notes>5</Notes>
  <HiddenSlides>0</HiddenSlides>
  <MMClips>3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Office Theme</vt:lpstr>
      <vt:lpstr>Default Design</vt:lpstr>
      <vt:lpstr>1_Default Design</vt:lpstr>
      <vt:lpstr>2_Default Design</vt:lpstr>
      <vt:lpstr>PhotoImpact</vt:lpstr>
      <vt:lpstr>PowerPoint Presentation</vt:lpstr>
      <vt:lpstr>PowerPoint Presentation</vt:lpstr>
      <vt:lpstr>2) Hãy sắp xếp cho hợp lí các ý dưới đây nói về nguyên nhân tan rã của thị tộc nguyên thủy : </vt:lpstr>
      <vt:lpstr>KHÁI QUÁT LỊCH SỬ THẾ GIỚI CỔ ĐẠI</vt:lpstr>
      <vt:lpstr>CÁC QUỐC GIA CỔ ĐẠI PHƯƠNG ĐÔNG</vt:lpstr>
      <vt:lpstr>CÁC QUỐC GIA CỔ ĐẠI PHƯƠNG ĐÔNG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 QUỐC GIA CỔ ĐẠI PHƯƠNG ĐÔNG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Cuộc nổi dậy của dân nghèo và nô lệ</vt:lpstr>
      <vt:lpstr>PowerPoint Presentation</vt:lpstr>
      <vt:lpstr>PowerPoint Presentation</vt:lpstr>
      <vt:lpstr>CÁC QUỐC GIA CỔ ĐẠI PHƯƠNG ĐÔNG</vt:lpstr>
      <vt:lpstr>PowerPoint Presentation</vt:lpstr>
      <vt:lpstr>CỦNG CỐ BÀI HỌC</vt:lpstr>
      <vt:lpstr>CỦNG CỐ BÀI HỌC</vt:lpstr>
      <vt:lpstr>CỦNG CỐ BÀI HỌC</vt:lpstr>
      <vt:lpstr>CÔNG VIỆC VỀ NHÀ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201</cp:revision>
  <dcterms:created xsi:type="dcterms:W3CDTF">2017-08-28T21:44:06Z</dcterms:created>
  <dcterms:modified xsi:type="dcterms:W3CDTF">2017-09-27T13:56:55Z</dcterms:modified>
</cp:coreProperties>
</file>