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70" r:id="rId3"/>
    <p:sldId id="258" r:id="rId4"/>
    <p:sldId id="260" r:id="rId5"/>
    <p:sldId id="261" r:id="rId6"/>
    <p:sldId id="262" r:id="rId7"/>
    <p:sldId id="263" r:id="rId8"/>
    <p:sldId id="271" r:id="rId9"/>
    <p:sldId id="268" r:id="rId10"/>
    <p:sldId id="272" r:id="rId11"/>
    <p:sldId id="264" r:id="rId12"/>
    <p:sldId id="265" r:id="rId13"/>
    <p:sldId id="266" r:id="rId14"/>
    <p:sldId id="275" r:id="rId15"/>
    <p:sldId id="267" r:id="rId16"/>
    <p:sldId id="273" r:id="rId17"/>
    <p:sldId id="274" r:id="rId18"/>
    <p:sldId id="259" r:id="rId19"/>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99FF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924"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7D8E52-9235-49E8-89E8-702A24639185}" type="datetimeFigureOut">
              <a:rPr lang="en-US" smtClean="0"/>
              <a:t>11/8/2017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BB4A6C-6506-44E7-801B-B5A986298D5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C6CF7850-5DC6-44EA-B6A8-ADB2D986AB43}" type="datetimeFigureOut">
              <a:rPr lang="vi-VN" smtClean="0"/>
              <a:pPr/>
              <a:t>08/11/2017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64F5927-B513-4CAC-8061-9E7E41711385}" type="slidenum">
              <a:rPr lang="vi-VN" smtClean="0"/>
              <a:pPr/>
              <a:t>‹#›</a:t>
            </a:fld>
            <a:endParaRPr lang="vi-VN"/>
          </a:p>
        </p:txBody>
      </p:sp>
    </p:spTree>
    <p:extLst>
      <p:ext uri="{BB962C8B-B14F-4D97-AF65-F5344CB8AC3E}">
        <p14:creationId xmlns:p14="http://schemas.microsoft.com/office/powerpoint/2010/main" xmlns="" val="41373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6CF7850-5DC6-44EA-B6A8-ADB2D986AB43}" type="datetimeFigureOut">
              <a:rPr lang="vi-VN" smtClean="0"/>
              <a:pPr/>
              <a:t>08/11/2017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64F5927-B513-4CAC-8061-9E7E41711385}" type="slidenum">
              <a:rPr lang="vi-VN" smtClean="0"/>
              <a:pPr/>
              <a:t>‹#›</a:t>
            </a:fld>
            <a:endParaRPr lang="vi-VN"/>
          </a:p>
        </p:txBody>
      </p:sp>
    </p:spTree>
    <p:extLst>
      <p:ext uri="{BB962C8B-B14F-4D97-AF65-F5344CB8AC3E}">
        <p14:creationId xmlns:p14="http://schemas.microsoft.com/office/powerpoint/2010/main" xmlns="" val="190566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6CF7850-5DC6-44EA-B6A8-ADB2D986AB43}" type="datetimeFigureOut">
              <a:rPr lang="vi-VN" smtClean="0"/>
              <a:pPr/>
              <a:t>08/11/2017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64F5927-B513-4CAC-8061-9E7E41711385}" type="slidenum">
              <a:rPr lang="vi-VN" smtClean="0"/>
              <a:pPr/>
              <a:t>‹#›</a:t>
            </a:fld>
            <a:endParaRPr lang="vi-VN"/>
          </a:p>
        </p:txBody>
      </p:sp>
    </p:spTree>
    <p:extLst>
      <p:ext uri="{BB962C8B-B14F-4D97-AF65-F5344CB8AC3E}">
        <p14:creationId xmlns:p14="http://schemas.microsoft.com/office/powerpoint/2010/main" xmlns="" val="2001961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1F32F2A6-2BC2-4999-BD09-3CC784B11A68}" type="slidenum">
              <a:rPr lang="en-US" altLang="en-US"/>
              <a:pPr/>
              <a:t>‹#›</a:t>
            </a:fld>
            <a:endParaRPr lang="en-US" altLang="en-US"/>
          </a:p>
        </p:txBody>
      </p:sp>
    </p:spTree>
    <p:extLst>
      <p:ext uri="{BB962C8B-B14F-4D97-AF65-F5344CB8AC3E}">
        <p14:creationId xmlns:p14="http://schemas.microsoft.com/office/powerpoint/2010/main" xmlns="" val="121007068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6CF7850-5DC6-44EA-B6A8-ADB2D986AB43}" type="datetimeFigureOut">
              <a:rPr lang="vi-VN" smtClean="0"/>
              <a:pPr/>
              <a:t>08/11/2017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64F5927-B513-4CAC-8061-9E7E41711385}" type="slidenum">
              <a:rPr lang="vi-VN" smtClean="0"/>
              <a:pPr/>
              <a:t>‹#›</a:t>
            </a:fld>
            <a:endParaRPr lang="vi-VN"/>
          </a:p>
        </p:txBody>
      </p:sp>
    </p:spTree>
    <p:extLst>
      <p:ext uri="{BB962C8B-B14F-4D97-AF65-F5344CB8AC3E}">
        <p14:creationId xmlns:p14="http://schemas.microsoft.com/office/powerpoint/2010/main" xmlns="" val="3373479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CF7850-5DC6-44EA-B6A8-ADB2D986AB43}" type="datetimeFigureOut">
              <a:rPr lang="vi-VN" smtClean="0"/>
              <a:pPr/>
              <a:t>08/11/2017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64F5927-B513-4CAC-8061-9E7E41711385}" type="slidenum">
              <a:rPr lang="vi-VN" smtClean="0"/>
              <a:pPr/>
              <a:t>‹#›</a:t>
            </a:fld>
            <a:endParaRPr lang="vi-VN"/>
          </a:p>
        </p:txBody>
      </p:sp>
    </p:spTree>
    <p:extLst>
      <p:ext uri="{BB962C8B-B14F-4D97-AF65-F5344CB8AC3E}">
        <p14:creationId xmlns:p14="http://schemas.microsoft.com/office/powerpoint/2010/main" xmlns="" val="2810145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C6CF7850-5DC6-44EA-B6A8-ADB2D986AB43}" type="datetimeFigureOut">
              <a:rPr lang="vi-VN" smtClean="0"/>
              <a:pPr/>
              <a:t>08/11/2017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64F5927-B513-4CAC-8061-9E7E41711385}" type="slidenum">
              <a:rPr lang="vi-VN" smtClean="0"/>
              <a:pPr/>
              <a:t>‹#›</a:t>
            </a:fld>
            <a:endParaRPr lang="vi-VN"/>
          </a:p>
        </p:txBody>
      </p:sp>
    </p:spTree>
    <p:extLst>
      <p:ext uri="{BB962C8B-B14F-4D97-AF65-F5344CB8AC3E}">
        <p14:creationId xmlns:p14="http://schemas.microsoft.com/office/powerpoint/2010/main" xmlns="" val="10864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C6CF7850-5DC6-44EA-B6A8-ADB2D986AB43}" type="datetimeFigureOut">
              <a:rPr lang="vi-VN" smtClean="0"/>
              <a:pPr/>
              <a:t>08/11/2017</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164F5927-B513-4CAC-8061-9E7E41711385}" type="slidenum">
              <a:rPr lang="vi-VN" smtClean="0"/>
              <a:pPr/>
              <a:t>‹#›</a:t>
            </a:fld>
            <a:endParaRPr lang="vi-VN"/>
          </a:p>
        </p:txBody>
      </p:sp>
    </p:spTree>
    <p:extLst>
      <p:ext uri="{BB962C8B-B14F-4D97-AF65-F5344CB8AC3E}">
        <p14:creationId xmlns:p14="http://schemas.microsoft.com/office/powerpoint/2010/main" xmlns="" val="2682721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C6CF7850-5DC6-44EA-B6A8-ADB2D986AB43}" type="datetimeFigureOut">
              <a:rPr lang="vi-VN" smtClean="0"/>
              <a:pPr/>
              <a:t>08/11/2017</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164F5927-B513-4CAC-8061-9E7E41711385}" type="slidenum">
              <a:rPr lang="vi-VN" smtClean="0"/>
              <a:pPr/>
              <a:t>‹#›</a:t>
            </a:fld>
            <a:endParaRPr lang="vi-VN"/>
          </a:p>
        </p:txBody>
      </p:sp>
    </p:spTree>
    <p:extLst>
      <p:ext uri="{BB962C8B-B14F-4D97-AF65-F5344CB8AC3E}">
        <p14:creationId xmlns:p14="http://schemas.microsoft.com/office/powerpoint/2010/main" xmlns="" val="1197676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CF7850-5DC6-44EA-B6A8-ADB2D986AB43}" type="datetimeFigureOut">
              <a:rPr lang="vi-VN" smtClean="0"/>
              <a:pPr/>
              <a:t>08/11/2017</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164F5927-B513-4CAC-8061-9E7E41711385}" type="slidenum">
              <a:rPr lang="vi-VN" smtClean="0"/>
              <a:pPr/>
              <a:t>‹#›</a:t>
            </a:fld>
            <a:endParaRPr lang="vi-VN"/>
          </a:p>
        </p:txBody>
      </p:sp>
    </p:spTree>
    <p:extLst>
      <p:ext uri="{BB962C8B-B14F-4D97-AF65-F5344CB8AC3E}">
        <p14:creationId xmlns:p14="http://schemas.microsoft.com/office/powerpoint/2010/main" xmlns="" val="420008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CF7850-5DC6-44EA-B6A8-ADB2D986AB43}" type="datetimeFigureOut">
              <a:rPr lang="vi-VN" smtClean="0"/>
              <a:pPr/>
              <a:t>08/11/2017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64F5927-B513-4CAC-8061-9E7E41711385}" type="slidenum">
              <a:rPr lang="vi-VN" smtClean="0"/>
              <a:pPr/>
              <a:t>‹#›</a:t>
            </a:fld>
            <a:endParaRPr lang="vi-VN"/>
          </a:p>
        </p:txBody>
      </p:sp>
    </p:spTree>
    <p:extLst>
      <p:ext uri="{BB962C8B-B14F-4D97-AF65-F5344CB8AC3E}">
        <p14:creationId xmlns:p14="http://schemas.microsoft.com/office/powerpoint/2010/main" xmlns="" val="3488853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CF7850-5DC6-44EA-B6A8-ADB2D986AB43}" type="datetimeFigureOut">
              <a:rPr lang="vi-VN" smtClean="0"/>
              <a:pPr/>
              <a:t>08/11/2017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64F5927-B513-4CAC-8061-9E7E41711385}" type="slidenum">
              <a:rPr lang="vi-VN" smtClean="0"/>
              <a:pPr/>
              <a:t>‹#›</a:t>
            </a:fld>
            <a:endParaRPr lang="vi-VN"/>
          </a:p>
        </p:txBody>
      </p:sp>
    </p:spTree>
    <p:extLst>
      <p:ext uri="{BB962C8B-B14F-4D97-AF65-F5344CB8AC3E}">
        <p14:creationId xmlns:p14="http://schemas.microsoft.com/office/powerpoint/2010/main" xmlns="" val="2762295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CF7850-5DC6-44EA-B6A8-ADB2D986AB43}" type="datetimeFigureOut">
              <a:rPr lang="vi-VN" smtClean="0"/>
              <a:pPr/>
              <a:t>08/11/2017</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4F5927-B513-4CAC-8061-9E7E41711385}" type="slidenum">
              <a:rPr lang="vi-VN" smtClean="0"/>
              <a:pPr/>
              <a:t>‹#›</a:t>
            </a:fld>
            <a:endParaRPr lang="vi-VN"/>
          </a:p>
        </p:txBody>
      </p:sp>
    </p:spTree>
    <p:extLst>
      <p:ext uri="{BB962C8B-B14F-4D97-AF65-F5344CB8AC3E}">
        <p14:creationId xmlns:p14="http://schemas.microsoft.com/office/powerpoint/2010/main" xmlns="" val="2211043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wav"/><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4.gif"/></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gif"/><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28" y="5183"/>
            <a:ext cx="9145127" cy="68588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1993414" y="1314634"/>
            <a:ext cx="5157181" cy="1754326"/>
          </a:xfrm>
          <a:prstGeom prst="rect">
            <a:avLst/>
          </a:prstGeom>
          <a:noFill/>
        </p:spPr>
        <p:txBody>
          <a:bodyPr wrap="none" lIns="91440" tIns="45720" rIns="91440" bIns="45720">
            <a:spAutoFit/>
          </a:bodyPr>
          <a:lstStyle/>
          <a:p>
            <a:pPr algn="ctr"/>
            <a:r>
              <a:rPr lang="en-US"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GOOD MORNING</a:t>
            </a:r>
          </a:p>
          <a:p>
            <a:pPr algn="ctr"/>
            <a:r>
              <a:rPr lang="en-US"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EVERYONE !!!</a:t>
            </a:r>
          </a:p>
        </p:txBody>
      </p:sp>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128" y="3292153"/>
            <a:ext cx="4762500" cy="3571875"/>
          </a:xfrm>
          <a:prstGeom prst="rect">
            <a:avLst/>
          </a:prstGeom>
        </p:spPr>
      </p:pic>
    </p:spTree>
    <p:extLst>
      <p:ext uri="{BB962C8B-B14F-4D97-AF65-F5344CB8AC3E}">
        <p14:creationId xmlns:p14="http://schemas.microsoft.com/office/powerpoint/2010/main" xmlns="" val="2904773887"/>
      </p:ext>
    </p:extLst>
  </p:cSld>
  <p:clrMapOvr>
    <a:masterClrMapping/>
  </p:clrMapOvr>
  <mc:AlternateContent xmlns:mc="http://schemas.openxmlformats.org/markup-compatibility/2006">
    <mc:Choice xmlns:p14="http://schemas.microsoft.com/office/powerpoint/2010/main" xmlns="" Requires="p14">
      <p:transition p14:dur="10">
        <p:sndAc>
          <p:stSnd>
            <p:snd r:embed="rId5" name="chimes.wav"/>
          </p:stSnd>
        </p:sndAc>
      </p:transition>
    </mc:Choice>
    <mc:Fallback>
      <p:transition>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repeatCount="indefinite" fill="hold" grpId="0" nodeType="withEffect">
                                  <p:stCondLst>
                                    <p:cond delay="0"/>
                                  </p:stCondLst>
                                  <p:iterate type="lt">
                                    <p:tmPct val="10000"/>
                                  </p:iterate>
                                  <p:childTnLst>
                                    <p:animClr clrSpc="rgb" dir="cw">
                                      <p:cBhvr override="childStyle">
                                        <p:cTn id="6" dur="500" fill="hold"/>
                                        <p:tgtEl>
                                          <p:spTgt spid="4"/>
                                        </p:tgtEl>
                                        <p:attrNameLst>
                                          <p:attrName>style.color</p:attrName>
                                        </p:attrNameLst>
                                      </p:cBhvr>
                                      <p:to>
                                        <a:srgbClr val="FF0000"/>
                                      </p:to>
                                    </p:animClr>
                                    <p:animClr clrSpc="rgb" dir="cw">
                                      <p:cBhvr>
                                        <p:cTn id="7" dur="500" fill="hold"/>
                                        <p:tgtEl>
                                          <p:spTgt spid="4"/>
                                        </p:tgtEl>
                                        <p:attrNameLst>
                                          <p:attrName>fillcolor</p:attrName>
                                        </p:attrNameLst>
                                      </p:cBhvr>
                                      <p:to>
                                        <a:srgbClr val="FF0000"/>
                                      </p:to>
                                    </p:animClr>
                                    <p:set>
                                      <p:cBhvr>
                                        <p:cTn id="8" dur="500" fill="hold"/>
                                        <p:tgtEl>
                                          <p:spTgt spid="4"/>
                                        </p:tgtEl>
                                        <p:attrNameLst>
                                          <p:attrName>fill.type</p:attrName>
                                        </p:attrNameLst>
                                      </p:cBhvr>
                                      <p:to>
                                        <p:strVal val="solid"/>
                                      </p:to>
                                    </p:set>
                                    <p:anim to="1.5" calcmode="lin" valueType="num">
                                      <p:cBhvr override="childStyle">
                                        <p:cTn id="9" dur="500" fill="hold"/>
                                        <p:tgtEl>
                                          <p:spTgt spid="4"/>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533400"/>
            <a:ext cx="4191000" cy="523220"/>
          </a:xfrm>
          <a:prstGeom prst="rect">
            <a:avLst/>
          </a:prstGeom>
          <a:noFill/>
        </p:spPr>
        <p:txBody>
          <a:bodyPr wrap="square" rtlCol="0">
            <a:spAutoFit/>
          </a:bodyPr>
          <a:lstStyle/>
          <a:p>
            <a:r>
              <a:rPr lang="en-US" sz="2800" b="1" i="1" u="sng" dirty="0" smtClean="0">
                <a:solidFill>
                  <a:srgbClr val="FF0000"/>
                </a:solidFill>
              </a:rPr>
              <a:t>* Remember:</a:t>
            </a:r>
            <a:endParaRPr lang="en-US" sz="2800" b="1" i="1" u="sng" dirty="0">
              <a:solidFill>
                <a:srgbClr val="FF0000"/>
              </a:solidFill>
            </a:endParaRPr>
          </a:p>
        </p:txBody>
      </p:sp>
      <p:sp>
        <p:nvSpPr>
          <p:cNvPr id="3" name="TextBox 2"/>
          <p:cNvSpPr txBox="1"/>
          <p:nvPr/>
        </p:nvSpPr>
        <p:spPr>
          <a:xfrm rot="10800000" flipH="1" flipV="1">
            <a:off x="1" y="1967599"/>
            <a:ext cx="9144000" cy="3539430"/>
          </a:xfrm>
          <a:prstGeom prst="rect">
            <a:avLst/>
          </a:prstGeom>
          <a:noFill/>
        </p:spPr>
        <p:txBody>
          <a:bodyPr wrap="square" rtlCol="0">
            <a:spAutoFit/>
          </a:bodyPr>
          <a:lstStyle/>
          <a:p>
            <a:r>
              <a:rPr lang="en-US" sz="3200" dirty="0" smtClean="0"/>
              <a:t>-</a:t>
            </a:r>
            <a:r>
              <a:rPr lang="en-US" sz="3200" b="1" i="1" dirty="0" smtClean="0">
                <a:solidFill>
                  <a:srgbClr val="FF0000"/>
                </a:solidFill>
              </a:rPr>
              <a:t>Don’t have to  </a:t>
            </a:r>
            <a:r>
              <a:rPr lang="en-US" sz="3200" dirty="0" err="1" smtClean="0"/>
              <a:t>được</a:t>
            </a:r>
            <a:r>
              <a:rPr lang="en-US" sz="3200" dirty="0" smtClean="0"/>
              <a:t> </a:t>
            </a:r>
            <a:r>
              <a:rPr lang="en-US" sz="3200" dirty="0" err="1" smtClean="0"/>
              <a:t>dùng</a:t>
            </a:r>
            <a:r>
              <a:rPr lang="en-US" sz="3200" dirty="0" smtClean="0"/>
              <a:t> </a:t>
            </a:r>
            <a:r>
              <a:rPr lang="en-US" sz="3200" dirty="0" err="1" smtClean="0"/>
              <a:t>khi</a:t>
            </a:r>
            <a:r>
              <a:rPr lang="en-US" sz="3200" dirty="0" smtClean="0"/>
              <a:t> </a:t>
            </a:r>
            <a:r>
              <a:rPr lang="en-US" sz="3200" dirty="0" err="1" smtClean="0"/>
              <a:t>không</a:t>
            </a:r>
            <a:r>
              <a:rPr lang="en-US" sz="3200" dirty="0" smtClean="0"/>
              <a:t> </a:t>
            </a:r>
            <a:r>
              <a:rPr lang="en-US" sz="3200" dirty="0" err="1" smtClean="0"/>
              <a:t>cần</a:t>
            </a:r>
            <a:r>
              <a:rPr lang="en-US" sz="3200" dirty="0" smtClean="0"/>
              <a:t> </a:t>
            </a:r>
            <a:r>
              <a:rPr lang="en-US" sz="3200" dirty="0" err="1" smtClean="0"/>
              <a:t>thiết</a:t>
            </a:r>
            <a:r>
              <a:rPr lang="en-US" sz="3200" dirty="0" smtClean="0"/>
              <a:t> </a:t>
            </a:r>
            <a:r>
              <a:rPr lang="en-US" sz="3200" dirty="0" err="1" smtClean="0"/>
              <a:t>thực</a:t>
            </a:r>
            <a:r>
              <a:rPr lang="en-US" sz="3200" dirty="0" smtClean="0"/>
              <a:t> </a:t>
            </a:r>
            <a:r>
              <a:rPr lang="en-US" sz="3200" dirty="0" err="1" smtClean="0"/>
              <a:t>hiện</a:t>
            </a:r>
            <a:r>
              <a:rPr lang="en-US" sz="3200" dirty="0" smtClean="0"/>
              <a:t> </a:t>
            </a:r>
            <a:r>
              <a:rPr lang="en-US" sz="3200" dirty="0" err="1" smtClean="0"/>
              <a:t>một</a:t>
            </a:r>
            <a:r>
              <a:rPr lang="en-US" sz="3200" dirty="0" smtClean="0"/>
              <a:t> </a:t>
            </a:r>
            <a:r>
              <a:rPr lang="en-US" sz="3200" dirty="0" err="1" smtClean="0"/>
              <a:t>hành</a:t>
            </a:r>
            <a:r>
              <a:rPr lang="en-US" sz="3200" dirty="0" smtClean="0"/>
              <a:t> </a:t>
            </a:r>
            <a:r>
              <a:rPr lang="en-US" sz="3200" dirty="0" err="1" smtClean="0"/>
              <a:t>động</a:t>
            </a:r>
            <a:r>
              <a:rPr lang="en-US" sz="3200" dirty="0" smtClean="0"/>
              <a:t> </a:t>
            </a:r>
            <a:r>
              <a:rPr lang="en-US" sz="3200" dirty="0" err="1" smtClean="0"/>
              <a:t>nào</a:t>
            </a:r>
            <a:r>
              <a:rPr lang="en-US" sz="3200" dirty="0" smtClean="0"/>
              <a:t> </a:t>
            </a:r>
            <a:r>
              <a:rPr lang="en-US" sz="3200" dirty="0" err="1" smtClean="0"/>
              <a:t>đó</a:t>
            </a:r>
            <a:r>
              <a:rPr lang="en-US" sz="3200" dirty="0" smtClean="0"/>
              <a:t>.</a:t>
            </a:r>
          </a:p>
          <a:p>
            <a:r>
              <a:rPr lang="en-US" sz="3200" b="1" i="1" dirty="0" smtClean="0"/>
              <a:t>Ex:  My mother doesn’t have to work on Saturdays.</a:t>
            </a:r>
          </a:p>
          <a:p>
            <a:pPr>
              <a:buFontTx/>
              <a:buChar char="-"/>
            </a:pPr>
            <a:r>
              <a:rPr lang="en-US" sz="3200" dirty="0" err="1" smtClean="0"/>
              <a:t>Nếu</a:t>
            </a:r>
            <a:r>
              <a:rPr lang="en-US" sz="3200" dirty="0" smtClean="0"/>
              <a:t> </a:t>
            </a:r>
            <a:r>
              <a:rPr lang="en-US" sz="3200" dirty="0" err="1" smtClean="0"/>
              <a:t>bạn</a:t>
            </a:r>
            <a:r>
              <a:rPr lang="en-US" sz="3200" dirty="0" smtClean="0"/>
              <a:t> </a:t>
            </a:r>
            <a:r>
              <a:rPr lang="en-US" sz="3200" dirty="0" err="1" smtClean="0"/>
              <a:t>muốn</a:t>
            </a:r>
            <a:r>
              <a:rPr lang="en-US" sz="3200" dirty="0" smtClean="0"/>
              <a:t>  </a:t>
            </a:r>
            <a:r>
              <a:rPr lang="en-US" sz="3200" dirty="0" err="1" smtClean="0"/>
              <a:t>bảo</a:t>
            </a:r>
            <a:r>
              <a:rPr lang="en-US" sz="3200" dirty="0" smtClean="0"/>
              <a:t> </a:t>
            </a:r>
            <a:r>
              <a:rPr lang="en-US" sz="3200" dirty="0" err="1" smtClean="0"/>
              <a:t>ai</a:t>
            </a:r>
            <a:r>
              <a:rPr lang="en-US" sz="3200" dirty="0" smtClean="0"/>
              <a:t> </a:t>
            </a:r>
            <a:r>
              <a:rPr lang="en-US" sz="3200" dirty="0" err="1" smtClean="0"/>
              <a:t>đó</a:t>
            </a:r>
            <a:r>
              <a:rPr lang="en-US" sz="3200" dirty="0" smtClean="0"/>
              <a:t> </a:t>
            </a:r>
            <a:r>
              <a:rPr lang="en-US" sz="3200" dirty="0" err="1" smtClean="0"/>
              <a:t>đừng</a:t>
            </a:r>
            <a:r>
              <a:rPr lang="en-US" sz="3200" dirty="0" smtClean="0"/>
              <a:t> </a:t>
            </a:r>
            <a:r>
              <a:rPr lang="en-US" sz="3200" dirty="0" err="1" smtClean="0"/>
              <a:t>làm</a:t>
            </a:r>
            <a:r>
              <a:rPr lang="en-US" sz="3200" dirty="0" smtClean="0"/>
              <a:t> </a:t>
            </a:r>
            <a:r>
              <a:rPr lang="en-US" sz="3200" dirty="0" err="1" smtClean="0"/>
              <a:t>gì</a:t>
            </a:r>
            <a:r>
              <a:rPr lang="en-US" sz="3200" dirty="0" smtClean="0"/>
              <a:t> </a:t>
            </a:r>
            <a:r>
              <a:rPr lang="en-US" sz="3200" dirty="0" err="1" smtClean="0"/>
              <a:t>đó</a:t>
            </a:r>
            <a:r>
              <a:rPr lang="en-US" sz="3200" dirty="0" smtClean="0"/>
              <a:t>, </a:t>
            </a:r>
            <a:r>
              <a:rPr lang="en-US" sz="3200" dirty="0" err="1" smtClean="0"/>
              <a:t>vì</a:t>
            </a:r>
            <a:r>
              <a:rPr lang="en-US" sz="3200" dirty="0" smtClean="0"/>
              <a:t> </a:t>
            </a:r>
            <a:r>
              <a:rPr lang="en-US" sz="3200" dirty="0" err="1" smtClean="0"/>
              <a:t>đó</a:t>
            </a:r>
            <a:r>
              <a:rPr lang="en-US" sz="3200" dirty="0" smtClean="0"/>
              <a:t> </a:t>
            </a:r>
            <a:r>
              <a:rPr lang="en-US" sz="3200" dirty="0" err="1" smtClean="0"/>
              <a:t>là</a:t>
            </a:r>
            <a:r>
              <a:rPr lang="en-US" sz="3200" dirty="0" smtClean="0"/>
              <a:t> </a:t>
            </a:r>
            <a:r>
              <a:rPr lang="en-US" sz="3200" dirty="0" err="1" smtClean="0"/>
              <a:t>sự</a:t>
            </a:r>
            <a:r>
              <a:rPr lang="en-US" sz="3200" dirty="0" smtClean="0"/>
              <a:t> </a:t>
            </a:r>
            <a:r>
              <a:rPr lang="en-US" sz="3200" dirty="0" err="1" smtClean="0"/>
              <a:t>bắt</a:t>
            </a:r>
            <a:r>
              <a:rPr lang="en-US" sz="3200" dirty="0" smtClean="0"/>
              <a:t> </a:t>
            </a:r>
            <a:r>
              <a:rPr lang="en-US" sz="3200" dirty="0" err="1" smtClean="0"/>
              <a:t>buộc</a:t>
            </a:r>
            <a:r>
              <a:rPr lang="en-US" sz="3200" dirty="0" smtClean="0"/>
              <a:t>, </a:t>
            </a:r>
            <a:r>
              <a:rPr lang="en-US" sz="3200" dirty="0" err="1" smtClean="0"/>
              <a:t>bạn</a:t>
            </a:r>
            <a:r>
              <a:rPr lang="en-US" sz="3200" dirty="0" smtClean="0"/>
              <a:t> </a:t>
            </a:r>
            <a:r>
              <a:rPr lang="en-US" sz="3200" dirty="0" err="1" smtClean="0"/>
              <a:t>nên</a:t>
            </a:r>
            <a:r>
              <a:rPr lang="en-US" sz="3200" dirty="0" smtClean="0"/>
              <a:t> </a:t>
            </a:r>
            <a:r>
              <a:rPr lang="en-US" sz="3200" dirty="0" err="1" smtClean="0"/>
              <a:t>dùng</a:t>
            </a:r>
            <a:r>
              <a:rPr lang="en-US" sz="3200" dirty="0" smtClean="0"/>
              <a:t> </a:t>
            </a:r>
            <a:r>
              <a:rPr lang="en-US" sz="3200" b="1" i="1" dirty="0" smtClean="0">
                <a:solidFill>
                  <a:srgbClr val="FF0000"/>
                </a:solidFill>
              </a:rPr>
              <a:t>mustn’t</a:t>
            </a:r>
            <a:r>
              <a:rPr lang="en-US" sz="3200" dirty="0" smtClean="0"/>
              <a:t> </a:t>
            </a:r>
            <a:r>
              <a:rPr lang="en-US" sz="3200" dirty="0" err="1" smtClean="0"/>
              <a:t>hoặc</a:t>
            </a:r>
            <a:r>
              <a:rPr lang="en-US" sz="3200" dirty="0" smtClean="0"/>
              <a:t> </a:t>
            </a:r>
            <a:r>
              <a:rPr lang="en-US" sz="3200" b="1" i="1" dirty="0" smtClean="0">
                <a:solidFill>
                  <a:srgbClr val="FF0000"/>
                </a:solidFill>
              </a:rPr>
              <a:t>must not </a:t>
            </a:r>
            <a:r>
              <a:rPr lang="en-US" sz="3200" dirty="0" err="1" smtClean="0"/>
              <a:t>để</a:t>
            </a:r>
            <a:r>
              <a:rPr lang="en-US" sz="3200" dirty="0" smtClean="0"/>
              <a:t> </a:t>
            </a:r>
            <a:r>
              <a:rPr lang="en-US" sz="3200" dirty="0" err="1" smtClean="0"/>
              <a:t>thay</a:t>
            </a:r>
            <a:r>
              <a:rPr lang="en-US" sz="3200" dirty="0" smtClean="0"/>
              <a:t> </a:t>
            </a:r>
            <a:r>
              <a:rPr lang="en-US" sz="3200" dirty="0" err="1" smtClean="0"/>
              <a:t>thế</a:t>
            </a:r>
            <a:r>
              <a:rPr lang="en-US" sz="3200" dirty="0" smtClean="0"/>
              <a:t>.</a:t>
            </a:r>
          </a:p>
          <a:p>
            <a:r>
              <a:rPr lang="en-US" sz="3200" b="1" i="1" dirty="0" smtClean="0"/>
              <a:t>Ex: You mustn’t wear  short skirts in here.</a:t>
            </a:r>
            <a:endParaRPr lang="en-US" sz="32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381328"/>
            <a:ext cx="9144000" cy="476250"/>
          </a:xfrm>
          <a:prstGeom prst="rect">
            <a:avLst/>
          </a:prstGeom>
        </p:spPr>
      </p:pic>
      <p:sp>
        <p:nvSpPr>
          <p:cNvPr id="4" name="TextBox 3"/>
          <p:cNvSpPr txBox="1"/>
          <p:nvPr/>
        </p:nvSpPr>
        <p:spPr>
          <a:xfrm>
            <a:off x="0" y="476672"/>
            <a:ext cx="9144000" cy="400110"/>
          </a:xfrm>
          <a:prstGeom prst="rect">
            <a:avLst/>
          </a:prstGeom>
          <a:noFill/>
        </p:spPr>
        <p:txBody>
          <a:bodyPr wrap="square" rtlCol="0">
            <a:spAutoFit/>
          </a:bodyPr>
          <a:lstStyle/>
          <a:p>
            <a:r>
              <a:rPr lang="en-US" sz="2000" b="1" i="1" dirty="0" smtClean="0">
                <a:solidFill>
                  <a:srgbClr val="FF0000"/>
                </a:solidFill>
                <a:latin typeface="Arial" panose="020B0604020202020204" pitchFamily="34" charset="0"/>
                <a:cs typeface="Arial" panose="020B0604020202020204" pitchFamily="34" charset="0"/>
              </a:rPr>
              <a:t>3. Complete the sentences with the correct form of have to</a:t>
            </a:r>
            <a:r>
              <a:rPr lang="en-US" sz="2000" b="1" i="1" dirty="0" smtClean="0">
                <a:solidFill>
                  <a:srgbClr val="FF0000"/>
                </a:solidFill>
                <a:latin typeface="Arial" panose="020B0604020202020204" pitchFamily="34" charset="0"/>
                <a:cs typeface="Arial" panose="020B0604020202020204" pitchFamily="34" charset="0"/>
              </a:rPr>
              <a:t>. (Page 42)</a:t>
            </a:r>
            <a:endParaRPr lang="en-US" sz="2000" b="1" i="1" dirty="0" smtClean="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0" y="1236816"/>
            <a:ext cx="9144000" cy="3416320"/>
          </a:xfrm>
          <a:prstGeom prst="rect">
            <a:avLst/>
          </a:prstGeom>
        </p:spPr>
        <p:txBody>
          <a:bodyPr wrap="square">
            <a:spAutoFit/>
          </a:bodyPr>
          <a:lstStyle/>
          <a:p>
            <a:pPr marL="342900" indent="-342900">
              <a:buAutoNum type="arabicPeriod"/>
            </a:pPr>
            <a:r>
              <a:rPr lang="en-US" dirty="0" smtClean="0"/>
              <a:t>My </a:t>
            </a:r>
            <a:r>
              <a:rPr lang="en-US" dirty="0"/>
              <a:t>mother says that I </a:t>
            </a:r>
            <a:r>
              <a:rPr lang="en-US" dirty="0" smtClean="0"/>
              <a:t>__________</a:t>
            </a:r>
            <a:r>
              <a:rPr lang="en-US" dirty="0"/>
              <a:t> be home by 9 p.m. sharp</a:t>
            </a:r>
            <a:r>
              <a:rPr lang="en-US" dirty="0" smtClean="0"/>
              <a:t>.</a:t>
            </a:r>
          </a:p>
          <a:p>
            <a:endParaRPr lang="en-US" dirty="0"/>
          </a:p>
          <a:p>
            <a:pPr marL="342900" indent="-342900">
              <a:buAutoNum type="arabicPeriod" startAt="2"/>
            </a:pPr>
            <a:r>
              <a:rPr lang="en-US" dirty="0" smtClean="0"/>
              <a:t>We __________ go </a:t>
            </a:r>
            <a:r>
              <a:rPr lang="en-US" dirty="0"/>
              <a:t>now because our dad is waiting for us</a:t>
            </a:r>
            <a:r>
              <a:rPr lang="en-US" dirty="0" smtClean="0"/>
              <a:t>.</a:t>
            </a:r>
          </a:p>
          <a:p>
            <a:endParaRPr lang="en-US" dirty="0"/>
          </a:p>
          <a:p>
            <a:pPr marL="342900" indent="-342900">
              <a:buAutoNum type="arabicPeriod" startAt="3"/>
            </a:pPr>
            <a:r>
              <a:rPr lang="en-US" dirty="0" smtClean="0"/>
              <a:t>She</a:t>
            </a:r>
            <a:r>
              <a:rPr lang="en-US" dirty="0"/>
              <a:t> </a:t>
            </a:r>
            <a:r>
              <a:rPr lang="en-US" dirty="0" smtClean="0"/>
              <a:t>__________ wear </a:t>
            </a:r>
            <a:r>
              <a:rPr lang="en-US" dirty="0"/>
              <a:t>that costume because it’s the family tradition</a:t>
            </a:r>
            <a:r>
              <a:rPr lang="en-US" dirty="0" smtClean="0"/>
              <a:t>.</a:t>
            </a:r>
          </a:p>
          <a:p>
            <a:endParaRPr lang="en-US" dirty="0"/>
          </a:p>
          <a:p>
            <a:pPr marL="342900" indent="-342900">
              <a:buAutoNum type="arabicPeriod" startAt="4"/>
            </a:pPr>
            <a:r>
              <a:rPr lang="en-US" dirty="0" smtClean="0"/>
              <a:t>In </a:t>
            </a:r>
            <a:r>
              <a:rPr lang="en-US" dirty="0"/>
              <a:t>the past, men </a:t>
            </a:r>
            <a:r>
              <a:rPr lang="en-US" dirty="0" smtClean="0"/>
              <a:t>__________ wear</a:t>
            </a:r>
            <a:r>
              <a:rPr lang="en-US" dirty="0"/>
              <a:t> </a:t>
            </a:r>
            <a:r>
              <a:rPr lang="en-US" i="1" dirty="0" err="1"/>
              <a:t>ao</a:t>
            </a:r>
            <a:r>
              <a:rPr lang="en-US" i="1" dirty="0"/>
              <a:t> </a:t>
            </a:r>
            <a:r>
              <a:rPr lang="en-US" i="1" dirty="0" err="1"/>
              <a:t>dai</a:t>
            </a:r>
            <a:r>
              <a:rPr lang="en-US" dirty="0"/>
              <a:t>, but today they </a:t>
            </a:r>
            <a:r>
              <a:rPr lang="en-US" dirty="0" smtClean="0"/>
              <a:t>_______________ wear </a:t>
            </a:r>
            <a:r>
              <a:rPr lang="en-US" dirty="0"/>
              <a:t>it</a:t>
            </a:r>
            <a:r>
              <a:rPr lang="en-US" dirty="0" smtClean="0"/>
              <a:t>.</a:t>
            </a:r>
          </a:p>
          <a:p>
            <a:endParaRPr lang="en-US" dirty="0"/>
          </a:p>
          <a:p>
            <a:pPr marL="342900" indent="-342900">
              <a:buAutoNum type="arabicPeriod" startAt="5"/>
            </a:pPr>
            <a:r>
              <a:rPr lang="en-US" dirty="0" smtClean="0"/>
              <a:t>Before </a:t>
            </a:r>
            <a:r>
              <a:rPr lang="en-US" dirty="0"/>
              <a:t>leaving the dinner table, </a:t>
            </a:r>
            <a:r>
              <a:rPr lang="en-US" dirty="0" smtClean="0"/>
              <a:t>__________</a:t>
            </a:r>
            <a:r>
              <a:rPr lang="en-US" dirty="0"/>
              <a:t> your son </a:t>
            </a:r>
            <a:r>
              <a:rPr lang="en-US" dirty="0" smtClean="0"/>
              <a:t>__________ ask </a:t>
            </a:r>
            <a:r>
              <a:rPr lang="en-US" dirty="0"/>
              <a:t>for permission</a:t>
            </a:r>
            <a:r>
              <a:rPr lang="en-US" dirty="0" smtClean="0"/>
              <a:t>?</a:t>
            </a:r>
          </a:p>
          <a:p>
            <a:endParaRPr lang="en-US" dirty="0"/>
          </a:p>
          <a:p>
            <a:pPr marL="342900" indent="-342900">
              <a:buAutoNum type="arabicPeriod" startAt="6"/>
            </a:pPr>
            <a:r>
              <a:rPr lang="en-US" dirty="0" smtClean="0"/>
              <a:t>We _______________ go </a:t>
            </a:r>
            <a:r>
              <a:rPr lang="en-US" dirty="0"/>
              <a:t>to school today because it was raining heavily</a:t>
            </a:r>
            <a:r>
              <a:rPr lang="en-US" dirty="0" smtClean="0"/>
              <a:t>.</a:t>
            </a:r>
          </a:p>
          <a:p>
            <a:endParaRPr lang="en-US" dirty="0"/>
          </a:p>
        </p:txBody>
      </p:sp>
      <p:sp>
        <p:nvSpPr>
          <p:cNvPr id="6" name="Rectangle 5"/>
          <p:cNvSpPr/>
          <p:nvPr/>
        </p:nvSpPr>
        <p:spPr>
          <a:xfrm>
            <a:off x="5580112" y="3429000"/>
            <a:ext cx="903517" cy="369332"/>
          </a:xfrm>
          <a:prstGeom prst="rect">
            <a:avLst/>
          </a:prstGeom>
        </p:spPr>
        <p:txBody>
          <a:bodyPr wrap="none">
            <a:spAutoFit/>
          </a:bodyPr>
          <a:lstStyle/>
          <a:p>
            <a:r>
              <a:rPr lang="vi-VN" b="1" i="1" dirty="0">
                <a:solidFill>
                  <a:srgbClr val="002060"/>
                </a:solidFill>
                <a:latin typeface="Calibri" panose="020F0502020204030204" pitchFamily="34" charset="0"/>
              </a:rPr>
              <a:t>have to</a:t>
            </a:r>
          </a:p>
        </p:txBody>
      </p:sp>
      <p:sp>
        <p:nvSpPr>
          <p:cNvPr id="7" name="Rectangle 6"/>
          <p:cNvSpPr/>
          <p:nvPr/>
        </p:nvSpPr>
        <p:spPr>
          <a:xfrm>
            <a:off x="899592" y="1772816"/>
            <a:ext cx="903517" cy="369332"/>
          </a:xfrm>
          <a:prstGeom prst="rect">
            <a:avLst/>
          </a:prstGeom>
        </p:spPr>
        <p:txBody>
          <a:bodyPr wrap="none">
            <a:spAutoFit/>
          </a:bodyPr>
          <a:lstStyle/>
          <a:p>
            <a:r>
              <a:rPr lang="vi-VN" b="1" i="1" dirty="0">
                <a:solidFill>
                  <a:srgbClr val="002060"/>
                </a:solidFill>
                <a:latin typeface="Calibri" panose="020F0502020204030204" pitchFamily="34" charset="0"/>
              </a:rPr>
              <a:t>have to</a:t>
            </a:r>
          </a:p>
        </p:txBody>
      </p:sp>
      <p:sp>
        <p:nvSpPr>
          <p:cNvPr id="8" name="Rectangle 7"/>
          <p:cNvSpPr/>
          <p:nvPr/>
        </p:nvSpPr>
        <p:spPr>
          <a:xfrm>
            <a:off x="2627784" y="1196752"/>
            <a:ext cx="903517" cy="369332"/>
          </a:xfrm>
          <a:prstGeom prst="rect">
            <a:avLst/>
          </a:prstGeom>
        </p:spPr>
        <p:txBody>
          <a:bodyPr wrap="none">
            <a:spAutoFit/>
          </a:bodyPr>
          <a:lstStyle/>
          <a:p>
            <a:r>
              <a:rPr lang="vi-VN" b="1" i="1" dirty="0">
                <a:solidFill>
                  <a:srgbClr val="002060"/>
                </a:solidFill>
                <a:latin typeface="Calibri" panose="020F0502020204030204" pitchFamily="34" charset="0"/>
              </a:rPr>
              <a:t>have to</a:t>
            </a:r>
          </a:p>
        </p:txBody>
      </p:sp>
      <p:sp>
        <p:nvSpPr>
          <p:cNvPr id="9" name="Rectangle 8"/>
          <p:cNvSpPr/>
          <p:nvPr/>
        </p:nvSpPr>
        <p:spPr>
          <a:xfrm>
            <a:off x="971357" y="2319163"/>
            <a:ext cx="772071" cy="369332"/>
          </a:xfrm>
          <a:prstGeom prst="rect">
            <a:avLst/>
          </a:prstGeom>
        </p:spPr>
        <p:txBody>
          <a:bodyPr wrap="none">
            <a:spAutoFit/>
          </a:bodyPr>
          <a:lstStyle/>
          <a:p>
            <a:r>
              <a:rPr lang="vi-VN" b="1" i="1" dirty="0">
                <a:solidFill>
                  <a:srgbClr val="002060"/>
                </a:solidFill>
                <a:latin typeface="Calibri" panose="020F0502020204030204" pitchFamily="34" charset="0"/>
              </a:rPr>
              <a:t>has to</a:t>
            </a:r>
          </a:p>
        </p:txBody>
      </p:sp>
      <p:sp>
        <p:nvSpPr>
          <p:cNvPr id="10" name="Rectangle 9"/>
          <p:cNvSpPr/>
          <p:nvPr/>
        </p:nvSpPr>
        <p:spPr>
          <a:xfrm>
            <a:off x="2182669" y="2875002"/>
            <a:ext cx="802527" cy="369332"/>
          </a:xfrm>
          <a:prstGeom prst="rect">
            <a:avLst/>
          </a:prstGeom>
        </p:spPr>
        <p:txBody>
          <a:bodyPr wrap="none">
            <a:spAutoFit/>
          </a:bodyPr>
          <a:lstStyle/>
          <a:p>
            <a:r>
              <a:rPr lang="vi-VN" b="1" i="1" dirty="0">
                <a:solidFill>
                  <a:srgbClr val="002060"/>
                </a:solidFill>
                <a:latin typeface="Calibri" panose="020F0502020204030204" pitchFamily="34" charset="0"/>
              </a:rPr>
              <a:t>had to</a:t>
            </a:r>
          </a:p>
        </p:txBody>
      </p:sp>
      <p:sp>
        <p:nvSpPr>
          <p:cNvPr id="11" name="Rectangle 10"/>
          <p:cNvSpPr/>
          <p:nvPr/>
        </p:nvSpPr>
        <p:spPr>
          <a:xfrm>
            <a:off x="5940152" y="2875002"/>
            <a:ext cx="1461362" cy="369332"/>
          </a:xfrm>
          <a:prstGeom prst="rect">
            <a:avLst/>
          </a:prstGeom>
        </p:spPr>
        <p:txBody>
          <a:bodyPr wrap="none">
            <a:spAutoFit/>
          </a:bodyPr>
          <a:lstStyle/>
          <a:p>
            <a:r>
              <a:rPr lang="vi-VN" b="1" i="1" dirty="0">
                <a:solidFill>
                  <a:srgbClr val="002060"/>
                </a:solidFill>
                <a:latin typeface="Calibri" panose="020F0502020204030204" pitchFamily="34" charset="0"/>
              </a:rPr>
              <a:t>don’t have to</a:t>
            </a:r>
          </a:p>
        </p:txBody>
      </p:sp>
      <p:sp>
        <p:nvSpPr>
          <p:cNvPr id="12" name="Rectangle 11"/>
          <p:cNvSpPr/>
          <p:nvPr/>
        </p:nvSpPr>
        <p:spPr>
          <a:xfrm>
            <a:off x="3632701" y="3429000"/>
            <a:ext cx="633507" cy="369332"/>
          </a:xfrm>
          <a:prstGeom prst="rect">
            <a:avLst/>
          </a:prstGeom>
        </p:spPr>
        <p:txBody>
          <a:bodyPr wrap="none">
            <a:spAutoFit/>
          </a:bodyPr>
          <a:lstStyle/>
          <a:p>
            <a:r>
              <a:rPr lang="vi-VN" b="1" i="1" dirty="0">
                <a:solidFill>
                  <a:srgbClr val="002060"/>
                </a:solidFill>
                <a:latin typeface="Calibri" panose="020F0502020204030204" pitchFamily="34" charset="0"/>
              </a:rPr>
              <a:t>does</a:t>
            </a:r>
          </a:p>
        </p:txBody>
      </p:sp>
      <p:sp>
        <p:nvSpPr>
          <p:cNvPr id="13" name="Rectangle 12"/>
          <p:cNvSpPr/>
          <p:nvPr/>
        </p:nvSpPr>
        <p:spPr>
          <a:xfrm>
            <a:off x="894293" y="3933056"/>
            <a:ext cx="1517467" cy="369332"/>
          </a:xfrm>
          <a:prstGeom prst="rect">
            <a:avLst/>
          </a:prstGeom>
        </p:spPr>
        <p:txBody>
          <a:bodyPr wrap="none">
            <a:spAutoFit/>
          </a:bodyPr>
          <a:lstStyle/>
          <a:p>
            <a:r>
              <a:rPr lang="vi-VN" b="1" i="1" dirty="0">
                <a:solidFill>
                  <a:srgbClr val="002060"/>
                </a:solidFill>
                <a:latin typeface="Calibri" panose="020F0502020204030204" pitchFamily="34" charset="0"/>
              </a:rPr>
              <a:t>didn’t have to</a:t>
            </a:r>
          </a:p>
        </p:txBody>
      </p:sp>
    </p:spTree>
    <p:extLst>
      <p:ext uri="{BB962C8B-B14F-4D97-AF65-F5344CB8AC3E}">
        <p14:creationId xmlns:p14="http://schemas.microsoft.com/office/powerpoint/2010/main" xmlns="" val="24080733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22"/>
            <a:ext cx="9144000" cy="476250"/>
          </a:xfrm>
          <a:prstGeom prst="rect">
            <a:avLst/>
          </a:prstGeom>
        </p:spPr>
      </p:pic>
      <p:sp>
        <p:nvSpPr>
          <p:cNvPr id="4" name="TextBox 3"/>
          <p:cNvSpPr txBox="1"/>
          <p:nvPr/>
        </p:nvSpPr>
        <p:spPr>
          <a:xfrm>
            <a:off x="0" y="292586"/>
            <a:ext cx="9144000" cy="400110"/>
          </a:xfrm>
          <a:prstGeom prst="rect">
            <a:avLst/>
          </a:prstGeom>
          <a:noFill/>
        </p:spPr>
        <p:txBody>
          <a:bodyPr wrap="square" rtlCol="0">
            <a:spAutoFit/>
          </a:bodyPr>
          <a:lstStyle/>
          <a:p>
            <a:r>
              <a:rPr lang="en-US" sz="2000" b="1" i="1" dirty="0" smtClean="0">
                <a:solidFill>
                  <a:srgbClr val="FF0000"/>
                </a:solidFill>
                <a:latin typeface="Arial" panose="020B0604020202020204" pitchFamily="34" charset="0"/>
                <a:cs typeface="Arial" panose="020B0604020202020204" pitchFamily="34" charset="0"/>
              </a:rPr>
              <a:t>4. Choose A or B to convey the meaning of the first sentence</a:t>
            </a:r>
            <a:r>
              <a:rPr lang="en-US" sz="2000" b="1" i="1" dirty="0" smtClean="0">
                <a:solidFill>
                  <a:srgbClr val="FF0000"/>
                </a:solidFill>
                <a:latin typeface="Arial" panose="020B0604020202020204" pitchFamily="34" charset="0"/>
                <a:cs typeface="Arial" panose="020B0604020202020204" pitchFamily="34" charset="0"/>
              </a:rPr>
              <a:t>. (Page 42)</a:t>
            </a:r>
            <a:endParaRPr lang="en-US" sz="2000" b="1" i="1" dirty="0" smtClean="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36512" y="692980"/>
            <a:ext cx="9107488" cy="5755422"/>
          </a:xfrm>
          <a:prstGeom prst="rect">
            <a:avLst/>
          </a:prstGeom>
        </p:spPr>
        <p:txBody>
          <a:bodyPr wrap="square">
            <a:spAutoFit/>
          </a:bodyPr>
          <a:lstStyle/>
          <a:p>
            <a:pPr marL="342900" indent="-342900">
              <a:buAutoNum type="arabicPeriod"/>
            </a:pPr>
            <a:r>
              <a:rPr lang="en-US" sz="1600" dirty="0" smtClean="0">
                <a:latin typeface="Arial" panose="020B0604020202020204" pitchFamily="34" charset="0"/>
                <a:cs typeface="Arial" panose="020B0604020202020204" pitchFamily="34" charset="0"/>
              </a:rPr>
              <a:t>You </a:t>
            </a:r>
            <a:r>
              <a:rPr lang="en-US" sz="1600" dirty="0">
                <a:latin typeface="Arial" panose="020B0604020202020204" pitchFamily="34" charset="0"/>
                <a:cs typeface="Arial" panose="020B0604020202020204" pitchFamily="34" charset="0"/>
              </a:rPr>
              <a:t>have to take your hat off when going inside the main worship area of the temple</a:t>
            </a:r>
            <a:r>
              <a:rPr lang="en-US" sz="1600" dirty="0" smtClean="0">
                <a:latin typeface="Arial" panose="020B0604020202020204" pitchFamily="34" charset="0"/>
                <a:cs typeface="Arial" panose="020B0604020202020204" pitchFamily="34" charset="0"/>
              </a:rPr>
              <a:t>.</a:t>
            </a:r>
          </a:p>
          <a:p>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A</a:t>
            </a:r>
            <a:r>
              <a:rPr lang="en-US" sz="1600" b="1"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You </a:t>
            </a:r>
            <a:r>
              <a:rPr lang="en-US" sz="1600" dirty="0">
                <a:latin typeface="Arial" panose="020B0604020202020204" pitchFamily="34" charset="0"/>
                <a:cs typeface="Arial" panose="020B0604020202020204" pitchFamily="34" charset="0"/>
              </a:rPr>
              <a:t>can take your hat off if you want to</a:t>
            </a:r>
            <a:r>
              <a:rPr lang="en-US" sz="1600" dirty="0" smtClean="0">
                <a:latin typeface="Arial" panose="020B0604020202020204" pitchFamily="34" charset="0"/>
                <a:cs typeface="Arial" panose="020B0604020202020204" pitchFamily="34" charset="0"/>
              </a:rPr>
              <a:t>.</a:t>
            </a:r>
          </a:p>
          <a:p>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B</a:t>
            </a:r>
            <a:r>
              <a:rPr lang="en-US" sz="1600" b="1"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You’re </a:t>
            </a:r>
            <a:r>
              <a:rPr lang="en-US" sz="1600" dirty="0">
                <a:latin typeface="Arial" panose="020B0604020202020204" pitchFamily="34" charset="0"/>
                <a:cs typeface="Arial" panose="020B0604020202020204" pitchFamily="34" charset="0"/>
              </a:rPr>
              <a:t>not allowed to wear your hat</a:t>
            </a:r>
            <a:r>
              <a:rPr lang="en-US" sz="1600" dirty="0" smtClean="0">
                <a:latin typeface="Arial" panose="020B0604020202020204" pitchFamily="34" charset="0"/>
                <a:cs typeface="Arial" panose="020B0604020202020204" pitchFamily="34" charset="0"/>
              </a:rPr>
              <a:t>.</a:t>
            </a:r>
          </a:p>
          <a:p>
            <a:endParaRPr lang="en-US" sz="1600" dirty="0">
              <a:latin typeface="Arial" panose="020B0604020202020204" pitchFamily="34" charset="0"/>
              <a:cs typeface="Arial" panose="020B0604020202020204" pitchFamily="34" charset="0"/>
            </a:endParaRPr>
          </a:p>
          <a:p>
            <a:pPr marL="342900" indent="-342900">
              <a:buAutoNum type="arabicPeriod" startAt="2"/>
            </a:pPr>
            <a:r>
              <a:rPr lang="en-US" sz="1600" dirty="0" smtClean="0">
                <a:latin typeface="Arial" panose="020B0604020202020204" pitchFamily="34" charset="0"/>
                <a:cs typeface="Arial" panose="020B0604020202020204" pitchFamily="34" charset="0"/>
              </a:rPr>
              <a:t>You </a:t>
            </a:r>
            <a:r>
              <a:rPr lang="en-US" sz="1600" dirty="0">
                <a:latin typeface="Arial" panose="020B0604020202020204" pitchFamily="34" charset="0"/>
                <a:cs typeface="Arial" panose="020B0604020202020204" pitchFamily="34" charset="0"/>
              </a:rPr>
              <a:t>don’t have to tip in Viet Nam</a:t>
            </a:r>
            <a:r>
              <a:rPr lang="en-US" sz="1600" dirty="0" smtClean="0">
                <a:latin typeface="Arial" panose="020B0604020202020204" pitchFamily="34" charset="0"/>
                <a:cs typeface="Arial" panose="020B0604020202020204" pitchFamily="34" charset="0"/>
              </a:rPr>
              <a:t>.</a:t>
            </a:r>
          </a:p>
          <a:p>
            <a:endParaRPr lang="en-US" sz="1600" dirty="0">
              <a:latin typeface="Arial" panose="020B0604020202020204" pitchFamily="34" charset="0"/>
              <a:cs typeface="Arial" panose="020B0604020202020204" pitchFamily="34" charset="0"/>
            </a:endParaRPr>
          </a:p>
          <a:p>
            <a:r>
              <a:rPr lang="en-US" sz="1600" b="1" dirty="0" smtClean="0">
                <a:latin typeface="Arial" panose="020B0604020202020204" pitchFamily="34" charset="0"/>
                <a:cs typeface="Arial" panose="020B0604020202020204" pitchFamily="34" charset="0"/>
              </a:rPr>
              <a:t>A.  </a:t>
            </a:r>
            <a:r>
              <a:rPr lang="en-US" sz="1600" dirty="0" smtClean="0">
                <a:latin typeface="Arial" panose="020B0604020202020204" pitchFamily="34" charset="0"/>
                <a:cs typeface="Arial" panose="020B0604020202020204" pitchFamily="34" charset="0"/>
              </a:rPr>
              <a:t>It’s </a:t>
            </a:r>
            <a:r>
              <a:rPr lang="en-US" sz="1600" dirty="0">
                <a:latin typeface="Arial" panose="020B0604020202020204" pitchFamily="34" charset="0"/>
                <a:cs typeface="Arial" panose="020B0604020202020204" pitchFamily="34" charset="0"/>
              </a:rPr>
              <a:t>not necessary to tip in Viet Nam</a:t>
            </a:r>
            <a:r>
              <a:rPr lang="en-US" sz="1600" dirty="0" smtClean="0">
                <a:latin typeface="Arial" panose="020B0604020202020204" pitchFamily="34" charset="0"/>
                <a:cs typeface="Arial" panose="020B0604020202020204" pitchFamily="34" charset="0"/>
              </a:rPr>
              <a:t>.</a:t>
            </a:r>
          </a:p>
          <a:p>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B</a:t>
            </a:r>
            <a:r>
              <a:rPr lang="en-US" sz="1600" b="1"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You’re </a:t>
            </a:r>
            <a:r>
              <a:rPr lang="en-US" sz="1600" dirty="0">
                <a:latin typeface="Arial" panose="020B0604020202020204" pitchFamily="34" charset="0"/>
                <a:cs typeface="Arial" panose="020B0604020202020204" pitchFamily="34" charset="0"/>
              </a:rPr>
              <a:t>not allowed to tip in Viet Nam</a:t>
            </a:r>
            <a:r>
              <a:rPr lang="en-US" sz="1600" dirty="0" smtClean="0">
                <a:latin typeface="Arial" panose="020B0604020202020204" pitchFamily="34" charset="0"/>
                <a:cs typeface="Arial" panose="020B0604020202020204" pitchFamily="34" charset="0"/>
              </a:rPr>
              <a:t>.</a:t>
            </a:r>
          </a:p>
          <a:p>
            <a:endParaRPr lang="en-US" sz="1600" dirty="0">
              <a:latin typeface="Arial" panose="020B0604020202020204" pitchFamily="34" charset="0"/>
              <a:cs typeface="Arial" panose="020B0604020202020204" pitchFamily="34" charset="0"/>
            </a:endParaRPr>
          </a:p>
          <a:p>
            <a:pPr marL="342900" indent="-342900">
              <a:buAutoNum type="arabicPeriod" startAt="3"/>
            </a:pPr>
            <a:r>
              <a:rPr lang="en-US" sz="1600" dirty="0" smtClean="0">
                <a:latin typeface="Arial" panose="020B0604020202020204" pitchFamily="34" charset="0"/>
                <a:cs typeface="Arial" panose="020B0604020202020204" pitchFamily="34" charset="0"/>
              </a:rPr>
              <a:t>Students </a:t>
            </a:r>
            <a:r>
              <a:rPr lang="en-US" sz="1600" dirty="0">
                <a:latin typeface="Arial" panose="020B0604020202020204" pitchFamily="34" charset="0"/>
                <a:cs typeface="Arial" panose="020B0604020202020204" pitchFamily="34" charset="0"/>
              </a:rPr>
              <a:t>mustn’t run or be noisy in the school building</a:t>
            </a:r>
            <a:r>
              <a:rPr lang="en-US" sz="1600" dirty="0" smtClean="0">
                <a:latin typeface="Arial" panose="020B0604020202020204" pitchFamily="34" charset="0"/>
                <a:cs typeface="Arial" panose="020B0604020202020204" pitchFamily="34" charset="0"/>
              </a:rPr>
              <a:t>.</a:t>
            </a:r>
          </a:p>
          <a:p>
            <a:endParaRPr lang="en-US" sz="1600" dirty="0">
              <a:latin typeface="Arial" panose="020B0604020202020204" pitchFamily="34" charset="0"/>
              <a:cs typeface="Arial" panose="020B0604020202020204" pitchFamily="34" charset="0"/>
            </a:endParaRPr>
          </a:p>
          <a:p>
            <a:r>
              <a:rPr lang="en-US" sz="1600" b="1" dirty="0" smtClean="0">
                <a:latin typeface="Arial" panose="020B0604020202020204" pitchFamily="34" charset="0"/>
                <a:cs typeface="Arial" panose="020B0604020202020204" pitchFamily="34" charset="0"/>
              </a:rPr>
              <a:t>A.  </a:t>
            </a:r>
            <a:r>
              <a:rPr lang="en-US" sz="1600" dirty="0" smtClean="0">
                <a:latin typeface="Arial" panose="020B0604020202020204" pitchFamily="34" charset="0"/>
                <a:cs typeface="Arial" panose="020B0604020202020204" pitchFamily="34" charset="0"/>
              </a:rPr>
              <a:t>Running </a:t>
            </a:r>
            <a:r>
              <a:rPr lang="en-US" sz="1600" dirty="0">
                <a:latin typeface="Arial" panose="020B0604020202020204" pitchFamily="34" charset="0"/>
                <a:cs typeface="Arial" panose="020B0604020202020204" pitchFamily="34" charset="0"/>
              </a:rPr>
              <a:t>and being noisy aren’t allowed in the school building</a:t>
            </a:r>
            <a:r>
              <a:rPr lang="en-US" sz="1600" dirty="0" smtClean="0">
                <a:latin typeface="Arial" panose="020B0604020202020204" pitchFamily="34" charset="0"/>
                <a:cs typeface="Arial" panose="020B0604020202020204" pitchFamily="34" charset="0"/>
              </a:rPr>
              <a:t>.</a:t>
            </a:r>
          </a:p>
          <a:p>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B</a:t>
            </a:r>
            <a:r>
              <a:rPr lang="en-US" sz="1600" b="1"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They </a:t>
            </a:r>
            <a:r>
              <a:rPr lang="en-US" sz="1600" dirty="0">
                <a:latin typeface="Arial" panose="020B0604020202020204" pitchFamily="34" charset="0"/>
                <a:cs typeface="Arial" panose="020B0604020202020204" pitchFamily="34" charset="0"/>
              </a:rPr>
              <a:t>can run and be noisy if they want to</a:t>
            </a:r>
            <a:r>
              <a:rPr lang="en-US" sz="1600" dirty="0" smtClean="0">
                <a:latin typeface="Arial" panose="020B0604020202020204" pitchFamily="34" charset="0"/>
                <a:cs typeface="Arial" panose="020B0604020202020204" pitchFamily="34" charset="0"/>
              </a:rPr>
              <a:t>.</a:t>
            </a:r>
          </a:p>
          <a:p>
            <a:endParaRPr lang="en-US" sz="1600" dirty="0">
              <a:latin typeface="Arial" panose="020B0604020202020204" pitchFamily="34" charset="0"/>
              <a:cs typeface="Arial" panose="020B0604020202020204" pitchFamily="34" charset="0"/>
            </a:endParaRPr>
          </a:p>
          <a:p>
            <a:pPr marL="342900" indent="-342900">
              <a:buAutoNum type="arabicPeriod" startAt="4"/>
            </a:pPr>
            <a:r>
              <a:rPr lang="en-US" sz="1600" dirty="0" smtClean="0">
                <a:latin typeface="Arial" panose="020B0604020202020204" pitchFamily="34" charset="0"/>
                <a:cs typeface="Arial" panose="020B0604020202020204" pitchFamily="34" charset="0"/>
              </a:rPr>
              <a:t>In </a:t>
            </a:r>
            <a:r>
              <a:rPr lang="en-US" sz="1600" dirty="0">
                <a:latin typeface="Arial" panose="020B0604020202020204" pitchFamily="34" charset="0"/>
                <a:cs typeface="Arial" panose="020B0604020202020204" pitchFamily="34" charset="0"/>
              </a:rPr>
              <a:t>the past, Vietnamese people had to live with their parents even after they got married</a:t>
            </a:r>
            <a:r>
              <a:rPr lang="en-US" sz="1600" dirty="0" smtClean="0">
                <a:latin typeface="Arial" panose="020B0604020202020204" pitchFamily="34" charset="0"/>
                <a:cs typeface="Arial" panose="020B0604020202020204" pitchFamily="34" charset="0"/>
              </a:rPr>
              <a:t>.</a:t>
            </a:r>
          </a:p>
          <a:p>
            <a:endParaRPr lang="en-US" sz="1600" dirty="0">
              <a:latin typeface="Arial" panose="020B0604020202020204" pitchFamily="34" charset="0"/>
              <a:cs typeface="Arial" panose="020B0604020202020204" pitchFamily="34" charset="0"/>
            </a:endParaRPr>
          </a:p>
          <a:p>
            <a:r>
              <a:rPr lang="en-US" sz="1600" b="1" dirty="0" smtClean="0">
                <a:latin typeface="Arial" panose="020B0604020202020204" pitchFamily="34" charset="0"/>
                <a:cs typeface="Arial" panose="020B0604020202020204" pitchFamily="34" charset="0"/>
              </a:rPr>
              <a:t>A.  </a:t>
            </a:r>
            <a:r>
              <a:rPr lang="en-US" sz="1600" dirty="0" smtClean="0">
                <a:latin typeface="Arial" panose="020B0604020202020204" pitchFamily="34" charset="0"/>
                <a:cs typeface="Arial" panose="020B0604020202020204" pitchFamily="34" charset="0"/>
              </a:rPr>
              <a:t>They </a:t>
            </a:r>
            <a:r>
              <a:rPr lang="en-US" sz="1600" dirty="0">
                <a:latin typeface="Arial" panose="020B0604020202020204" pitchFamily="34" charset="0"/>
                <a:cs typeface="Arial" panose="020B0604020202020204" pitchFamily="34" charset="0"/>
              </a:rPr>
              <a:t>could live with their parents after they got married</a:t>
            </a:r>
            <a:r>
              <a:rPr lang="en-US" sz="1600" dirty="0" smtClean="0">
                <a:latin typeface="Arial" panose="020B0604020202020204" pitchFamily="34" charset="0"/>
                <a:cs typeface="Arial" panose="020B0604020202020204" pitchFamily="34" charset="0"/>
              </a:rPr>
              <a:t>.</a:t>
            </a:r>
          </a:p>
          <a:p>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B</a:t>
            </a:r>
            <a:r>
              <a:rPr lang="en-US" sz="1600" b="1"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They </a:t>
            </a:r>
            <a:r>
              <a:rPr lang="en-US" sz="1600" dirty="0">
                <a:latin typeface="Arial" panose="020B0604020202020204" pitchFamily="34" charset="0"/>
                <a:cs typeface="Arial" panose="020B0604020202020204" pitchFamily="34" charset="0"/>
              </a:rPr>
              <a:t>were obliged to live with their parents after they got married.</a:t>
            </a: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381750"/>
            <a:ext cx="9144000" cy="476250"/>
          </a:xfrm>
          <a:prstGeom prst="rect">
            <a:avLst/>
          </a:prstGeom>
        </p:spPr>
      </p:pic>
      <p:sp>
        <p:nvSpPr>
          <p:cNvPr id="3" name="Oval 2"/>
          <p:cNvSpPr/>
          <p:nvPr/>
        </p:nvSpPr>
        <p:spPr>
          <a:xfrm>
            <a:off x="35496" y="1628800"/>
            <a:ext cx="36004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Oval 6"/>
          <p:cNvSpPr/>
          <p:nvPr/>
        </p:nvSpPr>
        <p:spPr>
          <a:xfrm>
            <a:off x="25152" y="5949702"/>
            <a:ext cx="36004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Oval 7"/>
          <p:cNvSpPr/>
          <p:nvPr/>
        </p:nvSpPr>
        <p:spPr>
          <a:xfrm>
            <a:off x="35496" y="4077072"/>
            <a:ext cx="36004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Oval 8"/>
          <p:cNvSpPr/>
          <p:nvPr/>
        </p:nvSpPr>
        <p:spPr>
          <a:xfrm>
            <a:off x="35496" y="2583841"/>
            <a:ext cx="36004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xmlns="" val="2408073329"/>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381328"/>
            <a:ext cx="9144000" cy="476250"/>
          </a:xfrm>
          <a:prstGeom prst="rect">
            <a:avLst/>
          </a:prstGeom>
        </p:spPr>
      </p:pic>
      <p:sp>
        <p:nvSpPr>
          <p:cNvPr id="4" name="TextBox 3"/>
          <p:cNvSpPr txBox="1"/>
          <p:nvPr/>
        </p:nvSpPr>
        <p:spPr>
          <a:xfrm>
            <a:off x="0" y="476672"/>
            <a:ext cx="9144000" cy="707886"/>
          </a:xfrm>
          <a:prstGeom prst="rect">
            <a:avLst/>
          </a:prstGeom>
          <a:noFill/>
        </p:spPr>
        <p:txBody>
          <a:bodyPr wrap="square" rtlCol="0">
            <a:spAutoFit/>
          </a:bodyPr>
          <a:lstStyle/>
          <a:p>
            <a:r>
              <a:rPr lang="en-US" sz="2000" b="1" i="1" dirty="0" smtClean="0">
                <a:solidFill>
                  <a:srgbClr val="FF0000"/>
                </a:solidFill>
                <a:latin typeface="Arial" panose="020B0604020202020204" pitchFamily="34" charset="0"/>
                <a:cs typeface="Arial" panose="020B0604020202020204" pitchFamily="34" charset="0"/>
              </a:rPr>
              <a:t>5. </a:t>
            </a:r>
            <a:r>
              <a:rPr lang="en-US" sz="2000" b="1" i="1" dirty="0" err="1" smtClean="0">
                <a:solidFill>
                  <a:srgbClr val="FF0000"/>
                </a:solidFill>
                <a:latin typeface="Arial" panose="020B0604020202020204" pitchFamily="34" charset="0"/>
                <a:cs typeface="Arial" panose="020B0604020202020204" pitchFamily="34" charset="0"/>
              </a:rPr>
              <a:t>Mi</a:t>
            </a:r>
            <a:r>
              <a:rPr lang="en-US" sz="2000" b="1" i="1" dirty="0" smtClean="0">
                <a:solidFill>
                  <a:srgbClr val="FF0000"/>
                </a:solidFill>
                <a:latin typeface="Arial" panose="020B0604020202020204" pitchFamily="34" charset="0"/>
                <a:cs typeface="Arial" panose="020B0604020202020204" pitchFamily="34" charset="0"/>
              </a:rPr>
              <a:t> is going to visit her friend </a:t>
            </a:r>
            <a:r>
              <a:rPr lang="en-US" sz="2000" b="1" i="1" dirty="0" err="1" smtClean="0">
                <a:solidFill>
                  <a:srgbClr val="FF0000"/>
                </a:solidFill>
                <a:latin typeface="Arial" panose="020B0604020202020204" pitchFamily="34" charset="0"/>
                <a:cs typeface="Arial" panose="020B0604020202020204" pitchFamily="34" charset="0"/>
              </a:rPr>
              <a:t>Eri</a:t>
            </a:r>
            <a:r>
              <a:rPr lang="en-US" sz="2000" b="1" i="1" dirty="0" smtClean="0">
                <a:solidFill>
                  <a:srgbClr val="FF0000"/>
                </a:solidFill>
                <a:latin typeface="Arial" panose="020B0604020202020204" pitchFamily="34" charset="0"/>
                <a:cs typeface="Arial" panose="020B0604020202020204" pitchFamily="34" charset="0"/>
              </a:rPr>
              <a:t> in Japan. Read </a:t>
            </a:r>
            <a:r>
              <a:rPr lang="en-US" sz="2000" b="1" i="1" dirty="0" err="1" smtClean="0">
                <a:solidFill>
                  <a:srgbClr val="FF0000"/>
                </a:solidFill>
                <a:latin typeface="Arial" panose="020B0604020202020204" pitchFamily="34" charset="0"/>
                <a:cs typeface="Arial" panose="020B0604020202020204" pitchFamily="34" charset="0"/>
              </a:rPr>
              <a:t>Eri’s</a:t>
            </a:r>
            <a:r>
              <a:rPr lang="en-US" sz="2000" b="1" i="1" dirty="0" smtClean="0">
                <a:solidFill>
                  <a:srgbClr val="FF0000"/>
                </a:solidFill>
                <a:latin typeface="Arial" panose="020B0604020202020204" pitchFamily="34" charset="0"/>
                <a:cs typeface="Arial" panose="020B0604020202020204" pitchFamily="34" charset="0"/>
              </a:rPr>
              <a:t> email. There are six mistakes in it. Can you find and correct them</a:t>
            </a:r>
            <a:r>
              <a:rPr lang="en-US" sz="2000" b="1" i="1" dirty="0" smtClean="0">
                <a:solidFill>
                  <a:srgbClr val="FF0000"/>
                </a:solidFill>
                <a:latin typeface="Arial" panose="020B0604020202020204" pitchFamily="34" charset="0"/>
                <a:cs typeface="Arial" panose="020B0604020202020204" pitchFamily="34" charset="0"/>
              </a:rPr>
              <a:t>?  (Page 42)</a:t>
            </a:r>
            <a:endParaRPr lang="en-US" sz="2000" b="1" i="1" dirty="0" smtClean="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0" y="1184558"/>
            <a:ext cx="9144000" cy="5078313"/>
          </a:xfrm>
          <a:prstGeom prst="rect">
            <a:avLst/>
          </a:prstGeom>
        </p:spPr>
        <p:txBody>
          <a:bodyPr wrap="square">
            <a:spAutoFit/>
          </a:bodyPr>
          <a:lstStyle/>
          <a:p>
            <a:r>
              <a:rPr lang="en-US" dirty="0">
                <a:latin typeface="Arial" panose="020B0604020202020204" pitchFamily="34" charset="0"/>
                <a:cs typeface="Arial" panose="020B0604020202020204" pitchFamily="34" charset="0"/>
              </a:rPr>
              <a:t>From: eri@fastmail.com</a:t>
            </a:r>
          </a:p>
          <a:p>
            <a:r>
              <a:rPr lang="en-US" dirty="0">
                <a:latin typeface="Arial" panose="020B0604020202020204" pitchFamily="34" charset="0"/>
                <a:cs typeface="Arial" panose="020B0604020202020204" pitchFamily="34" charset="0"/>
              </a:rPr>
              <a:t>To: </a:t>
            </a:r>
            <a:r>
              <a:rPr lang="en-US" dirty="0" smtClean="0">
                <a:latin typeface="Arial" panose="020B0604020202020204" pitchFamily="34" charset="0"/>
                <a:cs typeface="Arial" panose="020B0604020202020204" pitchFamily="34" charset="0"/>
              </a:rPr>
              <a:t>mi@quickmail.com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Hello </a:t>
            </a:r>
            <a:r>
              <a:rPr lang="en-US" dirty="0" err="1">
                <a:latin typeface="Arial" panose="020B0604020202020204" pitchFamily="34" charset="0"/>
                <a:cs typeface="Arial" panose="020B0604020202020204" pitchFamily="34" charset="0"/>
              </a:rPr>
              <a:t>Mi</a:t>
            </a:r>
            <a:r>
              <a:rPr lang="en-US"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I’m so excited about your trip. It’s going to be amazing</a:t>
            </a:r>
            <a:r>
              <a:rPr lang="en-US" dirty="0" smtClean="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 shouldn’t give you some advice, so you can prepare for Japan. We have lots of customs and it can get a bit confusing for visitors. </a:t>
            </a:r>
            <a:r>
              <a:rPr lang="en-US"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Firstly you has to take off your shoes when you go inside. You shouldn’t wear slippers in the house - but you didn’t have to bring any, we have extra pairs for guests. Then you have use different slippers in the bathroom and in the garden, but you’ll get used to it! You should worry - I’ll be there to help you</a:t>
            </a:r>
            <a:r>
              <a:rPr lang="en-US"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All for now, </a:t>
            </a:r>
            <a:r>
              <a:rPr lang="en-US" dirty="0" err="1">
                <a:latin typeface="Arial" panose="020B0604020202020204" pitchFamily="34" charset="0"/>
                <a:cs typeface="Arial" panose="020B0604020202020204" pitchFamily="34" charset="0"/>
              </a:rPr>
              <a:t>gotta</a:t>
            </a:r>
            <a:r>
              <a:rPr lang="en-US" dirty="0">
                <a:latin typeface="Arial" panose="020B0604020202020204" pitchFamily="34" charset="0"/>
                <a:cs typeface="Arial" panose="020B0604020202020204" pitchFamily="34" charset="0"/>
              </a:rPr>
              <a:t> go</a:t>
            </a:r>
            <a:r>
              <a:rPr lang="en-US"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Eri</a:t>
            </a:r>
            <a:r>
              <a:rPr lang="en-US" dirty="0">
                <a:latin typeface="Arial" panose="020B0604020202020204" pitchFamily="34" charset="0"/>
                <a:cs typeface="Arial" panose="020B0604020202020204" pitchFamily="34" charset="0"/>
              </a:rPr>
              <a:t> x</a:t>
            </a:r>
          </a:p>
        </p:txBody>
      </p:sp>
      <p:cxnSp>
        <p:nvCxnSpPr>
          <p:cNvPr id="7" name="Straight Connector 6"/>
          <p:cNvCxnSpPr/>
          <p:nvPr/>
        </p:nvCxnSpPr>
        <p:spPr>
          <a:xfrm>
            <a:off x="179512" y="3429000"/>
            <a:ext cx="144016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187624" y="4221088"/>
            <a:ext cx="64807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72200" y="4221088"/>
            <a:ext cx="1512168"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23728" y="4509120"/>
            <a:ext cx="136815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1500" y="4797152"/>
            <a:ext cx="972108"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57554" y="5085184"/>
            <a:ext cx="127814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08073329"/>
      </p:ext>
    </p:extLst>
  </p:cSld>
  <p:clrMapOvr>
    <a:masterClrMapping/>
  </p:clrMapOvr>
  <mc:AlternateContent xmlns:mc="http://schemas.openxmlformats.org/markup-compatibility/2006">
    <mc:Choice xmlns:p14="http://schemas.microsoft.com/office/powerpoint/2010/main" xmlns="" Requires="p14">
      <p:transition spd="slow" p14:dur="1200">
        <p:zoom/>
      </p:transition>
    </mc:Choice>
    <mc:Fallback>
      <p:transition spd="slow">
        <p:zo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819400" y="5029200"/>
            <a:ext cx="990600" cy="457200"/>
          </a:xfrm>
          <a:prstGeom prst="rect">
            <a:avLst/>
          </a:prstGeom>
          <a:solidFill>
            <a:schemeClr val="accent5">
              <a:lumMod val="60000"/>
              <a:lumOff val="40000"/>
            </a:schemeClr>
          </a:solidFill>
        </p:spPr>
        <p:txBody>
          <a:bodyPr vert="horz" lIns="91440" tIns="45720" rIns="91440" bIns="45720" rtlCol="0" anchor="ctr">
            <a:normAutofit fontScale="75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   6</a:t>
            </a:r>
            <a:endParaRPr lang="en-US" dirty="0"/>
          </a:p>
        </p:txBody>
      </p:sp>
      <p:sp>
        <p:nvSpPr>
          <p:cNvPr id="8" name="Title 1"/>
          <p:cNvSpPr txBox="1">
            <a:spLocks/>
          </p:cNvSpPr>
          <p:nvPr/>
        </p:nvSpPr>
        <p:spPr>
          <a:xfrm>
            <a:off x="7353300" y="4388427"/>
            <a:ext cx="685800" cy="381000"/>
          </a:xfrm>
          <a:prstGeom prst="rect">
            <a:avLst/>
          </a:prstGeom>
          <a:solidFill>
            <a:schemeClr val="accent5">
              <a:lumMod val="60000"/>
              <a:lumOff val="40000"/>
            </a:schemeClr>
          </a:solidFill>
        </p:spPr>
        <p:txBody>
          <a:bodyPr vert="horz" lIns="91440" tIns="45720" rIns="91440" bIns="45720" rtlCol="0" anchor="ctr">
            <a:normAutofit fontScale="525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   5</a:t>
            </a:r>
            <a:endParaRPr lang="en-US" dirty="0"/>
          </a:p>
        </p:txBody>
      </p:sp>
      <p:sp>
        <p:nvSpPr>
          <p:cNvPr id="7" name="Title 1"/>
          <p:cNvSpPr txBox="1">
            <a:spLocks/>
          </p:cNvSpPr>
          <p:nvPr/>
        </p:nvSpPr>
        <p:spPr>
          <a:xfrm>
            <a:off x="7162800" y="3924300"/>
            <a:ext cx="1752600" cy="457200"/>
          </a:xfrm>
          <a:prstGeom prst="rect">
            <a:avLst/>
          </a:prstGeom>
          <a:solidFill>
            <a:schemeClr val="accent5">
              <a:lumMod val="60000"/>
              <a:lumOff val="40000"/>
            </a:schemeClr>
          </a:solidFill>
        </p:spPr>
        <p:txBody>
          <a:bodyPr vert="horz" lIns="91440" tIns="45720" rIns="91440" bIns="45720" rtlCol="0" anchor="ctr">
            <a:normAutofit fontScale="75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      4</a:t>
            </a:r>
            <a:endParaRPr lang="en-US" dirty="0"/>
          </a:p>
        </p:txBody>
      </p:sp>
      <p:sp>
        <p:nvSpPr>
          <p:cNvPr id="5" name="Title 1"/>
          <p:cNvSpPr txBox="1">
            <a:spLocks/>
          </p:cNvSpPr>
          <p:nvPr/>
        </p:nvSpPr>
        <p:spPr>
          <a:xfrm>
            <a:off x="914400" y="3886200"/>
            <a:ext cx="1316182" cy="533400"/>
          </a:xfrm>
          <a:prstGeom prst="rect">
            <a:avLst/>
          </a:prstGeom>
          <a:solidFill>
            <a:schemeClr val="accent5">
              <a:lumMod val="60000"/>
              <a:lumOff val="40000"/>
            </a:schemeClr>
          </a:solidFill>
        </p:spPr>
        <p:txBody>
          <a:bodyPr vert="horz" lIns="91440" tIns="45720" rIns="91440" bIns="45720" rtlCol="0" anchor="ctr">
            <a:normAutofit fontScale="825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   3</a:t>
            </a:r>
            <a:endParaRPr lang="en-US" dirty="0"/>
          </a:p>
        </p:txBody>
      </p:sp>
      <p:sp>
        <p:nvSpPr>
          <p:cNvPr id="6" name="Title 1"/>
          <p:cNvSpPr txBox="1">
            <a:spLocks/>
          </p:cNvSpPr>
          <p:nvPr/>
        </p:nvSpPr>
        <p:spPr>
          <a:xfrm>
            <a:off x="2057400" y="3567546"/>
            <a:ext cx="914400" cy="457200"/>
          </a:xfrm>
          <a:prstGeom prst="rect">
            <a:avLst/>
          </a:prstGeom>
          <a:solidFill>
            <a:schemeClr val="accent5">
              <a:lumMod val="60000"/>
              <a:lumOff val="40000"/>
            </a:schemeClr>
          </a:solidFill>
        </p:spPr>
        <p:txBody>
          <a:bodyPr vert="horz" lIns="91440" tIns="45720" rIns="91440" bIns="45720" rtlCol="0" anchor="ctr">
            <a:normAutofit fontScale="75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   2</a:t>
            </a:r>
            <a:endParaRPr lang="en-US" dirty="0"/>
          </a:p>
        </p:txBody>
      </p:sp>
      <p:sp>
        <p:nvSpPr>
          <p:cNvPr id="4" name="Title 1"/>
          <p:cNvSpPr>
            <a:spLocks noGrp="1"/>
          </p:cNvSpPr>
          <p:nvPr>
            <p:ph type="title"/>
          </p:nvPr>
        </p:nvSpPr>
        <p:spPr>
          <a:xfrm>
            <a:off x="762000" y="2438400"/>
            <a:ext cx="1371600" cy="381000"/>
          </a:xfrm>
          <a:solidFill>
            <a:schemeClr val="accent5">
              <a:lumMod val="60000"/>
              <a:lumOff val="40000"/>
            </a:schemeClr>
          </a:solidFill>
        </p:spPr>
        <p:txBody>
          <a:bodyPr>
            <a:normAutofit fontScale="90000"/>
          </a:bodyPr>
          <a:lstStyle/>
          <a:p>
            <a:r>
              <a:rPr lang="en-US" dirty="0" smtClean="0"/>
              <a:t>    1</a:t>
            </a:r>
            <a:endParaRPr lang="en-US" dirty="0"/>
          </a:p>
        </p:txBody>
      </p:sp>
      <p:sp>
        <p:nvSpPr>
          <p:cNvPr id="3" name="Content Placeholder 2"/>
          <p:cNvSpPr>
            <a:spLocks noGrp="1"/>
          </p:cNvSpPr>
          <p:nvPr>
            <p:ph idx="1"/>
          </p:nvPr>
        </p:nvSpPr>
        <p:spPr>
          <a:xfrm>
            <a:off x="304800" y="1524000"/>
            <a:ext cx="8763000" cy="4953000"/>
          </a:xfrm>
        </p:spPr>
        <p:txBody>
          <a:bodyPr>
            <a:noAutofit/>
          </a:bodyPr>
          <a:lstStyle/>
          <a:p>
            <a:pPr marL="0" indent="0">
              <a:buNone/>
            </a:pPr>
            <a:r>
              <a:rPr lang="en-US" sz="2400" dirty="0" smtClean="0"/>
              <a:t>   Hello </a:t>
            </a:r>
            <a:r>
              <a:rPr lang="en-US" sz="2400" dirty="0" err="1"/>
              <a:t>Mi</a:t>
            </a:r>
            <a:r>
              <a:rPr lang="en-US" sz="2400" dirty="0"/>
              <a:t>,</a:t>
            </a:r>
          </a:p>
          <a:p>
            <a:pPr marL="0" indent="0">
              <a:buNone/>
            </a:pPr>
            <a:r>
              <a:rPr lang="en-US" sz="2400" dirty="0" smtClean="0"/>
              <a:t>   I’m </a:t>
            </a:r>
            <a:r>
              <a:rPr lang="en-US" sz="2400" dirty="0"/>
              <a:t>so excited about your trip. It’s going to be amazing!</a:t>
            </a:r>
          </a:p>
          <a:p>
            <a:pPr marL="0" indent="0">
              <a:buNone/>
            </a:pPr>
            <a:r>
              <a:rPr lang="en-US" sz="2400" dirty="0" smtClean="0"/>
              <a:t>   I shouldn’t </a:t>
            </a:r>
            <a:r>
              <a:rPr lang="en-US" sz="2400" dirty="0"/>
              <a:t>give you some advice, so you can prepare for </a:t>
            </a:r>
            <a:r>
              <a:rPr lang="en-US" sz="2400" dirty="0" err="1" smtClean="0"/>
              <a:t>Japan.We</a:t>
            </a:r>
            <a:r>
              <a:rPr lang="en-US" sz="2400" dirty="0" smtClean="0"/>
              <a:t> </a:t>
            </a:r>
            <a:r>
              <a:rPr lang="en-US" sz="2400" dirty="0"/>
              <a:t>have lots of customs and it can get a bit confusing for visitors. ☺</a:t>
            </a:r>
          </a:p>
          <a:p>
            <a:pPr marL="0" indent="0">
              <a:buNone/>
            </a:pPr>
            <a:r>
              <a:rPr lang="en-US" sz="2400" dirty="0" smtClean="0"/>
              <a:t>   Firstly </a:t>
            </a:r>
            <a:r>
              <a:rPr lang="en-US" sz="2400" dirty="0"/>
              <a:t>you has to take off your shoes when you go inside. You shouldn’t wear slippers in the house </a:t>
            </a:r>
            <a:r>
              <a:rPr lang="en-US" sz="2400" dirty="0" smtClean="0"/>
              <a:t>-but </a:t>
            </a:r>
            <a:r>
              <a:rPr lang="en-US" sz="2400" dirty="0"/>
              <a:t>you didn’t have to bring any, we have extra pairs for guests. Then you have use different slippers in the bathroom and in the garden, but you’ll get used to it! You should worry - I’ll be there to help you.</a:t>
            </a:r>
          </a:p>
          <a:p>
            <a:pPr marL="0" indent="0">
              <a:buNone/>
            </a:pPr>
            <a:r>
              <a:rPr lang="en-US" sz="2400" dirty="0" smtClean="0"/>
              <a:t>  All </a:t>
            </a:r>
            <a:r>
              <a:rPr lang="en-US" sz="2400" dirty="0"/>
              <a:t>for now, </a:t>
            </a:r>
            <a:r>
              <a:rPr lang="en-US" sz="2400" dirty="0" err="1"/>
              <a:t>gotta</a:t>
            </a:r>
            <a:r>
              <a:rPr lang="en-US" sz="2400" dirty="0"/>
              <a:t> go…</a:t>
            </a:r>
          </a:p>
          <a:p>
            <a:pPr marL="0" indent="0">
              <a:buNone/>
            </a:pPr>
            <a:r>
              <a:rPr lang="en-US" sz="2400" dirty="0" smtClean="0"/>
              <a:t>     </a:t>
            </a:r>
            <a:r>
              <a:rPr lang="en-US" sz="2400" dirty="0" err="1" smtClean="0"/>
              <a:t>Eri</a:t>
            </a:r>
            <a:r>
              <a:rPr lang="en-US" sz="2400" dirty="0"/>
              <a:t> </a:t>
            </a:r>
            <a:r>
              <a:rPr lang="en-US" sz="2400" dirty="0" smtClean="0"/>
              <a:t>x</a:t>
            </a:r>
            <a:endParaRPr lang="en-US" sz="2400" dirty="0"/>
          </a:p>
          <a:p>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81000"/>
            <a:ext cx="91440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0283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ircle(in)">
                                      <p:cBhvr>
                                        <p:cTn id="3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7" grpId="0" animBg="1"/>
      <p:bldP spid="5" grpId="0" animBg="1"/>
      <p:bldP spid="6"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381328"/>
            <a:ext cx="9144000" cy="47625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xmlns="" val="1090667334"/>
              </p:ext>
            </p:extLst>
          </p:nvPr>
        </p:nvGraphicFramePr>
        <p:xfrm>
          <a:off x="539552" y="1080699"/>
          <a:ext cx="8064896" cy="4148501"/>
        </p:xfrm>
        <a:graphic>
          <a:graphicData uri="http://schemas.openxmlformats.org/drawingml/2006/table">
            <a:tbl>
              <a:tblPr firstRow="1" bandRow="1">
                <a:tableStyleId>{46F890A9-2807-4EBB-B81D-B2AA78EC7F39}</a:tableStyleId>
              </a:tblPr>
              <a:tblGrid>
                <a:gridCol w="4032448"/>
                <a:gridCol w="4032448"/>
              </a:tblGrid>
              <a:tr h="592643">
                <a:tc>
                  <a:txBody>
                    <a:bodyPr/>
                    <a:lstStyle/>
                    <a:p>
                      <a:pPr algn="ctr"/>
                      <a:r>
                        <a:rPr lang="en-US" sz="2800" dirty="0" smtClean="0"/>
                        <a:t>Mistake</a:t>
                      </a:r>
                      <a:endParaRPr lang="vi-VN"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Correct</a:t>
                      </a:r>
                      <a:endParaRPr lang="vi-VN"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2643">
                <a:tc>
                  <a:txBody>
                    <a:bodyPr/>
                    <a:lstStyle/>
                    <a:p>
                      <a:pPr algn="ctr"/>
                      <a:r>
                        <a:rPr lang="vi-VN" sz="2000" dirty="0">
                          <a:solidFill>
                            <a:srgbClr val="FF0000"/>
                          </a:solidFill>
                          <a:effectLst/>
                        </a:rPr>
                        <a:t>shouldn’t give</a:t>
                      </a:r>
                    </a:p>
                  </a:txBody>
                  <a:tcPr marL="142875" marR="14287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000" dirty="0">
                          <a:solidFill>
                            <a:srgbClr val="FF0000"/>
                          </a:solidFill>
                          <a:effectLst/>
                        </a:rPr>
                        <a:t>should give</a:t>
                      </a:r>
                    </a:p>
                  </a:txBody>
                  <a:tcPr marL="142875" marR="14287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2643">
                <a:tc>
                  <a:txBody>
                    <a:bodyPr/>
                    <a:lstStyle/>
                    <a:p>
                      <a:pPr algn="ctr"/>
                      <a:r>
                        <a:rPr lang="vi-VN" sz="2000">
                          <a:solidFill>
                            <a:srgbClr val="FF0000"/>
                          </a:solidFill>
                          <a:effectLst/>
                        </a:rPr>
                        <a:t>has to</a:t>
                      </a:r>
                    </a:p>
                  </a:txBody>
                  <a:tcPr marL="142875" marR="14287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000" dirty="0">
                          <a:solidFill>
                            <a:srgbClr val="FF0000"/>
                          </a:solidFill>
                          <a:effectLst/>
                        </a:rPr>
                        <a:t>have to</a:t>
                      </a:r>
                    </a:p>
                  </a:txBody>
                  <a:tcPr marL="142875" marR="14287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2643">
                <a:tc>
                  <a:txBody>
                    <a:bodyPr/>
                    <a:lstStyle/>
                    <a:p>
                      <a:pPr algn="ctr"/>
                      <a:r>
                        <a:rPr lang="vi-VN" sz="2000" dirty="0">
                          <a:solidFill>
                            <a:srgbClr val="FF0000"/>
                          </a:solidFill>
                          <a:effectLst/>
                        </a:rPr>
                        <a:t>shouldn’t wear</a:t>
                      </a:r>
                    </a:p>
                  </a:txBody>
                  <a:tcPr marL="142875" marR="14287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000" dirty="0">
                          <a:solidFill>
                            <a:srgbClr val="FF0000"/>
                          </a:solidFill>
                          <a:effectLst/>
                        </a:rPr>
                        <a:t>should wear</a:t>
                      </a:r>
                    </a:p>
                  </a:txBody>
                  <a:tcPr marL="142875" marR="14287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2643">
                <a:tc>
                  <a:txBody>
                    <a:bodyPr/>
                    <a:lstStyle/>
                    <a:p>
                      <a:pPr algn="ctr"/>
                      <a:r>
                        <a:rPr lang="vi-VN" sz="2000">
                          <a:solidFill>
                            <a:srgbClr val="FF0000"/>
                          </a:solidFill>
                          <a:effectLst/>
                        </a:rPr>
                        <a:t>didn’t have to</a:t>
                      </a:r>
                    </a:p>
                  </a:txBody>
                  <a:tcPr marL="142875" marR="14287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000" dirty="0">
                          <a:solidFill>
                            <a:srgbClr val="FF0000"/>
                          </a:solidFill>
                          <a:effectLst/>
                        </a:rPr>
                        <a:t>don’t have to</a:t>
                      </a:r>
                    </a:p>
                  </a:txBody>
                  <a:tcPr marL="142875" marR="14287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2643">
                <a:tc>
                  <a:txBody>
                    <a:bodyPr/>
                    <a:lstStyle/>
                    <a:p>
                      <a:pPr algn="ctr"/>
                      <a:r>
                        <a:rPr lang="vi-VN" sz="2000">
                          <a:solidFill>
                            <a:srgbClr val="FF0000"/>
                          </a:solidFill>
                          <a:effectLst/>
                        </a:rPr>
                        <a:t>have use</a:t>
                      </a:r>
                    </a:p>
                  </a:txBody>
                  <a:tcPr marL="142875" marR="14287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000" dirty="0">
                          <a:solidFill>
                            <a:srgbClr val="FF0000"/>
                          </a:solidFill>
                          <a:effectLst/>
                        </a:rPr>
                        <a:t>have to use</a:t>
                      </a:r>
                    </a:p>
                  </a:txBody>
                  <a:tcPr marL="142875" marR="14287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2643">
                <a:tc>
                  <a:txBody>
                    <a:bodyPr/>
                    <a:lstStyle/>
                    <a:p>
                      <a:pPr algn="ctr"/>
                      <a:r>
                        <a:rPr lang="vi-VN" sz="2000">
                          <a:solidFill>
                            <a:srgbClr val="FF0000"/>
                          </a:solidFill>
                          <a:effectLst/>
                        </a:rPr>
                        <a:t>should worry</a:t>
                      </a:r>
                    </a:p>
                  </a:txBody>
                  <a:tcPr marL="142875" marR="14287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000" dirty="0">
                          <a:solidFill>
                            <a:srgbClr val="FF0000"/>
                          </a:solidFill>
                          <a:effectLst/>
                        </a:rPr>
                        <a:t>shouldn’t worry</a:t>
                      </a:r>
                    </a:p>
                  </a:txBody>
                  <a:tcPr marL="142875" marR="14287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408073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ackground 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00545" y="1200150"/>
            <a:ext cx="7239000" cy="2287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39" name="WordArt 3"/>
          <p:cNvSpPr>
            <a:spLocks noChangeArrowheads="1" noChangeShapeType="1" noTextEdit="1"/>
          </p:cNvSpPr>
          <p:nvPr/>
        </p:nvSpPr>
        <p:spPr bwMode="auto">
          <a:xfrm>
            <a:off x="3148445" y="2209800"/>
            <a:ext cx="2743200" cy="5715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rgbClr val="C0C0C0">
                      <a:alpha val="79999"/>
                    </a:srgbClr>
                  </a:outerShdw>
                </a:effectLst>
                <a:latin typeface="Impact"/>
              </a:rPr>
              <a:t>Homework</a:t>
            </a:r>
          </a:p>
        </p:txBody>
      </p:sp>
      <p:sp>
        <p:nvSpPr>
          <p:cNvPr id="14340" name="Text Box 4"/>
          <p:cNvSpPr txBox="1">
            <a:spLocks noChangeArrowheads="1"/>
          </p:cNvSpPr>
          <p:nvPr/>
        </p:nvSpPr>
        <p:spPr bwMode="auto">
          <a:xfrm>
            <a:off x="630382" y="4040476"/>
            <a:ext cx="7848600"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solidFill>
                  <a:srgbClr val="0066FF"/>
                </a:solidFill>
              </a:rPr>
              <a:t>1. Write </a:t>
            </a:r>
            <a:r>
              <a:rPr lang="en-US" altLang="en-US" sz="2400" dirty="0" smtClean="0">
                <a:solidFill>
                  <a:srgbClr val="0066FF"/>
                </a:solidFill>
              </a:rPr>
              <a:t>three advice and three obligations your friend     should follow</a:t>
            </a:r>
            <a:endParaRPr lang="en-US" altLang="en-US" sz="2400" dirty="0">
              <a:solidFill>
                <a:srgbClr val="0066FF"/>
              </a:solidFill>
            </a:endParaRPr>
          </a:p>
          <a:p>
            <a:pPr eaLnBrk="1" hangingPunct="1">
              <a:spcBef>
                <a:spcPct val="0"/>
              </a:spcBef>
              <a:buFontTx/>
              <a:buNone/>
            </a:pPr>
            <a:r>
              <a:rPr lang="en-US" altLang="en-US" sz="2400" dirty="0">
                <a:solidFill>
                  <a:srgbClr val="0066FF"/>
                </a:solidFill>
              </a:rPr>
              <a:t>2. Prepare next </a:t>
            </a:r>
            <a:r>
              <a:rPr lang="en-US" altLang="en-US" sz="2400" dirty="0" smtClean="0">
                <a:solidFill>
                  <a:srgbClr val="0066FF"/>
                </a:solidFill>
              </a:rPr>
              <a:t>lesson.</a:t>
            </a:r>
            <a:endParaRPr lang="en-US" altLang="en-US" sz="2400" dirty="0">
              <a:solidFill>
                <a:srgbClr val="0066FF"/>
              </a:solidFill>
            </a:endParaRPr>
          </a:p>
          <a:p>
            <a:pPr eaLnBrk="1" hangingPunct="1">
              <a:spcBef>
                <a:spcPct val="0"/>
              </a:spcBef>
              <a:buFontTx/>
              <a:buNone/>
            </a:pPr>
            <a:r>
              <a:rPr lang="en-US" altLang="en-US" sz="2000" dirty="0">
                <a:solidFill>
                  <a:srgbClr val="0066FF"/>
                </a:solidFill>
              </a:rPr>
              <a:t>   </a:t>
            </a:r>
            <a:r>
              <a:rPr lang="en-US" altLang="en-US" sz="2000" dirty="0" smtClean="0">
                <a:solidFill>
                  <a:srgbClr val="0066FF"/>
                </a:solidFill>
              </a:rPr>
              <a:t> </a:t>
            </a:r>
            <a:endParaRPr lang="en-US" altLang="en-US" sz="2000" b="1" dirty="0">
              <a:solidFill>
                <a:srgbClr val="0066FF"/>
              </a:solidFill>
              <a:latin typeface=".VnTime" pitchFamily="34" charset="0"/>
            </a:endParaRPr>
          </a:p>
          <a:p>
            <a:pPr eaLnBrk="1" hangingPunct="1">
              <a:spcBef>
                <a:spcPct val="0"/>
              </a:spcBef>
              <a:buFontTx/>
              <a:buNone/>
            </a:pPr>
            <a:endParaRPr lang="en-US" altLang="en-US" sz="2000" dirty="0">
              <a:solidFill>
                <a:srgbClr val="0066FF"/>
              </a:solidFill>
              <a:latin typeface=".VnTime" pitchFamily="34" charset="0"/>
            </a:endParaRPr>
          </a:p>
        </p:txBody>
      </p:sp>
      <p:pic>
        <p:nvPicPr>
          <p:cNvPr id="14341" name="Picture 5" descr="56CEE190D2834983BE9B1882D8651F72"/>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rot="5400000">
            <a:off x="5934075" y="4105275"/>
            <a:ext cx="85725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2" name="Picture 6" descr="56CEE190D2834983BE9B1882D8651F72"/>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rot="10800000">
            <a:off x="8286750" y="2971800"/>
            <a:ext cx="85725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33934050"/>
      </p:ext>
    </p:extLst>
  </p:cSld>
  <p:clrMapOvr>
    <a:masterClrMapping/>
  </p:clrMapOvr>
  <p:transition>
    <p:cover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en-US" altLang="en-US" smtClean="0"/>
          </a:p>
        </p:txBody>
      </p:sp>
      <p:pic>
        <p:nvPicPr>
          <p:cNvPr id="19459" name="Picture 4" descr="FLOWER"/>
          <p:cNvPicPr>
            <a:picLocks noGrp="1" noChangeAspect="1" noChangeArrowheads="1"/>
          </p:cNvPicPr>
          <p:nvPr>
            <p:ph type="body" idx="1"/>
          </p:nvPr>
        </p:nvPicPr>
        <p:blipFill>
          <a:blip r:embed="rId3">
            <a:extLst>
              <a:ext uri="{28A0092B-C50C-407E-A947-70E740481C1C}">
                <a14:useLocalDpi xmlns:a14="http://schemas.microsoft.com/office/drawing/2010/main" xmlns="" val="0"/>
              </a:ext>
            </a:extLst>
          </a:blip>
          <a:srcRect/>
          <a:stretch>
            <a:fillRect/>
          </a:stretch>
        </p:blipFill>
        <p:spPr>
          <a:xfrm>
            <a:off x="0" y="0"/>
            <a:ext cx="9144000" cy="6848475"/>
          </a:xfrm>
          <a:noFill/>
        </p:spPr>
      </p:pic>
      <p:sp>
        <p:nvSpPr>
          <p:cNvPr id="17413" name="WordArt 5"/>
          <p:cNvSpPr>
            <a:spLocks noChangeArrowheads="1" noChangeShapeType="1" noTextEdit="1"/>
          </p:cNvSpPr>
          <p:nvPr/>
        </p:nvSpPr>
        <p:spPr bwMode="auto">
          <a:xfrm>
            <a:off x="642938" y="2895600"/>
            <a:ext cx="8001000" cy="1981200"/>
          </a:xfrm>
          <a:prstGeom prst="rect">
            <a:avLst/>
          </a:prstGeom>
        </p:spPr>
        <p:txBody>
          <a:bodyPr wrap="none" fromWordArt="1">
            <a:prstTxWarp prst="textWave2">
              <a:avLst>
                <a:gd name="adj1" fmla="val 13005"/>
                <a:gd name="adj2" fmla="val 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Thank you for your attendance!</a:t>
            </a:r>
          </a:p>
        </p:txBody>
      </p:sp>
    </p:spTree>
    <p:extLst>
      <p:ext uri="{BB962C8B-B14F-4D97-AF65-F5344CB8AC3E}">
        <p14:creationId xmlns:p14="http://schemas.microsoft.com/office/powerpoint/2010/main" xmlns="" val="4143511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fade">
                                      <p:cBhvr>
                                        <p:cTn id="7" dur="2000"/>
                                        <p:tgtEl>
                                          <p:spTgt spid="17413"/>
                                        </p:tgtEl>
                                      </p:cBhvr>
                                    </p:animEffect>
                                    <p:anim calcmode="lin" valueType="num">
                                      <p:cBhvr>
                                        <p:cTn id="8" dur="2000" fill="hold"/>
                                        <p:tgtEl>
                                          <p:spTgt spid="17413"/>
                                        </p:tgtEl>
                                        <p:attrNameLst>
                                          <p:attrName>style.rotation</p:attrName>
                                        </p:attrNameLst>
                                      </p:cBhvr>
                                      <p:tavLst>
                                        <p:tav tm="0">
                                          <p:val>
                                            <p:fltVal val="720"/>
                                          </p:val>
                                        </p:tav>
                                        <p:tav tm="100000">
                                          <p:val>
                                            <p:fltVal val="0"/>
                                          </p:val>
                                        </p:tav>
                                      </p:tavLst>
                                    </p:anim>
                                    <p:anim calcmode="lin" valueType="num">
                                      <p:cBhvr>
                                        <p:cTn id="9" dur="2000" fill="hold"/>
                                        <p:tgtEl>
                                          <p:spTgt spid="17413"/>
                                        </p:tgtEl>
                                        <p:attrNameLst>
                                          <p:attrName>ppt_h</p:attrName>
                                        </p:attrNameLst>
                                      </p:cBhvr>
                                      <p:tavLst>
                                        <p:tav tm="0">
                                          <p:val>
                                            <p:fltVal val="0"/>
                                          </p:val>
                                        </p:tav>
                                        <p:tav tm="100000">
                                          <p:val>
                                            <p:strVal val="#ppt_h"/>
                                          </p:val>
                                        </p:tav>
                                      </p:tavLst>
                                    </p:anim>
                                    <p:anim calcmode="lin" valueType="num">
                                      <p:cBhvr>
                                        <p:cTn id="10" dur="2000" fill="hold"/>
                                        <p:tgtEl>
                                          <p:spTgt spid="17413"/>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78535" y="1053000"/>
            <a:ext cx="8586930" cy="4752000"/>
          </a:xfrm>
          <a:prstGeom prst="rect">
            <a:avLst/>
          </a:prstGeom>
        </p:spPr>
      </p:pic>
    </p:spTree>
    <p:extLst>
      <p:ext uri="{BB962C8B-B14F-4D97-AF65-F5344CB8AC3E}">
        <p14:creationId xmlns:p14="http://schemas.microsoft.com/office/powerpoint/2010/main" xmlns="" val="470463954"/>
      </p:ext>
    </p:extLst>
  </p:cSld>
  <p:clrMapOvr>
    <a:masterClrMapping/>
  </p:clrMapOvr>
  <mc:AlternateContent xmlns:mc="http://schemas.openxmlformats.org/markup-compatibility/2006">
    <mc:Choice xmlns:p14="http://schemas.microsoft.com/office/powerpoint/2010/main" xmlns="" Requires="p14">
      <p:transition spd="slow" p14:dur="2000">
        <p14:shred pattern="rectang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LE KHAI GIANG TRUONG TAY SON.jpg"/>
          <p:cNvPicPr>
            <a:picLocks noChangeAspect="1" noChangeArrowheads="1"/>
          </p:cNvPicPr>
          <p:nvPr/>
        </p:nvPicPr>
        <p:blipFill>
          <a:blip r:embed="rId2"/>
          <a:srcRect/>
          <a:stretch>
            <a:fillRect/>
          </a:stretch>
        </p:blipFill>
        <p:spPr bwMode="auto">
          <a:xfrm>
            <a:off x="381000" y="762000"/>
            <a:ext cx="8534400" cy="5257800"/>
          </a:xfrm>
          <a:prstGeom prst="rect">
            <a:avLst/>
          </a:prstGeom>
          <a:noFill/>
        </p:spPr>
      </p:pic>
      <p:sp>
        <p:nvSpPr>
          <p:cNvPr id="3" name="TextBox 2"/>
          <p:cNvSpPr txBox="1"/>
          <p:nvPr/>
        </p:nvSpPr>
        <p:spPr>
          <a:xfrm>
            <a:off x="1963720" y="304800"/>
            <a:ext cx="5334000" cy="584775"/>
          </a:xfrm>
          <a:prstGeom prst="rect">
            <a:avLst/>
          </a:prstGeom>
          <a:noFill/>
        </p:spPr>
        <p:txBody>
          <a:bodyPr wrap="square" rtlCol="0">
            <a:spAutoFit/>
          </a:bodyPr>
          <a:lstStyle/>
          <a:p>
            <a:pPr algn="ctr"/>
            <a:r>
              <a:rPr lang="en-US" sz="3200" b="1" dirty="0" smtClean="0">
                <a:solidFill>
                  <a:srgbClr val="FF0000"/>
                </a:solidFill>
              </a:rPr>
              <a:t>TAY SON SECONDARY SCHOOL</a:t>
            </a:r>
            <a:endParaRPr lang="en-US" sz="3200" b="1" dirty="0">
              <a:solidFill>
                <a:srgbClr val="FF0000"/>
              </a:solidFill>
            </a:endParaRPr>
          </a:p>
        </p:txBody>
      </p:sp>
      <p:sp>
        <p:nvSpPr>
          <p:cNvPr id="4" name="TextBox 3"/>
          <p:cNvSpPr txBox="1"/>
          <p:nvPr/>
        </p:nvSpPr>
        <p:spPr>
          <a:xfrm>
            <a:off x="1993670" y="6278808"/>
            <a:ext cx="5181600" cy="461665"/>
          </a:xfrm>
          <a:prstGeom prst="rect">
            <a:avLst/>
          </a:prstGeom>
          <a:noFill/>
        </p:spPr>
        <p:txBody>
          <a:bodyPr wrap="square" rtlCol="0">
            <a:spAutoFit/>
          </a:bodyPr>
          <a:lstStyle/>
          <a:p>
            <a:pPr algn="ctr"/>
            <a:r>
              <a:rPr lang="en-US" sz="2400" b="1" dirty="0" smtClean="0">
                <a:solidFill>
                  <a:srgbClr val="0070C0"/>
                </a:solidFill>
              </a:rPr>
              <a:t>WELCOME TO EVERYBODY</a:t>
            </a:r>
            <a:endParaRPr lang="en-US" sz="2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47625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381328"/>
            <a:ext cx="9144000" cy="476250"/>
          </a:xfrm>
          <a:prstGeom prst="rect">
            <a:avLst/>
          </a:prstGeom>
        </p:spPr>
      </p:pic>
      <p:sp>
        <p:nvSpPr>
          <p:cNvPr id="4" name="TextBox 3"/>
          <p:cNvSpPr txBox="1"/>
          <p:nvPr/>
        </p:nvSpPr>
        <p:spPr>
          <a:xfrm>
            <a:off x="0" y="1617181"/>
            <a:ext cx="9144000" cy="2585323"/>
          </a:xfrm>
          <a:prstGeom prst="rect">
            <a:avLst/>
          </a:prstGeom>
          <a:noFill/>
        </p:spPr>
        <p:txBody>
          <a:bodyPr wrap="square" rtlCol="0">
            <a:spAutoFit/>
          </a:bodyPr>
          <a:lstStyle/>
          <a:p>
            <a:pPr algn="ctr"/>
            <a:r>
              <a:rPr lang="en-US" sz="4800" b="1" i="1" u="sng" dirty="0" smtClean="0">
                <a:solidFill>
                  <a:srgbClr val="FF0000"/>
                </a:solidFill>
                <a:effectLst>
                  <a:outerShdw blurRad="38100" dist="38100" dir="2700000" algn="tl">
                    <a:srgbClr val="000000">
                      <a:alpha val="43137"/>
                    </a:srgbClr>
                  </a:outerShdw>
                </a:effectLst>
                <a:latin typeface="Pristina" pitchFamily="66" charset="0"/>
              </a:rPr>
              <a:t>Unit 4:</a:t>
            </a:r>
            <a:r>
              <a:rPr lang="en-US" sz="4800" dirty="0" smtClean="0">
                <a:solidFill>
                  <a:srgbClr val="FF0000"/>
                </a:solidFill>
              </a:rPr>
              <a:t> </a:t>
            </a:r>
          </a:p>
          <a:p>
            <a:pPr algn="ctr"/>
            <a:r>
              <a:rPr lang="en-US" sz="6600" b="1" dirty="0" smtClean="0">
                <a:solidFill>
                  <a:srgbClr val="FF0000"/>
                </a:solidFill>
                <a:effectLst>
                  <a:outerShdw blurRad="38100" dist="38100" dir="2700000" algn="tl">
                    <a:srgbClr val="000000">
                      <a:alpha val="43137"/>
                    </a:srgbClr>
                  </a:outerShdw>
                </a:effectLst>
                <a:latin typeface=".VnShelley Allegro" pitchFamily="82" charset="0"/>
              </a:rPr>
              <a:t>Our customs and traditions</a:t>
            </a:r>
          </a:p>
          <a:p>
            <a:pPr algn="ctr"/>
            <a:r>
              <a:rPr lang="en-US" sz="4800" b="1" i="1" dirty="0" smtClean="0">
                <a:solidFill>
                  <a:srgbClr val="FFC000"/>
                </a:solidFill>
                <a:effectLst>
                  <a:outerShdw blurRad="38100" dist="38100" dir="2700000" algn="tl">
                    <a:srgbClr val="000000">
                      <a:alpha val="43137"/>
                    </a:srgbClr>
                  </a:outerShdw>
                </a:effectLst>
                <a:latin typeface="Pristina" pitchFamily="66" charset="0"/>
              </a:rPr>
              <a:t>Lesson 3: A closer look 2</a:t>
            </a:r>
            <a:endParaRPr lang="en-US" sz="4800" b="1" dirty="0" smtClean="0">
              <a:solidFill>
                <a:srgbClr val="FFC000"/>
              </a:solidFill>
              <a:effectLst>
                <a:outerShdw blurRad="38100" dist="38100" dir="2700000" algn="tl">
                  <a:srgbClr val="000000">
                    <a:alpha val="43137"/>
                  </a:srgbClr>
                </a:outerShdw>
              </a:effectLst>
              <a:latin typeface=".VnShelley Allegro" pitchFamily="82" charset="0"/>
            </a:endParaRPr>
          </a:p>
        </p:txBody>
      </p:sp>
      <p:sp>
        <p:nvSpPr>
          <p:cNvPr id="8" name="TextBox 7"/>
          <p:cNvSpPr txBox="1"/>
          <p:nvPr/>
        </p:nvSpPr>
        <p:spPr>
          <a:xfrm>
            <a:off x="4114800" y="1066800"/>
            <a:ext cx="4648200" cy="461665"/>
          </a:xfrm>
          <a:prstGeom prst="rect">
            <a:avLst/>
          </a:prstGeom>
          <a:noFill/>
        </p:spPr>
        <p:txBody>
          <a:bodyPr wrap="square" rtlCol="0">
            <a:spAutoFit/>
          </a:bodyPr>
          <a:lstStyle/>
          <a:p>
            <a:r>
              <a:rPr lang="en-US" sz="2400" b="1" i="1" dirty="0" smtClean="0">
                <a:solidFill>
                  <a:srgbClr val="0070C0"/>
                </a:solidFill>
              </a:rPr>
              <a:t>Thursday, November 9</a:t>
            </a:r>
            <a:r>
              <a:rPr lang="en-US" sz="2400" b="1" i="1" baseline="30000" dirty="0" smtClean="0">
                <a:solidFill>
                  <a:srgbClr val="0070C0"/>
                </a:solidFill>
              </a:rPr>
              <a:t>th</a:t>
            </a:r>
            <a:r>
              <a:rPr lang="en-US" sz="2400" b="1" i="1" dirty="0" smtClean="0">
                <a:solidFill>
                  <a:srgbClr val="0070C0"/>
                </a:solidFill>
              </a:rPr>
              <a:t>, 2017</a:t>
            </a:r>
            <a:endParaRPr lang="en-US" sz="2400" b="1" i="1" dirty="0">
              <a:solidFill>
                <a:srgbClr val="0070C0"/>
              </a:solidFill>
            </a:endParaRPr>
          </a:p>
        </p:txBody>
      </p:sp>
    </p:spTree>
    <p:extLst>
      <p:ext uri="{BB962C8B-B14F-4D97-AF65-F5344CB8AC3E}">
        <p14:creationId xmlns:p14="http://schemas.microsoft.com/office/powerpoint/2010/main" xmlns="" val="3537189009"/>
      </p:ext>
    </p:extLst>
  </p:cSld>
  <p:clrMapOvr>
    <a:masterClrMapping/>
  </p:clrMapOvr>
  <mc:AlternateContent xmlns:mc="http://schemas.openxmlformats.org/markup-compatibility/2006">
    <mc:Choice xmlns:p14="http://schemas.microsoft.com/office/powerpoint/2010/main" xmlns="" Requires="p14">
      <p:transition spd="slow" p14:dur="1500">
        <p:checker/>
      </p:transition>
    </mc:Choice>
    <mc:Fallback>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381328"/>
            <a:ext cx="9144000" cy="476250"/>
          </a:xfrm>
          <a:prstGeom prst="rect">
            <a:avLst/>
          </a:prstGeom>
        </p:spPr>
      </p:pic>
      <p:sp>
        <p:nvSpPr>
          <p:cNvPr id="5" name="Rectangle 4"/>
          <p:cNvSpPr/>
          <p:nvPr/>
        </p:nvSpPr>
        <p:spPr>
          <a:xfrm>
            <a:off x="2843817" y="476672"/>
            <a:ext cx="3456395" cy="923330"/>
          </a:xfrm>
          <a:prstGeom prst="rect">
            <a:avLst/>
          </a:prstGeom>
          <a:noFill/>
        </p:spPr>
        <p:txBody>
          <a:bodyPr wrap="none" lIns="91440" tIns="45720" rIns="91440" bIns="45720">
            <a:spAutoFit/>
          </a:bodyPr>
          <a:lstStyle/>
          <a:p>
            <a:pPr algn="ctr"/>
            <a:r>
              <a:rPr lang="en-US" sz="5400" b="1" i="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grammar</a:t>
            </a:r>
            <a:endParaRPr lang="en-US" sz="5400" b="1" i="1" u="sng"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sp>
        <p:nvSpPr>
          <p:cNvPr id="6" name="TextBox 5"/>
          <p:cNvSpPr txBox="1"/>
          <p:nvPr/>
        </p:nvSpPr>
        <p:spPr>
          <a:xfrm>
            <a:off x="0" y="1800112"/>
            <a:ext cx="9144000" cy="707886"/>
          </a:xfrm>
          <a:prstGeom prst="rect">
            <a:avLst/>
          </a:prstGeom>
          <a:noFill/>
        </p:spPr>
        <p:txBody>
          <a:bodyPr wrap="square" rtlCol="0">
            <a:spAutoFit/>
          </a:bodyPr>
          <a:lstStyle/>
          <a:p>
            <a:r>
              <a:rPr lang="en-US" sz="2000" b="1" i="1" dirty="0" smtClean="0">
                <a:solidFill>
                  <a:srgbClr val="FF0000"/>
                </a:solidFill>
                <a:latin typeface="Arial" panose="020B0604020202020204" pitchFamily="34" charset="0"/>
                <a:cs typeface="Arial" panose="020B0604020202020204" pitchFamily="34" charset="0"/>
              </a:rPr>
              <a:t>1. Look at the pictures and complete the sentences with should or shouldn’t</a:t>
            </a:r>
            <a:r>
              <a:rPr lang="en-US" sz="2000" b="1" i="1" dirty="0" smtClean="0">
                <a:solidFill>
                  <a:srgbClr val="FF0000"/>
                </a:solidFill>
                <a:latin typeface="Arial" panose="020B0604020202020204" pitchFamily="34" charset="0"/>
                <a:cs typeface="Arial" panose="020B0604020202020204" pitchFamily="34" charset="0"/>
              </a:rPr>
              <a:t>. (Page 41)</a:t>
            </a:r>
            <a:endParaRPr lang="en-US" sz="2000" b="1" i="1" dirty="0" smtClean="0">
              <a:solidFill>
                <a:srgbClr val="FF0000"/>
              </a:solidFill>
              <a:latin typeface="Arial" panose="020B0604020202020204" pitchFamily="34" charset="0"/>
              <a:cs typeface="Arial" panose="020B0604020202020204" pitchFamily="34" charset="0"/>
            </a:endParaRPr>
          </a:p>
        </p:txBody>
      </p:sp>
      <p:sp>
        <p:nvSpPr>
          <p:cNvPr id="7" name="TextBox 6"/>
          <p:cNvSpPr txBox="1"/>
          <p:nvPr/>
        </p:nvSpPr>
        <p:spPr>
          <a:xfrm>
            <a:off x="252536" y="1400002"/>
            <a:ext cx="8891464" cy="400110"/>
          </a:xfrm>
          <a:prstGeom prst="rect">
            <a:avLst/>
          </a:prstGeom>
          <a:noFill/>
        </p:spPr>
        <p:txBody>
          <a:bodyPr wrap="square" rtlCol="0">
            <a:spAutoFit/>
          </a:bodyPr>
          <a:lstStyle/>
          <a:p>
            <a:r>
              <a:rPr lang="en-US" sz="2000" i="1" dirty="0" smtClean="0">
                <a:latin typeface="Arial" panose="020B0604020202020204" pitchFamily="34" charset="0"/>
                <a:cs typeface="Arial" panose="020B0604020202020204" pitchFamily="34" charset="0"/>
              </a:rPr>
              <a:t>Should</a:t>
            </a:r>
            <a:r>
              <a:rPr lang="en-US" sz="2000" dirty="0" smtClean="0">
                <a:latin typeface="Arial" panose="020B0604020202020204" pitchFamily="34" charset="0"/>
                <a:cs typeface="Arial" panose="020B0604020202020204" pitchFamily="34" charset="0"/>
              </a:rPr>
              <a:t> and </a:t>
            </a:r>
            <a:r>
              <a:rPr lang="en-US" sz="2000" i="1" dirty="0" smtClean="0">
                <a:latin typeface="Arial" panose="020B0604020202020204" pitchFamily="34" charset="0"/>
                <a:cs typeface="Arial" panose="020B0604020202020204" pitchFamily="34" charset="0"/>
              </a:rPr>
              <a:t>shouldn’t</a:t>
            </a:r>
            <a:r>
              <a:rPr lang="en-US" sz="2000" dirty="0" smtClean="0">
                <a:latin typeface="Arial" panose="020B0604020202020204" pitchFamily="34" charset="0"/>
                <a:cs typeface="Arial" panose="020B0604020202020204" pitchFamily="34" charset="0"/>
              </a:rPr>
              <a:t> to express advice: review</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417988"/>
            <a:ext cx="3802396" cy="266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003032" y="2417988"/>
            <a:ext cx="4140968" cy="266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Rectangle 7"/>
          <p:cNvSpPr/>
          <p:nvPr/>
        </p:nvSpPr>
        <p:spPr>
          <a:xfrm>
            <a:off x="0" y="5230942"/>
            <a:ext cx="3802396" cy="369332"/>
          </a:xfrm>
          <a:prstGeom prst="rect">
            <a:avLst/>
          </a:prstGeom>
        </p:spPr>
        <p:txBody>
          <a:bodyPr wrap="square">
            <a:spAutoFit/>
          </a:bodyPr>
          <a:lstStyle/>
          <a:p>
            <a:r>
              <a:rPr lang="en-US" dirty="0" smtClean="0">
                <a:solidFill>
                  <a:srgbClr val="FF0000"/>
                </a:solidFill>
              </a:rPr>
              <a:t>1</a:t>
            </a:r>
            <a:r>
              <a:rPr lang="en-US" dirty="0" smtClean="0"/>
              <a:t>. You</a:t>
            </a:r>
            <a:r>
              <a:rPr lang="en-US" dirty="0"/>
              <a:t> </a:t>
            </a:r>
            <a:r>
              <a:rPr lang="en-US" dirty="0" smtClean="0"/>
              <a:t>__________</a:t>
            </a:r>
            <a:r>
              <a:rPr lang="en-US" dirty="0"/>
              <a:t> respect old people.</a:t>
            </a:r>
          </a:p>
        </p:txBody>
      </p:sp>
      <p:sp>
        <p:nvSpPr>
          <p:cNvPr id="10" name="Rectangle 9"/>
          <p:cNvSpPr/>
          <p:nvPr/>
        </p:nvSpPr>
        <p:spPr>
          <a:xfrm>
            <a:off x="5003032" y="5230941"/>
            <a:ext cx="4140968" cy="646331"/>
          </a:xfrm>
          <a:prstGeom prst="rect">
            <a:avLst/>
          </a:prstGeom>
        </p:spPr>
        <p:txBody>
          <a:bodyPr wrap="square">
            <a:spAutoFit/>
          </a:bodyPr>
          <a:lstStyle/>
          <a:p>
            <a:r>
              <a:rPr lang="en-US" dirty="0" smtClean="0">
                <a:solidFill>
                  <a:srgbClr val="FF0000"/>
                </a:solidFill>
              </a:rPr>
              <a:t>2</a:t>
            </a:r>
            <a:r>
              <a:rPr lang="en-US" dirty="0" smtClean="0"/>
              <a:t>. According </a:t>
            </a:r>
            <a:r>
              <a:rPr lang="en-US" dirty="0"/>
              <a:t>to </a:t>
            </a:r>
            <a:r>
              <a:rPr lang="en-US" dirty="0" smtClean="0"/>
              <a:t>tradition, you</a:t>
            </a:r>
            <a:r>
              <a:rPr lang="en-US" dirty="0"/>
              <a:t> </a:t>
            </a:r>
            <a:r>
              <a:rPr lang="en-US" dirty="0" smtClean="0"/>
              <a:t>__________</a:t>
            </a:r>
            <a:r>
              <a:rPr lang="en-US" dirty="0"/>
              <a:t> </a:t>
            </a:r>
            <a:endParaRPr lang="en-US" dirty="0" smtClean="0"/>
          </a:p>
          <a:p>
            <a:r>
              <a:rPr lang="en-US" dirty="0" smtClean="0"/>
              <a:t>sweep </a:t>
            </a:r>
            <a:r>
              <a:rPr lang="en-US" dirty="0"/>
              <a:t>the floor on the first day of Tet.</a:t>
            </a:r>
          </a:p>
        </p:txBody>
      </p:sp>
      <p:sp>
        <p:nvSpPr>
          <p:cNvPr id="4" name="Rectangle 3"/>
          <p:cNvSpPr/>
          <p:nvPr/>
        </p:nvSpPr>
        <p:spPr>
          <a:xfrm>
            <a:off x="865813" y="5219908"/>
            <a:ext cx="825867" cy="369332"/>
          </a:xfrm>
          <a:prstGeom prst="rect">
            <a:avLst/>
          </a:prstGeom>
        </p:spPr>
        <p:txBody>
          <a:bodyPr wrap="none">
            <a:spAutoFit/>
          </a:bodyPr>
          <a:lstStyle/>
          <a:p>
            <a:r>
              <a:rPr lang="vi-VN" b="1" i="1" dirty="0" smtClean="0">
                <a:solidFill>
                  <a:srgbClr val="7030A0"/>
                </a:solidFill>
                <a:latin typeface="Calibri" panose="020F0502020204030204" pitchFamily="34" charset="0"/>
              </a:rPr>
              <a:t>should</a:t>
            </a:r>
            <a:endParaRPr lang="vi-VN" b="1" i="1" dirty="0">
              <a:solidFill>
                <a:srgbClr val="7030A0"/>
              </a:solidFill>
              <a:latin typeface="Calibri" panose="020F0502020204030204" pitchFamily="34" charset="0"/>
            </a:endParaRPr>
          </a:p>
        </p:txBody>
      </p:sp>
      <p:sp>
        <p:nvSpPr>
          <p:cNvPr id="12" name="Rectangle 11"/>
          <p:cNvSpPr/>
          <p:nvPr/>
        </p:nvSpPr>
        <p:spPr>
          <a:xfrm>
            <a:off x="7884368" y="5230942"/>
            <a:ext cx="1080745" cy="369332"/>
          </a:xfrm>
          <a:prstGeom prst="rect">
            <a:avLst/>
          </a:prstGeom>
        </p:spPr>
        <p:txBody>
          <a:bodyPr wrap="none">
            <a:spAutoFit/>
          </a:bodyPr>
          <a:lstStyle/>
          <a:p>
            <a:r>
              <a:rPr lang="vi-VN" b="1" i="1" dirty="0">
                <a:solidFill>
                  <a:srgbClr val="7030A0"/>
                </a:solidFill>
                <a:latin typeface="Calibri" panose="020F0502020204030204" pitchFamily="34" charset="0"/>
              </a:rPr>
              <a:t>s</a:t>
            </a:r>
            <a:r>
              <a:rPr lang="vi-VN" b="1" i="1" dirty="0" smtClean="0">
                <a:solidFill>
                  <a:srgbClr val="7030A0"/>
                </a:solidFill>
                <a:latin typeface="Calibri" panose="020F0502020204030204" pitchFamily="34" charset="0"/>
              </a:rPr>
              <a:t>houldn’t</a:t>
            </a:r>
            <a:endParaRPr lang="vi-VN" b="1" i="1" dirty="0">
              <a:solidFill>
                <a:srgbClr val="7030A0"/>
              </a:solidFill>
              <a:latin typeface="Calibri" panose="020F0502020204030204" pitchFamily="34" charset="0"/>
            </a:endParaRPr>
          </a:p>
        </p:txBody>
      </p:sp>
    </p:spTree>
    <p:extLst>
      <p:ext uri="{BB962C8B-B14F-4D97-AF65-F5344CB8AC3E}">
        <p14:creationId xmlns:p14="http://schemas.microsoft.com/office/powerpoint/2010/main" xmlns="" val="37215550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381328"/>
            <a:ext cx="9144000" cy="476250"/>
          </a:xfrm>
          <a:prstGeom prst="rect">
            <a:avLst/>
          </a:prstGeom>
        </p:spPr>
      </p:pic>
      <p:pic>
        <p:nvPicPr>
          <p:cNvPr id="205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0" y="476672"/>
            <a:ext cx="4572000" cy="2663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476671"/>
            <a:ext cx="3802759" cy="2663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69241" y="3717504"/>
            <a:ext cx="3802759" cy="26638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0" y="3140496"/>
            <a:ext cx="3802759" cy="646331"/>
          </a:xfrm>
          <a:prstGeom prst="rect">
            <a:avLst/>
          </a:prstGeom>
        </p:spPr>
        <p:txBody>
          <a:bodyPr wrap="square">
            <a:spAutoFit/>
          </a:bodyPr>
          <a:lstStyle/>
          <a:p>
            <a:r>
              <a:rPr lang="en-US" dirty="0" smtClean="0">
                <a:solidFill>
                  <a:srgbClr val="FF0000"/>
                </a:solidFill>
              </a:rPr>
              <a:t>3</a:t>
            </a:r>
            <a:r>
              <a:rPr lang="en-US" dirty="0" smtClean="0"/>
              <a:t>. Children</a:t>
            </a:r>
            <a:r>
              <a:rPr lang="en-US" dirty="0"/>
              <a:t> </a:t>
            </a:r>
            <a:r>
              <a:rPr lang="en-US" dirty="0" smtClean="0"/>
              <a:t>__________</a:t>
            </a:r>
            <a:r>
              <a:rPr lang="en-US" dirty="0"/>
              <a:t> take things from adults with both hands.</a:t>
            </a:r>
          </a:p>
        </p:txBody>
      </p:sp>
      <p:sp>
        <p:nvSpPr>
          <p:cNvPr id="5" name="Rectangle 4"/>
          <p:cNvSpPr/>
          <p:nvPr/>
        </p:nvSpPr>
        <p:spPr>
          <a:xfrm>
            <a:off x="4572000" y="3140495"/>
            <a:ext cx="4572000" cy="646331"/>
          </a:xfrm>
          <a:prstGeom prst="rect">
            <a:avLst/>
          </a:prstGeom>
        </p:spPr>
        <p:txBody>
          <a:bodyPr>
            <a:spAutoFit/>
          </a:bodyPr>
          <a:lstStyle/>
          <a:p>
            <a:r>
              <a:rPr lang="en-US" dirty="0" smtClean="0">
                <a:solidFill>
                  <a:srgbClr val="FF0000"/>
                </a:solidFill>
              </a:rPr>
              <a:t>4</a:t>
            </a:r>
            <a:r>
              <a:rPr lang="en-US" dirty="0" smtClean="0"/>
              <a:t>. You</a:t>
            </a:r>
            <a:r>
              <a:rPr lang="en-US" dirty="0"/>
              <a:t> </a:t>
            </a:r>
            <a:r>
              <a:rPr lang="en-US" dirty="0" smtClean="0"/>
              <a:t>__________</a:t>
            </a:r>
            <a:r>
              <a:rPr lang="en-US" dirty="0"/>
              <a:t> wear shorts when going to the pagoda.</a:t>
            </a:r>
          </a:p>
        </p:txBody>
      </p:sp>
      <p:sp>
        <p:nvSpPr>
          <p:cNvPr id="6" name="Rectangle 5"/>
          <p:cNvSpPr/>
          <p:nvPr/>
        </p:nvSpPr>
        <p:spPr>
          <a:xfrm>
            <a:off x="4572000" y="4724400"/>
            <a:ext cx="4572000" cy="646331"/>
          </a:xfrm>
          <a:prstGeom prst="rect">
            <a:avLst/>
          </a:prstGeom>
        </p:spPr>
        <p:txBody>
          <a:bodyPr>
            <a:spAutoFit/>
          </a:bodyPr>
          <a:lstStyle/>
          <a:p>
            <a:r>
              <a:rPr lang="en-US" dirty="0" smtClean="0">
                <a:solidFill>
                  <a:srgbClr val="FF0000"/>
                </a:solidFill>
              </a:rPr>
              <a:t>5</a:t>
            </a:r>
            <a:r>
              <a:rPr lang="en-US" dirty="0" smtClean="0"/>
              <a:t>. You</a:t>
            </a:r>
            <a:r>
              <a:rPr lang="en-US" dirty="0"/>
              <a:t> </a:t>
            </a:r>
            <a:r>
              <a:rPr lang="en-US" dirty="0" smtClean="0"/>
              <a:t>__________</a:t>
            </a:r>
            <a:r>
              <a:rPr lang="en-US" dirty="0"/>
              <a:t> bring a gift when you visit someone’s house.</a:t>
            </a:r>
          </a:p>
        </p:txBody>
      </p:sp>
      <p:sp>
        <p:nvSpPr>
          <p:cNvPr id="10" name="Rectangle 9"/>
          <p:cNvSpPr/>
          <p:nvPr/>
        </p:nvSpPr>
        <p:spPr>
          <a:xfrm>
            <a:off x="1331640" y="3132499"/>
            <a:ext cx="825867" cy="369332"/>
          </a:xfrm>
          <a:prstGeom prst="rect">
            <a:avLst/>
          </a:prstGeom>
        </p:spPr>
        <p:txBody>
          <a:bodyPr wrap="none">
            <a:spAutoFit/>
          </a:bodyPr>
          <a:lstStyle/>
          <a:p>
            <a:r>
              <a:rPr lang="vi-VN" b="1" i="1" dirty="0" smtClean="0">
                <a:solidFill>
                  <a:srgbClr val="7030A0"/>
                </a:solidFill>
                <a:latin typeface="Calibri" panose="020F0502020204030204" pitchFamily="34" charset="0"/>
              </a:rPr>
              <a:t>should</a:t>
            </a:r>
            <a:endParaRPr lang="vi-VN" b="1" i="1" dirty="0">
              <a:solidFill>
                <a:srgbClr val="7030A0"/>
              </a:solidFill>
              <a:latin typeface="Calibri" panose="020F0502020204030204" pitchFamily="34" charset="0"/>
            </a:endParaRPr>
          </a:p>
        </p:txBody>
      </p:sp>
      <p:sp>
        <p:nvSpPr>
          <p:cNvPr id="11" name="Rectangle 10"/>
          <p:cNvSpPr/>
          <p:nvPr/>
        </p:nvSpPr>
        <p:spPr>
          <a:xfrm>
            <a:off x="5436096" y="4715852"/>
            <a:ext cx="825867" cy="369332"/>
          </a:xfrm>
          <a:prstGeom prst="rect">
            <a:avLst/>
          </a:prstGeom>
        </p:spPr>
        <p:txBody>
          <a:bodyPr wrap="none">
            <a:spAutoFit/>
          </a:bodyPr>
          <a:lstStyle/>
          <a:p>
            <a:r>
              <a:rPr lang="vi-VN" b="1" i="1" dirty="0" smtClean="0">
                <a:solidFill>
                  <a:srgbClr val="7030A0"/>
                </a:solidFill>
                <a:latin typeface="Calibri" panose="020F0502020204030204" pitchFamily="34" charset="0"/>
              </a:rPr>
              <a:t>should</a:t>
            </a:r>
            <a:endParaRPr lang="vi-VN" b="1" i="1" dirty="0">
              <a:solidFill>
                <a:srgbClr val="7030A0"/>
              </a:solidFill>
              <a:latin typeface="Calibri" panose="020F0502020204030204" pitchFamily="34" charset="0"/>
            </a:endParaRPr>
          </a:p>
        </p:txBody>
      </p:sp>
      <p:sp>
        <p:nvSpPr>
          <p:cNvPr id="13" name="Rectangle 12"/>
          <p:cNvSpPr/>
          <p:nvPr/>
        </p:nvSpPr>
        <p:spPr>
          <a:xfrm>
            <a:off x="5291455" y="3132499"/>
            <a:ext cx="1080745" cy="369332"/>
          </a:xfrm>
          <a:prstGeom prst="rect">
            <a:avLst/>
          </a:prstGeom>
        </p:spPr>
        <p:txBody>
          <a:bodyPr wrap="none">
            <a:spAutoFit/>
          </a:bodyPr>
          <a:lstStyle/>
          <a:p>
            <a:r>
              <a:rPr lang="vi-VN" b="1" i="1" dirty="0">
                <a:solidFill>
                  <a:srgbClr val="7030A0"/>
                </a:solidFill>
                <a:latin typeface="Calibri" panose="020F0502020204030204" pitchFamily="34" charset="0"/>
              </a:rPr>
              <a:t>s</a:t>
            </a:r>
            <a:r>
              <a:rPr lang="vi-VN" b="1" i="1" dirty="0" smtClean="0">
                <a:solidFill>
                  <a:srgbClr val="7030A0"/>
                </a:solidFill>
                <a:latin typeface="Calibri" panose="020F0502020204030204" pitchFamily="34" charset="0"/>
              </a:rPr>
              <a:t>houldn’t</a:t>
            </a:r>
            <a:endParaRPr lang="vi-VN" b="1" i="1" dirty="0">
              <a:solidFill>
                <a:srgbClr val="7030A0"/>
              </a:solidFill>
              <a:latin typeface="Calibri" panose="020F0502020204030204" pitchFamily="34" charset="0"/>
            </a:endParaRPr>
          </a:p>
        </p:txBody>
      </p:sp>
    </p:spTree>
    <p:extLst>
      <p:ext uri="{BB962C8B-B14F-4D97-AF65-F5344CB8AC3E}">
        <p14:creationId xmlns:p14="http://schemas.microsoft.com/office/powerpoint/2010/main" xmlns="" val="240807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381328"/>
            <a:ext cx="9144000" cy="476250"/>
          </a:xfrm>
          <a:prstGeom prst="rect">
            <a:avLst/>
          </a:prstGeom>
        </p:spPr>
      </p:pic>
      <p:sp>
        <p:nvSpPr>
          <p:cNvPr id="4" name="TextBox 3"/>
          <p:cNvSpPr txBox="1"/>
          <p:nvPr/>
        </p:nvSpPr>
        <p:spPr>
          <a:xfrm>
            <a:off x="0" y="476672"/>
            <a:ext cx="9144000" cy="400110"/>
          </a:xfrm>
          <a:prstGeom prst="rect">
            <a:avLst/>
          </a:prstGeom>
          <a:noFill/>
        </p:spPr>
        <p:txBody>
          <a:bodyPr wrap="square" rtlCol="0">
            <a:spAutoFit/>
          </a:bodyPr>
          <a:lstStyle/>
          <a:p>
            <a:r>
              <a:rPr lang="en-US" sz="2000" dirty="0" smtClean="0">
                <a:solidFill>
                  <a:srgbClr val="FF0000"/>
                </a:solidFill>
                <a:latin typeface="Arial" panose="020B0604020202020204" pitchFamily="34" charset="0"/>
                <a:cs typeface="Arial" panose="020B0604020202020204" pitchFamily="34" charset="0"/>
              </a:rPr>
              <a:t>2. Match the situations in A and the advice in </a:t>
            </a:r>
            <a:r>
              <a:rPr lang="en-US" sz="2000" dirty="0" smtClean="0">
                <a:solidFill>
                  <a:srgbClr val="FF0000"/>
                </a:solidFill>
                <a:latin typeface="Arial" panose="020B0604020202020204" pitchFamily="34" charset="0"/>
                <a:cs typeface="Arial" panose="020B0604020202020204" pitchFamily="34" charset="0"/>
              </a:rPr>
              <a:t>B. (Page 41)</a:t>
            </a:r>
            <a:endParaRPr lang="en-US" sz="2000" dirty="0" smtClean="0">
              <a:solidFill>
                <a:srgbClr val="FF0000"/>
              </a:solidFill>
              <a:latin typeface="Arial" panose="020B0604020202020204" pitchFamily="34" charset="0"/>
              <a:cs typeface="Arial" panose="020B0604020202020204" pitchFamily="34" charset="0"/>
            </a:endParaRPr>
          </a:p>
        </p:txBody>
      </p:sp>
      <p:sp>
        <p:nvSpPr>
          <p:cNvPr id="6" name="Rounded Rectangle 5"/>
          <p:cNvSpPr/>
          <p:nvPr/>
        </p:nvSpPr>
        <p:spPr>
          <a:xfrm>
            <a:off x="0" y="1020798"/>
            <a:ext cx="4608512" cy="792088"/>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1</a:t>
            </a:r>
            <a:r>
              <a:rPr lang="en-US" sz="1600" dirty="0" smtClean="0">
                <a:solidFill>
                  <a:schemeClr val="tx1"/>
                </a:solidFill>
              </a:rPr>
              <a:t>. Your </a:t>
            </a:r>
            <a:r>
              <a:rPr lang="en-US" sz="1600" dirty="0">
                <a:solidFill>
                  <a:schemeClr val="tx1"/>
                </a:solidFill>
              </a:rPr>
              <a:t>sister is chewing and talking at the same time.</a:t>
            </a:r>
          </a:p>
        </p:txBody>
      </p:sp>
      <p:sp>
        <p:nvSpPr>
          <p:cNvPr id="7" name="Rounded Rectangle 6"/>
          <p:cNvSpPr/>
          <p:nvPr/>
        </p:nvSpPr>
        <p:spPr>
          <a:xfrm>
            <a:off x="0" y="5301208"/>
            <a:ext cx="4608512" cy="792088"/>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5</a:t>
            </a:r>
            <a:r>
              <a:rPr lang="en-US" sz="1600" dirty="0" smtClean="0">
                <a:solidFill>
                  <a:schemeClr val="tx1"/>
                </a:solidFill>
              </a:rPr>
              <a:t>. You </a:t>
            </a:r>
            <a:r>
              <a:rPr lang="en-US" sz="1600" dirty="0">
                <a:solidFill>
                  <a:schemeClr val="tx1"/>
                </a:solidFill>
              </a:rPr>
              <a:t>have been invited to dinner with a British family.</a:t>
            </a:r>
          </a:p>
        </p:txBody>
      </p:sp>
      <p:sp>
        <p:nvSpPr>
          <p:cNvPr id="8" name="Rounded Rectangle 7"/>
          <p:cNvSpPr/>
          <p:nvPr/>
        </p:nvSpPr>
        <p:spPr>
          <a:xfrm>
            <a:off x="0" y="4221088"/>
            <a:ext cx="4608512" cy="792088"/>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4</a:t>
            </a:r>
            <a:r>
              <a:rPr lang="en-US" sz="1600" dirty="0" smtClean="0">
                <a:solidFill>
                  <a:schemeClr val="tx1"/>
                </a:solidFill>
              </a:rPr>
              <a:t>. You </a:t>
            </a:r>
            <a:r>
              <a:rPr lang="en-US" sz="1600" dirty="0">
                <a:solidFill>
                  <a:schemeClr val="tx1"/>
                </a:solidFill>
              </a:rPr>
              <a:t>don’t know what to do when going into a Japanese house.</a:t>
            </a:r>
          </a:p>
        </p:txBody>
      </p:sp>
      <p:sp>
        <p:nvSpPr>
          <p:cNvPr id="9" name="Rounded Rectangle 8"/>
          <p:cNvSpPr/>
          <p:nvPr/>
        </p:nvSpPr>
        <p:spPr>
          <a:xfrm>
            <a:off x="0" y="3140968"/>
            <a:ext cx="4608512" cy="792088"/>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3</a:t>
            </a:r>
            <a:r>
              <a:rPr lang="en-US" sz="1600" dirty="0" smtClean="0">
                <a:solidFill>
                  <a:schemeClr val="tx1"/>
                </a:solidFill>
              </a:rPr>
              <a:t>. Your </a:t>
            </a:r>
            <a:r>
              <a:rPr lang="en-US" sz="1600" dirty="0">
                <a:solidFill>
                  <a:schemeClr val="tx1"/>
                </a:solidFill>
              </a:rPr>
              <a:t>foreign friend has been invited to dinner in a Vietnamese house.</a:t>
            </a:r>
          </a:p>
        </p:txBody>
      </p:sp>
      <p:sp>
        <p:nvSpPr>
          <p:cNvPr id="10" name="Rounded Rectangle 9"/>
          <p:cNvSpPr/>
          <p:nvPr/>
        </p:nvSpPr>
        <p:spPr>
          <a:xfrm>
            <a:off x="0" y="2060848"/>
            <a:ext cx="4608512" cy="792088"/>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2</a:t>
            </a:r>
            <a:r>
              <a:rPr lang="en-US" sz="1600" dirty="0" smtClean="0">
                <a:solidFill>
                  <a:schemeClr val="tx1"/>
                </a:solidFill>
              </a:rPr>
              <a:t>. Your </a:t>
            </a:r>
            <a:r>
              <a:rPr lang="en-US" sz="1600" dirty="0">
                <a:solidFill>
                  <a:schemeClr val="tx1"/>
                </a:solidFill>
              </a:rPr>
              <a:t>brother is noisy at the pagoda.</a:t>
            </a:r>
          </a:p>
        </p:txBody>
      </p:sp>
      <p:sp>
        <p:nvSpPr>
          <p:cNvPr id="11" name="Oval Callout 10"/>
          <p:cNvSpPr/>
          <p:nvPr/>
        </p:nvSpPr>
        <p:spPr>
          <a:xfrm>
            <a:off x="5257800" y="1981200"/>
            <a:ext cx="3168352" cy="792088"/>
          </a:xfrm>
          <a:prstGeom prst="wedgeEllipseCallout">
            <a:avLst>
              <a:gd name="adj1" fmla="val 42516"/>
              <a:gd name="adj2" fmla="val 62500"/>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 You shouldn’t do that. It’s not very polite.</a:t>
            </a:r>
            <a:endParaRPr lang="en-US" sz="1600" dirty="0">
              <a:solidFill>
                <a:schemeClr val="tx1"/>
              </a:solidFill>
            </a:endParaRPr>
          </a:p>
        </p:txBody>
      </p:sp>
      <p:sp>
        <p:nvSpPr>
          <p:cNvPr id="12" name="Oval Callout 11"/>
          <p:cNvSpPr/>
          <p:nvPr/>
        </p:nvSpPr>
        <p:spPr>
          <a:xfrm>
            <a:off x="5508104" y="948328"/>
            <a:ext cx="3168352" cy="792088"/>
          </a:xfrm>
          <a:prstGeom prst="wedgeEllipseCallout">
            <a:avLst>
              <a:gd name="adj1" fmla="val 42516"/>
              <a:gd name="adj2" fmla="val 62500"/>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 </a:t>
            </a:r>
            <a:r>
              <a:rPr lang="en-US" sz="1600" dirty="0" err="1" smtClean="0">
                <a:solidFill>
                  <a:schemeClr val="tx1"/>
                </a:solidFill>
              </a:rPr>
              <a:t>Shhhh</a:t>
            </a:r>
            <a:r>
              <a:rPr lang="en-US" sz="1600" dirty="0" smtClean="0">
                <a:solidFill>
                  <a:schemeClr val="tx1"/>
                </a:solidFill>
              </a:rPr>
              <a:t>! You should be quiet in here.</a:t>
            </a:r>
            <a:endParaRPr lang="en-US" sz="1600" dirty="0">
              <a:solidFill>
                <a:schemeClr val="tx1"/>
              </a:solidFill>
            </a:endParaRPr>
          </a:p>
        </p:txBody>
      </p:sp>
      <p:sp>
        <p:nvSpPr>
          <p:cNvPr id="13" name="Oval Callout 12"/>
          <p:cNvSpPr/>
          <p:nvPr/>
        </p:nvSpPr>
        <p:spPr>
          <a:xfrm>
            <a:off x="5508104" y="5333608"/>
            <a:ext cx="3168352" cy="792088"/>
          </a:xfrm>
          <a:prstGeom prst="wedgeEllipseCallout">
            <a:avLst>
              <a:gd name="adj1" fmla="val 42516"/>
              <a:gd name="adj2" fmla="val 62500"/>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D. You should take off your shoes at the entrance.</a:t>
            </a:r>
            <a:endParaRPr lang="en-US" sz="1600" dirty="0">
              <a:solidFill>
                <a:schemeClr val="tx1"/>
              </a:solidFill>
            </a:endParaRPr>
          </a:p>
        </p:txBody>
      </p:sp>
      <p:sp>
        <p:nvSpPr>
          <p:cNvPr id="14" name="Oval Callout 13"/>
          <p:cNvSpPr/>
          <p:nvPr/>
        </p:nvSpPr>
        <p:spPr>
          <a:xfrm>
            <a:off x="5508104" y="4325848"/>
            <a:ext cx="3168352" cy="792088"/>
          </a:xfrm>
          <a:prstGeom prst="wedgeEllipseCallout">
            <a:avLst>
              <a:gd name="adj1" fmla="val 42516"/>
              <a:gd name="adj2" fmla="val 62500"/>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 You should arrive on time.</a:t>
            </a:r>
            <a:endParaRPr lang="en-US" sz="1600" dirty="0">
              <a:solidFill>
                <a:schemeClr val="tx1"/>
              </a:solidFill>
            </a:endParaRPr>
          </a:p>
        </p:txBody>
      </p:sp>
      <p:sp>
        <p:nvSpPr>
          <p:cNvPr id="15" name="Oval Callout 14"/>
          <p:cNvSpPr/>
          <p:nvPr/>
        </p:nvSpPr>
        <p:spPr>
          <a:xfrm>
            <a:off x="5508104" y="2942946"/>
            <a:ext cx="3168352" cy="1188132"/>
          </a:xfrm>
          <a:prstGeom prst="wedgeEllipseCallout">
            <a:avLst>
              <a:gd name="adj1" fmla="val 42516"/>
              <a:gd name="adj2" fmla="val 62500"/>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 After taking food from the plate, you should put it into your bowl before eating.</a:t>
            </a:r>
            <a:endParaRPr lang="en-US" sz="1600" dirty="0">
              <a:solidFill>
                <a:schemeClr val="tx1"/>
              </a:solidFill>
            </a:endParaRPr>
          </a:p>
        </p:txBody>
      </p:sp>
      <p:cxnSp>
        <p:nvCxnSpPr>
          <p:cNvPr id="21" name="Elbow Connector 20"/>
          <p:cNvCxnSpPr/>
          <p:nvPr/>
        </p:nvCxnSpPr>
        <p:spPr>
          <a:xfrm>
            <a:off x="11734800" y="3276600"/>
            <a:ext cx="914400" cy="914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648200" y="1524000"/>
            <a:ext cx="7620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0" idx="3"/>
          </p:cNvCxnSpPr>
          <p:nvPr/>
        </p:nvCxnSpPr>
        <p:spPr>
          <a:xfrm flipV="1">
            <a:off x="4608512" y="1447800"/>
            <a:ext cx="954088" cy="10090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9" idx="3"/>
            <a:endCxn id="15" idx="2"/>
          </p:cNvCxnSpPr>
          <p:nvPr/>
        </p:nvCxnSpPr>
        <p:spPr>
          <a:xfrm>
            <a:off x="4608512" y="3537012"/>
            <a:ext cx="89959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6200000" flipH="1">
            <a:off x="4610100" y="4533900"/>
            <a:ext cx="11430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7" idx="3"/>
          </p:cNvCxnSpPr>
          <p:nvPr/>
        </p:nvCxnSpPr>
        <p:spPr>
          <a:xfrm flipV="1">
            <a:off x="4608512" y="4876800"/>
            <a:ext cx="954088" cy="8204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08073329"/>
      </p:ext>
    </p:extLst>
  </p:cSld>
  <p:clrMapOvr>
    <a:masterClrMapping/>
  </p:clrMapOvr>
  <mc:AlternateContent xmlns:mc="http://schemas.openxmlformats.org/markup-compatibility/2006">
    <mc:Choice xmlns:p14="http://schemas.microsoft.com/office/powerpoint/2010/main" xmlns="" Requires="p14">
      <p:transition spd="slow" p14:dur="1200">
        <p:zoom dir="in"/>
      </p:transition>
    </mc:Choice>
    <mc:Fallback>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ppt_x"/>
                                          </p:val>
                                        </p:tav>
                                        <p:tav tm="100000">
                                          <p:val>
                                            <p:strVal val="#ppt_x"/>
                                          </p:val>
                                        </p:tav>
                                      </p:tavLst>
                                    </p:anim>
                                    <p:anim calcmode="lin" valueType="num">
                                      <p:cBhvr additive="base">
                                        <p:cTn id="1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ppt_x"/>
                                          </p:val>
                                        </p:tav>
                                        <p:tav tm="100000">
                                          <p:val>
                                            <p:strVal val="#ppt_x"/>
                                          </p:val>
                                        </p:tav>
                                      </p:tavLst>
                                    </p:anim>
                                    <p:anim calcmode="lin" valueType="num">
                                      <p:cBhvr additive="base">
                                        <p:cTn id="2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ppt_x"/>
                                          </p:val>
                                        </p:tav>
                                        <p:tav tm="100000">
                                          <p:val>
                                            <p:strVal val="#ppt_x"/>
                                          </p:val>
                                        </p:tav>
                                      </p:tavLst>
                                    </p:anim>
                                    <p:anim calcmode="lin" valueType="num">
                                      <p:cBhvr additive="base">
                                        <p:cTn id="3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381328"/>
            <a:ext cx="9144000" cy="476250"/>
          </a:xfrm>
          <a:prstGeom prst="rect">
            <a:avLst/>
          </a:prstGeom>
        </p:spPr>
      </p:pic>
      <p:sp>
        <p:nvSpPr>
          <p:cNvPr id="4" name="AutoShape 2" descr="http://s.sachmem.com/public/images/TA8T1SHS/U4-L3-Grammar-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93261" y="846004"/>
            <a:ext cx="6113052" cy="55353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tangle 5"/>
          <p:cNvSpPr/>
          <p:nvPr/>
        </p:nvSpPr>
        <p:spPr>
          <a:xfrm>
            <a:off x="155575" y="476672"/>
            <a:ext cx="8988425" cy="369332"/>
          </a:xfrm>
          <a:prstGeom prst="rect">
            <a:avLst/>
          </a:prstGeom>
        </p:spPr>
        <p:txBody>
          <a:bodyPr wrap="square">
            <a:spAutoFit/>
          </a:bodyPr>
          <a:lstStyle/>
          <a:p>
            <a:r>
              <a:rPr lang="en-US" b="1" i="1" dirty="0" smtClean="0">
                <a:latin typeface="Arial" panose="020B0604020202020204" pitchFamily="34" charset="0"/>
                <a:cs typeface="Arial" panose="020B0604020202020204" pitchFamily="34" charset="0"/>
              </a:rPr>
              <a:t>Have to </a:t>
            </a:r>
            <a:r>
              <a:rPr lang="en-US" b="1" dirty="0" err="1" smtClean="0">
                <a:latin typeface="Arial" panose="020B0604020202020204" pitchFamily="34" charset="0"/>
                <a:cs typeface="Arial" panose="020B0604020202020204" pitchFamily="34" charset="0"/>
              </a:rPr>
              <a:t>to</a:t>
            </a:r>
            <a:r>
              <a:rPr lang="en-US" b="1" dirty="0" smtClean="0">
                <a:latin typeface="Arial" panose="020B0604020202020204" pitchFamily="34" charset="0"/>
                <a:cs typeface="Arial" panose="020B0604020202020204" pitchFamily="34" charset="0"/>
              </a:rPr>
              <a:t> express obligation or necessity</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408073329"/>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86800" cy="6309420"/>
          </a:xfrm>
          <a:prstGeom prst="rect">
            <a:avLst/>
          </a:prstGeom>
          <a:noFill/>
        </p:spPr>
        <p:txBody>
          <a:bodyPr wrap="square" rtlCol="0">
            <a:spAutoFit/>
          </a:bodyPr>
          <a:lstStyle/>
          <a:p>
            <a:r>
              <a:rPr lang="en-US" sz="3600" b="1" i="1" dirty="0" smtClean="0"/>
              <a:t>Have to </a:t>
            </a:r>
            <a:r>
              <a:rPr lang="en-US" sz="3600" dirty="0" err="1" smtClean="0"/>
              <a:t>được</a:t>
            </a:r>
            <a:r>
              <a:rPr lang="en-US" sz="3600" dirty="0" smtClean="0"/>
              <a:t> </a:t>
            </a:r>
            <a:r>
              <a:rPr lang="en-US" sz="3600" dirty="0" err="1" smtClean="0"/>
              <a:t>dùng</a:t>
            </a:r>
            <a:r>
              <a:rPr lang="en-US" sz="3600" dirty="0" smtClean="0"/>
              <a:t> </a:t>
            </a:r>
            <a:r>
              <a:rPr lang="en-US" sz="3600" dirty="0" err="1" smtClean="0"/>
              <a:t>để</a:t>
            </a:r>
            <a:r>
              <a:rPr lang="en-US" sz="3600" dirty="0" smtClean="0"/>
              <a:t> </a:t>
            </a:r>
            <a:r>
              <a:rPr lang="en-US" sz="3600" dirty="0" err="1" smtClean="0"/>
              <a:t>thể</a:t>
            </a:r>
            <a:r>
              <a:rPr lang="en-US" sz="3600" dirty="0" smtClean="0"/>
              <a:t> </a:t>
            </a:r>
            <a:r>
              <a:rPr lang="en-US" sz="3600" dirty="0" err="1" smtClean="0"/>
              <a:t>hiện</a:t>
            </a:r>
            <a:r>
              <a:rPr lang="en-US" sz="3600" dirty="0" smtClean="0"/>
              <a:t> </a:t>
            </a:r>
            <a:r>
              <a:rPr lang="en-US" sz="3600" dirty="0" err="1" smtClean="0"/>
              <a:t>sự</a:t>
            </a:r>
            <a:r>
              <a:rPr lang="en-US" sz="3600" dirty="0" smtClean="0"/>
              <a:t> </a:t>
            </a:r>
            <a:r>
              <a:rPr lang="en-US" sz="3600" dirty="0" err="1" smtClean="0"/>
              <a:t>bắt</a:t>
            </a:r>
            <a:r>
              <a:rPr lang="en-US" sz="3600" dirty="0" smtClean="0"/>
              <a:t> </a:t>
            </a:r>
            <a:r>
              <a:rPr lang="en-US" sz="3600" dirty="0" err="1" smtClean="0"/>
              <a:t>buộc</a:t>
            </a:r>
            <a:r>
              <a:rPr lang="en-US" sz="3600" dirty="0" smtClean="0"/>
              <a:t> </a:t>
            </a:r>
            <a:r>
              <a:rPr lang="en-US" sz="3600" dirty="0" err="1" smtClean="0"/>
              <a:t>hoặc</a:t>
            </a:r>
            <a:r>
              <a:rPr lang="en-US" sz="3600" dirty="0" smtClean="0"/>
              <a:t> </a:t>
            </a:r>
            <a:r>
              <a:rPr lang="en-US" sz="3600" dirty="0" err="1" smtClean="0"/>
              <a:t>sự</a:t>
            </a:r>
            <a:r>
              <a:rPr lang="en-US" sz="3600" dirty="0" smtClean="0"/>
              <a:t> </a:t>
            </a:r>
            <a:r>
              <a:rPr lang="en-US" sz="3600" dirty="0" err="1" smtClean="0"/>
              <a:t>cần</a:t>
            </a:r>
            <a:r>
              <a:rPr lang="en-US" sz="3600" dirty="0" smtClean="0"/>
              <a:t> </a:t>
            </a:r>
            <a:r>
              <a:rPr lang="en-US" sz="3600" dirty="0" err="1" smtClean="0"/>
              <a:t>thiết</a:t>
            </a:r>
            <a:r>
              <a:rPr lang="en-US" sz="3600" dirty="0" smtClean="0"/>
              <a:t>. </a:t>
            </a:r>
            <a:r>
              <a:rPr lang="en-US" sz="3600" dirty="0" err="1" smtClean="0"/>
              <a:t>Nó</a:t>
            </a:r>
            <a:r>
              <a:rPr lang="en-US" sz="3600" dirty="0" smtClean="0"/>
              <a:t> </a:t>
            </a:r>
            <a:r>
              <a:rPr lang="en-US" sz="3600" dirty="0" err="1" smtClean="0"/>
              <a:t>thể</a:t>
            </a:r>
            <a:r>
              <a:rPr lang="en-US" sz="3600" dirty="0" smtClean="0"/>
              <a:t> </a:t>
            </a:r>
            <a:r>
              <a:rPr lang="en-US" sz="3600" dirty="0" err="1" smtClean="0"/>
              <a:t>hiện</a:t>
            </a:r>
            <a:r>
              <a:rPr lang="en-US" sz="3600" dirty="0" smtClean="0"/>
              <a:t> </a:t>
            </a:r>
            <a:r>
              <a:rPr lang="en-US" sz="3600" dirty="0" err="1" smtClean="0"/>
              <a:t>sự</a:t>
            </a:r>
            <a:r>
              <a:rPr lang="en-US" sz="3600" dirty="0" smtClean="0"/>
              <a:t> </a:t>
            </a:r>
            <a:r>
              <a:rPr lang="en-US" sz="3600" dirty="0" err="1" smtClean="0"/>
              <a:t>bắt</a:t>
            </a:r>
            <a:r>
              <a:rPr lang="en-US" sz="3600" dirty="0" smtClean="0"/>
              <a:t> </a:t>
            </a:r>
            <a:r>
              <a:rPr lang="en-US" sz="3600" dirty="0" err="1" smtClean="0"/>
              <a:t>buộc</a:t>
            </a:r>
            <a:r>
              <a:rPr lang="en-US" sz="3600" dirty="0" smtClean="0"/>
              <a:t> </a:t>
            </a:r>
            <a:r>
              <a:rPr lang="en-US" sz="3600" dirty="0" err="1" smtClean="0"/>
              <a:t>đến</a:t>
            </a:r>
            <a:r>
              <a:rPr lang="en-US" sz="3600" dirty="0" smtClean="0"/>
              <a:t> </a:t>
            </a:r>
            <a:r>
              <a:rPr lang="en-US" sz="3600" dirty="0" err="1" smtClean="0"/>
              <a:t>từ</a:t>
            </a:r>
            <a:r>
              <a:rPr lang="en-US" sz="3600" dirty="0" smtClean="0"/>
              <a:t> </a:t>
            </a:r>
            <a:r>
              <a:rPr lang="en-US" sz="3600" dirty="0" err="1" smtClean="0"/>
              <a:t>bên</a:t>
            </a:r>
            <a:r>
              <a:rPr lang="en-US" sz="3600" dirty="0" smtClean="0"/>
              <a:t> </a:t>
            </a:r>
            <a:r>
              <a:rPr lang="en-US" sz="3600" dirty="0" err="1" smtClean="0"/>
              <a:t>ngoài</a:t>
            </a:r>
            <a:r>
              <a:rPr lang="en-US" sz="3600" dirty="0" smtClean="0"/>
              <a:t>, </a:t>
            </a:r>
            <a:r>
              <a:rPr lang="en-US" sz="3600" dirty="0" err="1" smtClean="0"/>
              <a:t>ví</a:t>
            </a:r>
            <a:r>
              <a:rPr lang="en-US" sz="3600" dirty="0" smtClean="0"/>
              <a:t> </a:t>
            </a:r>
            <a:r>
              <a:rPr lang="en-US" sz="3600" dirty="0" err="1" smtClean="0"/>
              <a:t>dụ</a:t>
            </a:r>
            <a:r>
              <a:rPr lang="en-US" sz="3600" dirty="0" smtClean="0"/>
              <a:t> </a:t>
            </a:r>
            <a:r>
              <a:rPr lang="en-US" sz="3600" dirty="0" err="1" smtClean="0"/>
              <a:t>như</a:t>
            </a:r>
            <a:r>
              <a:rPr lang="en-US" sz="3600" dirty="0" smtClean="0"/>
              <a:t> </a:t>
            </a:r>
            <a:r>
              <a:rPr lang="en-US" sz="3600" dirty="0" err="1" smtClean="0"/>
              <a:t>một</a:t>
            </a:r>
            <a:r>
              <a:rPr lang="en-US" sz="3600" dirty="0" smtClean="0"/>
              <a:t> </a:t>
            </a:r>
            <a:r>
              <a:rPr lang="en-US" sz="3600" dirty="0" err="1" smtClean="0"/>
              <a:t>ai</a:t>
            </a:r>
            <a:r>
              <a:rPr lang="en-US" sz="3600" dirty="0" smtClean="0"/>
              <a:t> </a:t>
            </a:r>
            <a:r>
              <a:rPr lang="en-US" sz="3600" dirty="0" err="1" smtClean="0"/>
              <a:t>đó</a:t>
            </a:r>
            <a:r>
              <a:rPr lang="en-US" sz="3600" dirty="0" smtClean="0"/>
              <a:t> </a:t>
            </a:r>
            <a:r>
              <a:rPr lang="en-US" sz="3600" dirty="0" err="1" smtClean="0"/>
              <a:t>khác</a:t>
            </a:r>
            <a:r>
              <a:rPr lang="en-US" sz="3600" dirty="0" smtClean="0"/>
              <a:t> </a:t>
            </a:r>
            <a:r>
              <a:rPr lang="en-US" sz="3600" dirty="0" err="1" smtClean="0"/>
              <a:t>quyết</a:t>
            </a:r>
            <a:r>
              <a:rPr lang="en-US" sz="3600" dirty="0" smtClean="0"/>
              <a:t> </a:t>
            </a:r>
            <a:r>
              <a:rPr lang="en-US" sz="3600" dirty="0" err="1" smtClean="0"/>
              <a:t>định</a:t>
            </a:r>
            <a:r>
              <a:rPr lang="en-US" sz="3600" dirty="0" smtClean="0"/>
              <a:t> </a:t>
            </a:r>
            <a:r>
              <a:rPr lang="en-US" sz="3600" dirty="0" err="1" smtClean="0"/>
              <a:t>điều</a:t>
            </a:r>
            <a:r>
              <a:rPr lang="en-US" sz="3600" dirty="0" smtClean="0"/>
              <a:t> </a:t>
            </a:r>
            <a:r>
              <a:rPr lang="en-US" sz="3600" dirty="0" err="1" smtClean="0"/>
              <a:t>bạn</a:t>
            </a:r>
            <a:r>
              <a:rPr lang="en-US" sz="3600" dirty="0" smtClean="0"/>
              <a:t> </a:t>
            </a:r>
            <a:r>
              <a:rPr lang="en-US" sz="3600" dirty="0" err="1" smtClean="0"/>
              <a:t>phải</a:t>
            </a:r>
            <a:r>
              <a:rPr lang="en-US" sz="3600" dirty="0" smtClean="0"/>
              <a:t> </a:t>
            </a:r>
            <a:r>
              <a:rPr lang="en-US" sz="3600" dirty="0" err="1" smtClean="0"/>
              <a:t>làm</a:t>
            </a:r>
            <a:r>
              <a:rPr lang="en-US" sz="3600" dirty="0" smtClean="0"/>
              <a:t>.</a:t>
            </a:r>
          </a:p>
          <a:p>
            <a:r>
              <a:rPr lang="en-US" sz="3600" dirty="0" smtClean="0"/>
              <a:t>Example: </a:t>
            </a:r>
          </a:p>
          <a:p>
            <a:r>
              <a:rPr lang="en-US" sz="3200" b="1" i="1" dirty="0" smtClean="0"/>
              <a:t>(+)We have clean the house carefully before </a:t>
            </a:r>
            <a:r>
              <a:rPr lang="en-US" sz="3200" b="1" i="1" dirty="0" err="1" smtClean="0"/>
              <a:t>Tet</a:t>
            </a:r>
            <a:r>
              <a:rPr lang="en-US" sz="3200" b="1" i="1" dirty="0" smtClean="0"/>
              <a:t>.</a:t>
            </a:r>
          </a:p>
          <a:p>
            <a:pPr>
              <a:buFont typeface="Symbol"/>
              <a:buChar char="Þ"/>
            </a:pPr>
            <a:r>
              <a:rPr lang="en-US" sz="3200" b="1" i="1" dirty="0" smtClean="0">
                <a:solidFill>
                  <a:srgbClr val="FF0000"/>
                </a:solidFill>
              </a:rPr>
              <a:t>(+) S + have to/ has to + infinitive.</a:t>
            </a:r>
          </a:p>
          <a:p>
            <a:r>
              <a:rPr lang="en-US" sz="3200" b="1" i="1" dirty="0" smtClean="0"/>
              <a:t>(-) She doesn’t have to wear a company uniform.</a:t>
            </a:r>
          </a:p>
          <a:p>
            <a:pPr>
              <a:buFont typeface="Symbol"/>
              <a:buChar char="Þ"/>
            </a:pPr>
            <a:r>
              <a:rPr lang="en-US" sz="3200" b="1" i="1" dirty="0" smtClean="0">
                <a:solidFill>
                  <a:srgbClr val="FF0000"/>
                </a:solidFill>
              </a:rPr>
              <a:t>(-) S + don’t/ doesn’t have to + infinitive.</a:t>
            </a:r>
          </a:p>
          <a:p>
            <a:r>
              <a:rPr lang="en-US" sz="3200" b="1" i="1" dirty="0" smtClean="0"/>
              <a:t>(?) Do we have to follow the tradition of cleaning the house before </a:t>
            </a:r>
            <a:r>
              <a:rPr lang="en-US" sz="3200" b="1" i="1" dirty="0" err="1" smtClean="0"/>
              <a:t>Tet</a:t>
            </a:r>
            <a:r>
              <a:rPr lang="en-US" sz="3200" b="1" i="1" dirty="0" smtClean="0"/>
              <a:t>?</a:t>
            </a:r>
            <a:endParaRPr lang="en-US" sz="3200" b="1" i="1" dirty="0" smtClean="0">
              <a:solidFill>
                <a:srgbClr val="FF0000"/>
              </a:solidFill>
            </a:endParaRPr>
          </a:p>
          <a:p>
            <a:pPr>
              <a:buFont typeface="Symbol"/>
              <a:buChar char="Þ"/>
            </a:pPr>
            <a:r>
              <a:rPr lang="en-US" sz="3200" b="1" i="1" dirty="0" smtClean="0">
                <a:solidFill>
                  <a:srgbClr val="FF0000"/>
                </a:solidFill>
              </a:rPr>
              <a:t>(?) Do/ does + S + have to + infinitive?</a:t>
            </a:r>
            <a:endParaRPr lang="en-US" sz="3200" b="1"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 calcmode="lin" valueType="num">
                                      <p:cBhvr additive="base">
                                        <p:cTn id="1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 calcmode="lin" valueType="num">
                                      <p:cBhvr additive="base">
                                        <p:cTn id="1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381328"/>
            <a:ext cx="9144000" cy="476250"/>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28675" y="1124744"/>
            <a:ext cx="7486650" cy="46085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08073329"/>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TotalTime>
  <Words>988</Words>
  <Application>Microsoft Office PowerPoint</Application>
  <PresentationFormat>On-screen Show (4:3)</PresentationFormat>
  <Paragraphs>137</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    1</vt:lpstr>
      <vt:lpstr>Slide 15</vt:lpstr>
      <vt:lpstr>Slide 16</vt:lpstr>
      <vt:lpstr>Slide 17</vt:lpstr>
      <vt:lpstr>Slide 18</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Admin</cp:lastModifiedBy>
  <cp:revision>40</cp:revision>
  <dcterms:created xsi:type="dcterms:W3CDTF">2016-10-16T14:20:31Z</dcterms:created>
  <dcterms:modified xsi:type="dcterms:W3CDTF">2017-11-08T09:56:46Z</dcterms:modified>
</cp:coreProperties>
</file>