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sldIdLst>
    <p:sldId id="261" r:id="rId3"/>
    <p:sldId id="263" r:id="rId4"/>
    <p:sldId id="260" r:id="rId5"/>
    <p:sldId id="285" r:id="rId6"/>
    <p:sldId id="271" r:id="rId7"/>
    <p:sldId id="272" r:id="rId8"/>
    <p:sldId id="275" r:id="rId9"/>
    <p:sldId id="265" r:id="rId10"/>
    <p:sldId id="286" r:id="rId11"/>
    <p:sldId id="273" r:id="rId12"/>
    <p:sldId id="287" r:id="rId13"/>
    <p:sldId id="274" r:id="rId14"/>
    <p:sldId id="288" r:id="rId15"/>
    <p:sldId id="289" r:id="rId16"/>
    <p:sldId id="290" r:id="rId17"/>
    <p:sldId id="267" r:id="rId18"/>
    <p:sldId id="276" r:id="rId19"/>
    <p:sldId id="268" r:id="rId20"/>
    <p:sldId id="291" r:id="rId21"/>
    <p:sldId id="292" r:id="rId22"/>
    <p:sldId id="293" r:id="rId23"/>
    <p:sldId id="277" r:id="rId24"/>
    <p:sldId id="294" r:id="rId25"/>
    <p:sldId id="295" r:id="rId26"/>
    <p:sldId id="296" r:id="rId27"/>
    <p:sldId id="282" r:id="rId28"/>
    <p:sldId id="278" r:id="rId29"/>
    <p:sldId id="266" r:id="rId30"/>
    <p:sldId id="279" r:id="rId31"/>
    <p:sldId id="297" r:id="rId32"/>
    <p:sldId id="270" r:id="rId33"/>
    <p:sldId id="7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491091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49083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9613311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2023/5/24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113577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41824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05610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2023/5/24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523667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2023/5/24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765155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2023/5/24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21172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2023/5/24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745601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2023/5/24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64938683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3.xml"/><Relationship Id="rId16" Type="http://schemas.openxmlformats.org/officeDocument/2006/relationships/tags" Target="../tags/tag4.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ags" Target="../tags/tag3.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3F67194-4A0E-7E7E-2DE9-5BB0AEA69E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2576" y="190499"/>
            <a:ext cx="1304925" cy="1304925"/>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2023/5/24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046022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3.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id="{F7324C8D-7D23-7260-808C-EF154B05E3B5}"/>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id="{9B716CFA-C2C0-BE2D-9B07-B8F902700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id="{46C278F6-62F1-E3BC-591E-83C58B0289E2}"/>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id="{4DF9A25D-E000-FD61-AAA0-0530016E210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4EEF3843-35BD-066E-93B6-0377AE12D30A}"/>
              </a:ext>
            </a:extLst>
          </p:cNvPr>
          <p:cNvGrpSpPr/>
          <p:nvPr/>
        </p:nvGrpSpPr>
        <p:grpSpPr>
          <a:xfrm>
            <a:off x="333375" y="900661"/>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676650" y="3533775"/>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pic>
        <p:nvPicPr>
          <p:cNvPr id="4" name="Picture 3">
            <a:extLst>
              <a:ext uri="{FF2B5EF4-FFF2-40B4-BE49-F238E27FC236}">
                <a16:creationId xmlns:a16="http://schemas.microsoft.com/office/drawing/2014/main" id="{BB9671C4-0CDC-1ADB-5F72-E89C95A96CBF}"/>
              </a:ext>
            </a:extLst>
          </p:cNvPr>
          <p:cNvPicPr>
            <a:picLocks noChangeAspect="1"/>
          </p:cNvPicPr>
          <p:nvPr/>
        </p:nvPicPr>
        <p:blipFill>
          <a:blip r:embed="rId9"/>
          <a:stretch>
            <a:fillRect/>
          </a:stretch>
        </p:blipFill>
        <p:spPr>
          <a:xfrm>
            <a:off x="7678428" y="723900"/>
            <a:ext cx="4269168" cy="636680"/>
          </a:xfrm>
          <a:prstGeom prst="rect">
            <a:avLst/>
          </a:prstGeom>
        </p:spPr>
      </p:pic>
    </p:spTree>
    <p:extLst>
      <p:ext uri="{BB962C8B-B14F-4D97-AF65-F5344CB8AC3E}">
        <p14:creationId xmlns:p14="http://schemas.microsoft.com/office/powerpoint/2010/main" val="320212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428915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6636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76DB7E36-7205-474A-B212-0FD8ABD5F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79" b="63207"/>
          <a:stretch/>
        </p:blipFill>
        <p:spPr>
          <a:xfrm>
            <a:off x="31411" y="1137654"/>
            <a:ext cx="5963722" cy="5752618"/>
          </a:xfrm>
          <a:prstGeom prst="rect">
            <a:avLst/>
          </a:prstGeom>
        </p:spPr>
      </p:pic>
      <p:sp>
        <p:nvSpPr>
          <p:cNvPr id="3" name="TextBox 2">
            <a:extLst>
              <a:ext uri="{FF2B5EF4-FFF2-40B4-BE49-F238E27FC236}">
                <a16:creationId xmlns:a16="http://schemas.microsoft.com/office/drawing/2014/main" id="{4C89D2E8-0023-2316-7A39-2ECB88006210}"/>
              </a:ext>
            </a:extLst>
          </p:cNvPr>
          <p:cNvSpPr txBox="1"/>
          <p:nvPr/>
        </p:nvSpPr>
        <p:spPr>
          <a:xfrm>
            <a:off x="3791573" y="5139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HIỂU</a:t>
            </a:r>
          </a:p>
        </p:txBody>
      </p:sp>
      <p:sp>
        <p:nvSpPr>
          <p:cNvPr id="7" name="TextBox 6">
            <a:extLst>
              <a:ext uri="{FF2B5EF4-FFF2-40B4-BE49-F238E27FC236}">
                <a16:creationId xmlns:a16="http://schemas.microsoft.com/office/drawing/2014/main" id="{6B8DFCBA-AE23-2FB6-5ABE-730726ACFE20}"/>
              </a:ext>
            </a:extLst>
          </p:cNvPr>
          <p:cNvSpPr txBox="1"/>
          <p:nvPr/>
        </p:nvSpPr>
        <p:spPr>
          <a:xfrm>
            <a:off x="4792478" y="18367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Tiếng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nước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mình</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71583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2597686" y="668559"/>
            <a:ext cx="6000000" cy="1342663"/>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4048126" y="1231740"/>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3">
            <a:extLst>
              <a:ext uri="{FF2B5EF4-FFF2-40B4-BE49-F238E27FC236}">
                <a16:creationId xmlns:a16="http://schemas.microsoft.com/office/drawing/2014/main" id="{43B4C999-7F69-41A1-979A-A23E8C0E5280}"/>
              </a:ext>
            </a:extLst>
          </p:cNvPr>
          <p:cNvSpPr/>
          <p:nvPr/>
        </p:nvSpPr>
        <p:spPr>
          <a:xfrm>
            <a:off x="1200150" y="2085975"/>
            <a:ext cx="9582150" cy="4095750"/>
          </a:xfrm>
          <a:prstGeom prst="roundRect">
            <a:avLst>
              <a:gd name="adj" fmla="val 27857"/>
            </a:avLst>
          </a:prstGeom>
          <a:gradFill>
            <a:gsLst>
              <a:gs pos="0">
                <a:srgbClr val="F7E1CB"/>
              </a:gs>
              <a:gs pos="100000">
                <a:srgbClr val="E7C7A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EEF631F-B037-0512-67E3-11E09245ADD7}"/>
              </a:ext>
            </a:extLst>
          </p:cNvPr>
          <p:cNvSpPr txBox="1"/>
          <p:nvPr/>
        </p:nvSpPr>
        <p:spPr>
          <a:xfrm>
            <a:off x="1504950" y="2343150"/>
            <a:ext cx="9077325" cy="3608360"/>
          </a:xfrm>
          <a:prstGeom prst="rect">
            <a:avLst/>
          </a:prstGeom>
          <a:noFill/>
        </p:spPr>
        <p:txBody>
          <a:bodyPr wrap="square" rtlCol="0">
            <a:spAutoFit/>
          </a:bodyPr>
          <a:lstStyle/>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Đọc đúng từ ngữ, câu, đoạn và toàn bộ bài thơ Tiếng nước mình.</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Bước đầu thể hiện tâm trạng, cảm xúc qua giọng đọc</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Biết nghỉ hơi ở chỗ có dấu câu.</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Nhận biết được những dấu thanh trong tiếng Việt. Hiểu được dấu thanh là đặc trưng riêng của tiếng Việt.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85725" y="1704975"/>
            <a:ext cx="10591800" cy="1552575"/>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675561"/>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61171" y="3482612"/>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16658" cy="611193"/>
            <a:chOff x="1717200" y="5206535"/>
            <a:chExt cx="9932016"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4" y="5206535"/>
              <a:ext cx="560865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bài</a:t>
              </a:r>
              <a:r>
                <a:rPr lang="en-US" sz="3200" b="0" i="0" dirty="0">
                  <a:solidFill>
                    <a:srgbClr val="000000"/>
                  </a:solidFill>
                  <a:effectLst/>
                  <a:latin typeface="OpenSans"/>
                </a:rPr>
                <a:t> </a:t>
              </a:r>
              <a:r>
                <a:rPr lang="en-US" sz="3200" b="0" i="0" dirty="0" err="1">
                  <a:solidFill>
                    <a:srgbClr val="000000"/>
                  </a:solidFill>
                  <a:effectLst/>
                  <a:latin typeface="OpenSans"/>
                </a:rPr>
                <a:t>thơ</a:t>
              </a:r>
              <a:r>
                <a:rPr lang="en-US" sz="3200" b="0" i="0" dirty="0">
                  <a:solidFill>
                    <a:srgbClr val="000000"/>
                  </a:solidFill>
                  <a:effectLst/>
                  <a:latin typeface="OpenSans"/>
                </a:rPr>
                <a:t>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hỏi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5"/>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3255967" y="2497244"/>
            <a:ext cx="7421558" cy="611193"/>
            <a:chOff x="1717200" y="5206535"/>
            <a:chExt cx="11669307"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669307"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66774"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37187" cy="611193"/>
            <a:chOff x="1717200" y="5206535"/>
            <a:chExt cx="9964295"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9660622"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3, 4, 5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7"/>
            <a:ext cx="10977770" cy="3124198"/>
            <a:chOff x="1717200" y="5206536"/>
            <a:chExt cx="7177140" cy="164519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5815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7469183" cy="611193"/>
            <a:chOff x="1717200" y="5206535"/>
            <a:chExt cx="11744191"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744191"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45705"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cuối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id="{E5FA3E70-7295-8350-1711-7C77A44FBE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8296BFE2-AE2C-99A2-67AB-CD6D5ED7096F}"/>
              </a:ext>
            </a:extLst>
          </p:cNvPr>
          <p:cNvSpPr txBox="1"/>
          <p:nvPr/>
        </p:nvSpPr>
        <p:spPr>
          <a:xfrm>
            <a:off x="931416" y="923876"/>
            <a:ext cx="57236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p>
        </p:txBody>
      </p:sp>
      <p:sp>
        <p:nvSpPr>
          <p:cNvPr id="80" name="Rectangle: Rounded Corners 79">
            <a:extLst>
              <a:ext uri="{FF2B5EF4-FFF2-40B4-BE49-F238E27FC236}">
                <a16:creationId xmlns:a16="http://schemas.microsoft.com/office/drawing/2014/main"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Rounded Corners 83">
            <a:extLst>
              <a:ext uri="{FF2B5EF4-FFF2-40B4-BE49-F238E27FC236}">
                <a16:creationId xmlns:a16="http://schemas.microsoft.com/office/drawing/2014/main"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CHÍNH CỦA BÀI ĐỌC</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170217" y="1412567"/>
            <a:ext cx="12532434" cy="5369233"/>
            <a:chOff x="-253942" y="1262764"/>
            <a:chExt cx="12532434" cy="5369233"/>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pic>
          <p:nvPicPr>
            <p:cNvPr id="13" name="Picture 12">
              <a:extLst>
                <a:ext uri="{FF2B5EF4-FFF2-40B4-BE49-F238E27FC236}">
                  <a16:creationId xmlns:a16="http://schemas.microsoft.com/office/drawing/2014/main" id="{CCF2AD40-F3CD-63EB-69D8-E23E4E95FCEE}"/>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5" name="Picture 14">
              <a:extLst>
                <a:ext uri="{FF2B5EF4-FFF2-40B4-BE49-F238E27FC236}">
                  <a16:creationId xmlns:a16="http://schemas.microsoft.com/office/drawing/2014/main" id="{B5F48C51-D040-6286-0FE2-6960ECF60419}"/>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6" name="Picture 15">
              <a:extLst>
                <a:ext uri="{FF2B5EF4-FFF2-40B4-BE49-F238E27FC236}">
                  <a16:creationId xmlns:a16="http://schemas.microsoft.com/office/drawing/2014/main" id="{1BA6BED1-8C3C-5E1B-D178-28E57E52F55B}"/>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17" name="Picture 16">
              <a:extLst>
                <a:ext uri="{FF2B5EF4-FFF2-40B4-BE49-F238E27FC236}">
                  <a16:creationId xmlns:a16="http://schemas.microsoft.com/office/drawing/2014/main" id="{719E71B4-2AB5-3A9C-D20A-8E0D261F8414}"/>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353390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1075" y="139629"/>
            <a:ext cx="8183750" cy="1513417"/>
          </a:xfrm>
          <a:prstGeom prst="rect">
            <a:avLst/>
          </a:prstGeom>
        </p:spPr>
      </p:pic>
      <p:pic>
        <p:nvPicPr>
          <p:cNvPr id="27" name="Picture 21">
            <a:extLst>
              <a:ext uri="{FF2B5EF4-FFF2-40B4-BE49-F238E27FC236}">
                <a16:creationId xmlns:a16="http://schemas.microsoft.com/office/drawing/2014/main" id="{46C91EF8-4E6D-ABF7-9C63-00D67556574A}"/>
              </a:ext>
            </a:extLst>
          </p:cNvPr>
          <p:cNvPicPr>
            <a:picLocks noChangeAspect="1"/>
          </p:cNvPicPr>
          <p:nvPr/>
        </p:nvPicPr>
        <p:blipFill>
          <a:blip r:embed="rId9"/>
          <a:srcRect/>
          <a:stretch>
            <a:fillRect/>
          </a:stretch>
        </p:blipFill>
        <p:spPr>
          <a:xfrm>
            <a:off x="8790768" y="352367"/>
            <a:ext cx="1165137" cy="1434014"/>
          </a:xfrm>
          <a:prstGeom prst="rect">
            <a:avLst/>
          </a:prstGeom>
        </p:spPr>
      </p:pic>
      <p:sp>
        <p:nvSpPr>
          <p:cNvPr id="28" name="TextBox 27">
            <a:extLst>
              <a:ext uri="{FF2B5EF4-FFF2-40B4-BE49-F238E27FC236}">
                <a16:creationId xmlns:a16="http://schemas.microsoft.com/office/drawing/2014/main" id="{6A57CFF3-A8C7-E8E2-FD93-6A6EECA9BD47}"/>
              </a:ext>
            </a:extLst>
          </p:cNvPr>
          <p:cNvSpPr txBox="1"/>
          <p:nvPr/>
        </p:nvSpPr>
        <p:spPr>
          <a:xfrm>
            <a:off x="1228725" y="305697"/>
            <a:ext cx="7877175" cy="1077218"/>
          </a:xfrm>
          <a:prstGeom prst="rect">
            <a:avLst/>
          </a:prstGeom>
          <a:noFill/>
        </p:spPr>
        <p:txBody>
          <a:bodyPr wrap="square">
            <a:spAutoFit/>
          </a:bodyPr>
          <a:lstStyle/>
          <a:p>
            <a:pPr algn="ct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Ngoài tiếng Việt, em còn biết thêm thứ tiếng nào khác? Nói 1 – 2 câu về thứ tiếng đó</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id="{A3158AD1-878F-F916-AAF9-7C060E48FF91}"/>
              </a:ext>
            </a:extLst>
          </p:cNvPr>
          <p:cNvPicPr>
            <a:picLocks noChangeAspect="1"/>
          </p:cNvPicPr>
          <p:nvPr/>
        </p:nvPicPr>
        <p:blipFill>
          <a:blip r:embed="rId10"/>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id="{FD6FE9BD-6428-D987-BFB7-405C0851D752}"/>
              </a:ext>
            </a:extLst>
          </p:cNvPr>
          <p:cNvPicPr>
            <a:picLocks noChangeAspect="1"/>
          </p:cNvPicPr>
          <p:nvPr/>
        </p:nvPicPr>
        <p:blipFill>
          <a:blip r:embed="rId11"/>
          <a:srcRect/>
          <a:stretch>
            <a:fillRect/>
          </a:stretch>
        </p:blipFill>
        <p:spPr>
          <a:xfrm>
            <a:off x="8258010" y="299815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id="{15964B7E-A981-073C-3953-826BC26CDC5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581275" y="1595881"/>
            <a:ext cx="4175090" cy="2474981"/>
          </a:xfrm>
          <a:prstGeom prst="rect">
            <a:avLst/>
          </a:prstGeom>
        </p:spPr>
      </p:pic>
      <p:sp>
        <p:nvSpPr>
          <p:cNvPr id="32" name="TextBox 31">
            <a:extLst>
              <a:ext uri="{FF2B5EF4-FFF2-40B4-BE49-F238E27FC236}">
                <a16:creationId xmlns:a16="http://schemas.microsoft.com/office/drawing/2014/main" id="{05B42028-CCAA-E469-9ED3-B736EC55E911}"/>
              </a:ext>
            </a:extLst>
          </p:cNvPr>
          <p:cNvSpPr txBox="1"/>
          <p:nvPr/>
        </p:nvSpPr>
        <p:spPr>
          <a:xfrm>
            <a:off x="2855809" y="192006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id="{9C4EC46D-0729-1BBB-FB83-FFEB6EFE1AE3}"/>
              </a:ext>
            </a:extLst>
          </p:cNvPr>
          <p:cNvSpPr txBox="1"/>
          <p:nvPr/>
        </p:nvSpPr>
        <p:spPr>
          <a:xfrm>
            <a:off x="2984558" y="1855340"/>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id="{8748F96C-0081-CAEE-86CD-9A3F67F83807}"/>
              </a:ext>
            </a:extLst>
          </p:cNvPr>
          <p:cNvSpPr txBox="1"/>
          <p:nvPr/>
        </p:nvSpPr>
        <p:spPr>
          <a:xfrm>
            <a:off x="3276600" y="1876425"/>
            <a:ext cx="5753100" cy="769441"/>
          </a:xfrm>
          <a:prstGeom prst="rect">
            <a:avLst/>
          </a:prstGeom>
          <a:noFill/>
        </p:spPr>
        <p:txBody>
          <a:bodyPr wrap="square" rtlCol="0">
            <a:spAutoFit/>
          </a:bodyPr>
          <a:lstStyle/>
          <a:p>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trùng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khơi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871D239B-4388-389F-1A42-3619CB49791F}"/>
              </a:ext>
            </a:extLst>
          </p:cNvPr>
          <p:cNvSpPr txBox="1"/>
          <p:nvPr/>
        </p:nvSpPr>
        <p:spPr>
          <a:xfrm>
            <a:off x="3257549" y="3810000"/>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ngào</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1523</Words>
  <Application>Microsoft Office PowerPoint</Application>
  <PresentationFormat>Widescreen</PresentationFormat>
  <Paragraphs>197</Paragraphs>
  <Slides>32</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等线</vt:lpstr>
      <vt:lpstr>微软雅黑</vt:lpstr>
      <vt:lpstr>#9Slide05 Phobia</vt:lpstr>
      <vt:lpstr>Arial</vt:lpstr>
      <vt:lpstr>Arial-Rounded</vt:lpstr>
      <vt:lpstr>Calibri</vt:lpstr>
      <vt:lpstr>Cambria</vt:lpstr>
      <vt:lpstr>OpenSans</vt:lpstr>
      <vt:lpstr>Times New Roman</vt:lpstr>
      <vt:lpstr>UTM Cookies</vt:lpstr>
      <vt:lpstr>UVN Banh Mi</vt:lpstr>
      <vt:lpstr>Wingdings</vt:lpstr>
      <vt:lpstr>字魂131号-酷乐潮玩体</vt:lpstr>
      <vt:lpstr>思源宋体 CN Light</vt:lpstr>
      <vt:lpstr>思源黑体 CN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34</cp:revision>
  <dcterms:created xsi:type="dcterms:W3CDTF">2023-01-29T07:16:11Z</dcterms:created>
  <dcterms:modified xsi:type="dcterms:W3CDTF">2023-05-24T11:10:38Z</dcterms:modified>
</cp:coreProperties>
</file>