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84" r:id="rId2"/>
    <p:sldId id="292" r:id="rId3"/>
    <p:sldId id="291" r:id="rId4"/>
    <p:sldId id="278" r:id="rId5"/>
    <p:sldId id="285" r:id="rId6"/>
    <p:sldId id="286" r:id="rId7"/>
    <p:sldId id="287" r:id="rId8"/>
    <p:sldId id="288" r:id="rId9"/>
    <p:sldId id="289" r:id="rId10"/>
    <p:sldId id="281" r:id="rId11"/>
    <p:sldId id="290" r:id="rId12"/>
    <p:sldId id="283" r:id="rId13"/>
    <p:sldId id="275" r:id="rId1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0000FF"/>
    <a:srgbClr val="009900"/>
    <a:srgbClr val="660033"/>
    <a:srgbClr val="9900CC"/>
    <a:srgbClr val="FF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3" autoAdjust="0"/>
  </p:normalViewPr>
  <p:slideViewPr>
    <p:cSldViewPr>
      <p:cViewPr>
        <p:scale>
          <a:sx n="80" d="100"/>
          <a:sy n="80" d="100"/>
        </p:scale>
        <p:origin x="-744" y="-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58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CB819-5623-45D0-B8CC-09B74D2C9B8C}" type="datetimeFigureOut">
              <a:rPr lang="vi-VN" smtClean="0"/>
              <a:t>11/09/2021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A5EA-9215-4DA4-951A-B20BD83413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2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6</a:t>
            </a:fld>
            <a:endParaRPr lang="vi-V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7</a:t>
            </a:fld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eaLnBrk="1" hangingPunct="1"/>
            <a:fld id="{E924D794-EBA2-43DB-BE71-ED3FA257AC2B}" type="slidenum">
              <a:rPr lang="vi-VN"/>
              <a:pPr eaLnBrk="1" hangingPunct="1"/>
              <a:t>11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91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2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01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3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22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04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4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7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71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86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96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79CB2D-D411-45E0-BCA4-E0CC79B6D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1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gif"/><Relationship Id="rId4" Type="http://schemas.openxmlformats.org/officeDocument/2006/relationships/audio" Target="../media/audio2.wav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1.gif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Line 12"/>
          <p:cNvSpPr>
            <a:spLocks noChangeShapeType="1"/>
          </p:cNvSpPr>
          <p:nvPr/>
        </p:nvSpPr>
        <p:spPr bwMode="auto">
          <a:xfrm>
            <a:off x="3303588" y="619125"/>
            <a:ext cx="3048000" cy="0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2438400" y="249239"/>
            <a:ext cx="4776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Commerc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Commerce" pitchFamily="2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TRƯỜNG TIỂU HỌC &amp; THCS ĐẠI SƠN</a:t>
            </a:r>
          </a:p>
        </p:txBody>
      </p:sp>
      <p:pic>
        <p:nvPicPr>
          <p:cNvPr id="3078" name="Picture 2" descr="C:\Users\Trung\Pictures\KG N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563"/>
            <a:ext cx="1752600" cy="1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8116" y="1559064"/>
            <a:ext cx="849868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.VnRevueH" pitchFamily="34" charset="0"/>
              </a:rPr>
              <a:t>BµI </a:t>
            </a:r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.VnRevueH" pitchFamily="34" charset="0"/>
              </a:rPr>
              <a:t>GI¶NG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.VnRevueH" pitchFamily="34" charset="0"/>
              </a:rPr>
              <a:t> 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.VnRevueH" pitchFamily="34" charset="0"/>
              </a:rPr>
              <a:t>CHÝNH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.VnRevueH" pitchFamily="34" charset="0"/>
              </a:rPr>
              <a:t> T¶ 4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50800" algn="tl" rotWithShape="0">
                  <a:srgbClr val="000000"/>
                </a:outerShdw>
              </a:effectLst>
              <a:latin typeface=".VnRevueH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90279" y="2374486"/>
            <a:ext cx="27634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476751"/>
            <a:ext cx="9144000" cy="639763"/>
          </a:xfrm>
          <a:prstGeom prst="rect">
            <a:avLst/>
          </a:prstGeom>
          <a:gradFill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2" name="WordArt 21">
            <a:extLst>
              <a:ext uri="{FF2B5EF4-FFF2-40B4-BE49-F238E27FC236}">
                <a16:creationId xmlns:a16="http://schemas.microsoft.com/office/drawing/2014/main" xmlns="" id="{F029C377-8C67-4816-AD0B-E3EDAC4905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8858" y="3181350"/>
            <a:ext cx="80772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1"/>
              </a:avLst>
            </a:prstTxWarp>
          </a:bodyPr>
          <a:lstStyle/>
          <a:p>
            <a:pPr algn="ctr"/>
            <a:r>
              <a:rPr lang="vi-VN" sz="1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Mười năm cõng bạn đi học </a:t>
            </a:r>
          </a:p>
        </p:txBody>
      </p:sp>
    </p:spTree>
    <p:extLst>
      <p:ext uri="{BB962C8B-B14F-4D97-AF65-F5344CB8AC3E}">
        <p14:creationId xmlns:p14="http://schemas.microsoft.com/office/powerpoint/2010/main" val="319853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366D228-B90C-45B6-9A93-33662960BA51}"/>
              </a:ext>
            </a:extLst>
          </p:cNvPr>
          <p:cNvSpPr/>
          <p:nvPr/>
        </p:nvSpPr>
        <p:spPr>
          <a:xfrm>
            <a:off x="2241875" y="1771651"/>
            <a:ext cx="466025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8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8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F9D532DE-4A9F-4430-A54C-651F0E3F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9050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cách viết đúng từ đã cho trong ng</a:t>
            </a:r>
            <a:r>
              <a:rPr lang="en-US" altLang="en-US" sz="3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oặc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C6E6F5F4-0780-4D20-B27F-C2C75EAB2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61950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chỗ ngồi</a:t>
            </a:r>
            <a:endParaRPr lang="vi-VN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Rạp đang chiếu phim thì một bà đứng dậy len qua hàng ghế ra ngoài. Lát 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,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trở lại và hỏi ông ngồi đầu hàng ghế 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:</a:t>
            </a:r>
            <a:endParaRPr lang="vi-VN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Thưa ông ! Phải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lúc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ngoài tôi vô ý giẫm vào chân ông ?</a:t>
            </a:r>
          </a:p>
          <a:p>
            <a:pPr algn="just"/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Vâng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bà đừng                                              ,  </a:t>
            </a:r>
          </a:p>
          <a:p>
            <a:pPr algn="just"/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!</a:t>
            </a:r>
            <a:endParaRPr lang="vi-VN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Dạ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! Tôi chỉ muốn hỏi để 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tôi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tìm đúng hàng ghế của mình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không.</a:t>
            </a:r>
          </a:p>
          <a:p>
            <a:pPr algn="just"/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vi-V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vi-V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 NƯỚC NGOÀI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1098" y="1198224"/>
            <a:ext cx="1780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(sau / xau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sz="2800" dirty="0"/>
          </a:p>
        </p:txBody>
      </p:sp>
      <p:sp>
        <p:nvSpPr>
          <p:cNvPr id="3" name="Rectangle 2"/>
          <p:cNvSpPr/>
          <p:nvPr/>
        </p:nvSpPr>
        <p:spPr>
          <a:xfrm>
            <a:off x="1447800" y="1667530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(rằng / rằn) </a:t>
            </a:r>
            <a:endParaRPr lang="vi-VN" sz="2800" dirty="0"/>
          </a:p>
        </p:txBody>
      </p:sp>
      <p:sp>
        <p:nvSpPr>
          <p:cNvPr id="4" name="Rectangle 3"/>
          <p:cNvSpPr/>
          <p:nvPr/>
        </p:nvSpPr>
        <p:spPr>
          <a:xfrm>
            <a:off x="2771098" y="2038350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(chăng / chăn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endParaRPr lang="vi-VN" sz="2800" dirty="0"/>
          </a:p>
        </p:txBody>
      </p:sp>
      <p:sp>
        <p:nvSpPr>
          <p:cNvPr id="8" name="Rectangle 7"/>
          <p:cNvSpPr/>
          <p:nvPr/>
        </p:nvSpPr>
        <p:spPr>
          <a:xfrm>
            <a:off x="2133600" y="2944606"/>
            <a:ext cx="1670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 / xin) </a:t>
            </a:r>
            <a:endParaRPr lang="vi-VN" sz="2800" dirty="0"/>
          </a:p>
        </p:txBody>
      </p:sp>
      <p:sp>
        <p:nvSpPr>
          <p:cNvPr id="9" name="Rectangle 8"/>
          <p:cNvSpPr/>
          <p:nvPr/>
        </p:nvSpPr>
        <p:spPr>
          <a:xfrm>
            <a:off x="4800600" y="2975772"/>
            <a:ext cx="4031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(băng khoăng / băn khoăn)</a:t>
            </a:r>
            <a:endParaRPr lang="vi-VN" sz="28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33750"/>
            <a:ext cx="1789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(sao / xao) </a:t>
            </a:r>
            <a:endParaRPr lang="vi-VN" sz="28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3790950"/>
            <a:ext cx="196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(sem / xem) </a:t>
            </a:r>
            <a:endParaRPr lang="vi-VN" sz="2800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203884"/>
            <a:ext cx="860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15652" y="1668576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1554" y="2038350"/>
            <a:ext cx="10653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chăng 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2467507" y="294460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400" y="295275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băn khoăn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15652" y="3339529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vi-V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800" dirty="0"/>
          </a:p>
        </p:txBody>
      </p:sp>
      <p:sp>
        <p:nvSpPr>
          <p:cNvPr id="20" name="Rectangle 19"/>
          <p:cNvSpPr/>
          <p:nvPr/>
        </p:nvSpPr>
        <p:spPr>
          <a:xfrm>
            <a:off x="5484947" y="3790950"/>
            <a:ext cx="79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endParaRPr lang="vi-V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2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8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8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2" grpId="1"/>
      <p:bldP spid="3" grpId="0"/>
      <p:bldP spid="3" grpId="1"/>
      <p:bldP spid="4" grpId="0"/>
      <p:bldP spid="4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xmlns="" id="{6CCB96AE-3721-4322-82AB-4033BADE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5750"/>
            <a:ext cx="4932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Box 5">
            <a:extLst>
              <a:ext uri="{FF2B5EF4-FFF2-40B4-BE49-F238E27FC236}">
                <a16:creationId xmlns:a16="http://schemas.microsoft.com/office/drawing/2014/main" xmlns="" id="{EA15329C-A7F1-4237-9884-5967F6BC0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895358"/>
            <a:ext cx="8458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nguyên - tên một loài chim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 sắc - thường thấy ban đêm trên trời.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(Là chữ 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algn="just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nguyên - vằng vặc trời đêm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sắc - màu phấn cùng em tới trường.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(Là chữ gì ?)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31379F-6996-42FC-BCE6-8D2CBDB81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546" y="2495550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FD8A32-F9D9-4CB4-8272-3D291A6BB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046" y="4351861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lantas_0489">
            <a:extLst>
              <a:ext uri="{FF2B5EF4-FFF2-40B4-BE49-F238E27FC236}">
                <a16:creationId xmlns:a16="http://schemas.microsoft.com/office/drawing/2014/main" xmlns="" id="{6519DAFC-B77B-4588-B26D-5B9F50296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0072"/>
            <a:ext cx="4572000" cy="266342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Plantas_0489">
            <a:extLst>
              <a:ext uri="{FF2B5EF4-FFF2-40B4-BE49-F238E27FC236}">
                <a16:creationId xmlns:a16="http://schemas.microsoft.com/office/drawing/2014/main" xmlns="" id="{BE89B65E-70E4-46F8-B31D-C1087F8E4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52400" y="285750"/>
            <a:ext cx="1066800" cy="8001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Plantas_0489">
            <a:extLst>
              <a:ext uri="{FF2B5EF4-FFF2-40B4-BE49-F238E27FC236}">
                <a16:creationId xmlns:a16="http://schemas.microsoft.com/office/drawing/2014/main" xmlns="" id="{F35D7933-6946-4695-A2DB-2B4DFF768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52400" y="1371600"/>
            <a:ext cx="2209800" cy="12001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Plantas_0489">
            <a:extLst>
              <a:ext uri="{FF2B5EF4-FFF2-40B4-BE49-F238E27FC236}">
                <a16:creationId xmlns:a16="http://schemas.microsoft.com/office/drawing/2014/main" xmlns="" id="{109E482A-4E9F-495E-80EA-314403945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43350"/>
            <a:ext cx="2819400" cy="12001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Plantas_0489">
            <a:extLst>
              <a:ext uri="{FF2B5EF4-FFF2-40B4-BE49-F238E27FC236}">
                <a16:creationId xmlns:a16="http://schemas.microsoft.com/office/drawing/2014/main" xmlns="" id="{7FE44EE7-2422-49A9-81F9-41056B369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2"/>
            <a:ext cx="1905000" cy="64293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5CC292C-5FC2-4399-85B5-B74931BCCEC1}"/>
              </a:ext>
            </a:extLst>
          </p:cNvPr>
          <p:cNvSpPr/>
          <p:nvPr/>
        </p:nvSpPr>
        <p:spPr>
          <a:xfrm>
            <a:off x="2514601" y="1485901"/>
            <a:ext cx="5715001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476751"/>
            <a:ext cx="9144000" cy="639763"/>
          </a:xfrm>
          <a:prstGeom prst="rect">
            <a:avLst/>
          </a:prstGeom>
          <a:gradFill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WordArt 21">
            <a:extLst>
              <a:ext uri="{FF2B5EF4-FFF2-40B4-BE49-F238E27FC236}">
                <a16:creationId xmlns:a16="http://schemas.microsoft.com/office/drawing/2014/main" xmlns="" id="{F029C377-8C67-4816-AD0B-E3EDAC4905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666750"/>
            <a:ext cx="6172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1"/>
              </a:avLst>
            </a:prstTxWarp>
          </a:bodyPr>
          <a:lstStyle/>
          <a:p>
            <a:pPr algn="ctr"/>
            <a:r>
              <a:rPr lang="vi-VN" sz="1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vi-VN" sz="1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0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>
            <a:extLst>
              <a:ext uri="{FF2B5EF4-FFF2-40B4-BE49-F238E27FC236}">
                <a16:creationId xmlns:a16="http://schemas.microsoft.com/office/drawing/2014/main" xmlns="" id="{72EB3263-049E-497C-BE21-F18FD06D1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5564"/>
            <a:ext cx="9182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/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sai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cụm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xmlns="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95350"/>
            <a:ext cx="5486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xmlns="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38350"/>
            <a:ext cx="487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</a:t>
            </a:r>
            <a:endParaRPr lang="en-US" alt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81350"/>
            <a:ext cx="4229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endParaRPr lang="en-US" alt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xmlns="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34530"/>
            <a:ext cx="342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439114" y="895350"/>
            <a:ext cx="1638086" cy="973690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24714" y="2027019"/>
            <a:ext cx="1714286" cy="973690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00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7258" l="10000" r="9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234">
            <a:off x="5788698" y="2018798"/>
            <a:ext cx="1172936" cy="96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556" b="94222" l="2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113" y="895350"/>
            <a:ext cx="1358487" cy="97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Oval 38"/>
          <p:cNvSpPr/>
          <p:nvPr/>
        </p:nvSpPr>
        <p:spPr>
          <a:xfrm>
            <a:off x="4991314" y="3165605"/>
            <a:ext cx="1714286" cy="973690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419600" y="4169810"/>
            <a:ext cx="1714286" cy="973690"/>
          </a:xfrm>
          <a:prstGeom prst="ellipse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00"/>
              </a:solidFill>
            </a:endParaRP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7258" l="10000" r="9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234">
            <a:off x="5267797" y="3146914"/>
            <a:ext cx="1172936" cy="96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556" b="94222" l="2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169811"/>
            <a:ext cx="1358487" cy="97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5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7" grpId="0"/>
      <p:bldP spid="7" grpId="1"/>
      <p:bldP spid="8" grpId="0"/>
      <p:bldP spid="8" grpId="1"/>
      <p:bldP spid="9" grpId="0"/>
      <p:bldP spid="29" grpId="0" animBg="1"/>
      <p:bldP spid="36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xmlns="" id="{78FA8A58-E2C2-4857-A1A2-B8789E61B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76350"/>
            <a:ext cx="71675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altLang="en-US" sz="36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cõng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804" y="515303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>
            <a:extLst>
              <a:ext uri="{FF2B5EF4-FFF2-40B4-BE49-F238E27FC236}">
                <a16:creationId xmlns:a16="http://schemas.microsoft.com/office/drawing/2014/main" xmlns="" id="{72EB3263-049E-497C-BE21-F18FD06D1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-1905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Mười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cõng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xmlns="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90550"/>
            <a:ext cx="8763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		Theo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8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1"/>
            <a:ext cx="7772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67CE02-7373-4CB3-B472-5A7906CA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83" y="2686051"/>
            <a:ext cx="841741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8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4568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húc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48" y="1408844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ượt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48" y="2364340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48" y="3514365"/>
            <a:ext cx="2209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õng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TextBox1" r:id="rId2" imgW="5410080" imgH="4495680"/>
        </mc:Choice>
        <mc:Fallback>
          <p:control name="TextBox1" r:id="rId2" imgW="5410080" imgH="44956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33800" y="514350"/>
                  <a:ext cx="5410200" cy="4495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5853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EED01A-18AA-4FA4-A02A-F78333F1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4350"/>
            <a:ext cx="502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3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087938"/>
            <a:ext cx="914400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>
            <a:extLst>
              <a:ext uri="{FF2B5EF4-FFF2-40B4-BE49-F238E27FC236}">
                <a16:creationId xmlns:a16="http://schemas.microsoft.com/office/drawing/2014/main" xmlns="" id="{9EEB3A6A-D801-40D3-A6E8-C4E204D9A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-38017"/>
            <a:ext cx="65831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Mười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cõng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xmlns="" id="{1C1295AF-47E9-4803-9F12-A197E8F45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145"/>
            <a:ext cx="8534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		Theo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4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557</Words>
  <Application>Microsoft Office PowerPoint</Application>
  <PresentationFormat>On-screen Show (16:9)</PresentationFormat>
  <Paragraphs>71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Trung</cp:lastModifiedBy>
  <cp:revision>125</cp:revision>
  <dcterms:created xsi:type="dcterms:W3CDTF">2008-11-03T12:07:29Z</dcterms:created>
  <dcterms:modified xsi:type="dcterms:W3CDTF">2021-09-11T13:06:09Z</dcterms:modified>
</cp:coreProperties>
</file>