
<file path=[Content_Types].xml><?xml version="1.0" encoding="utf-8"?>
<Types xmlns="http://schemas.openxmlformats.org/package/2006/content-types">
  <Default Extension="png" ContentType="image/png"/>
  <Default Extension="bin" ContentType="application/vnd.ms-office.activeX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av" ContentType="audio/wav"/>
  <Default Extension="wdp" ContentType="image/vnd.ms-photo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activeX/activeX1.xml" ContentType="application/vnd.ms-office.activeX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5"/>
  </p:notesMasterIdLst>
  <p:sldIdLst>
    <p:sldId id="284" r:id="rId2"/>
    <p:sldId id="292" r:id="rId3"/>
    <p:sldId id="291" r:id="rId4"/>
    <p:sldId id="278" r:id="rId5"/>
    <p:sldId id="285" r:id="rId6"/>
    <p:sldId id="286" r:id="rId7"/>
    <p:sldId id="287" r:id="rId8"/>
    <p:sldId id="288" r:id="rId9"/>
    <p:sldId id="289" r:id="rId10"/>
    <p:sldId id="281" r:id="rId11"/>
    <p:sldId id="290" r:id="rId12"/>
    <p:sldId id="283" r:id="rId13"/>
    <p:sldId id="275" r:id="rId14"/>
  </p:sldIdLst>
  <p:sldSz cx="9144000" cy="5143500" type="screen16x9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FFFF00"/>
    <a:srgbClr val="0000FF"/>
    <a:srgbClr val="009900"/>
    <a:srgbClr val="660033"/>
    <a:srgbClr val="9900CC"/>
    <a:srgbClr val="FF0000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 autoAdjust="0"/>
    <p:restoredTop sz="94673" autoAdjust="0"/>
  </p:normalViewPr>
  <p:slideViewPr>
    <p:cSldViewPr>
      <p:cViewPr>
        <p:scale>
          <a:sx n="80" d="100"/>
          <a:sy n="80" d="100"/>
        </p:scale>
        <p:origin x="-744" y="-1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2" d="100"/>
          <a:sy n="52" d="100"/>
        </p:scale>
        <p:origin x="-2586" y="-10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activeX1.xml><?xml version="1.0" encoding="utf-8"?>
<ax:ocx xmlns:ax="http://schemas.microsoft.com/office/2006/activeX" xmlns:r="http://schemas.openxmlformats.org/officeDocument/2006/relationships" ax:classid="{8BD21D10-EC42-11CE-9E0D-00AA006002F3}" ax:persistence="persistStorage" r:id="rId1"/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8CB819-5623-45D0-B8CC-09B74D2C9B8C}" type="datetimeFigureOut">
              <a:rPr lang="vi-VN" smtClean="0"/>
              <a:t>11/09/2021</a:t>
            </a:fld>
            <a:endParaRPr lang="vi-V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vi-V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A6A5EA-9215-4DA4-951A-B20BD834135D}" type="slidenum">
              <a:rPr lang="vi-VN" smtClean="0"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12247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vi-VN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9pPr>
          </a:lstStyle>
          <a:p>
            <a:pPr eaLnBrk="1" hangingPunct="1"/>
            <a:fld id="{E924D794-EBA2-43DB-BE71-ED3FA257AC2B}" type="slidenum">
              <a:rPr lang="vi-VN"/>
              <a:pPr eaLnBrk="1" hangingPunct="1"/>
              <a:t>1</a:t>
            </a:fld>
            <a:endParaRPr lang="vi-V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vi-VN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9pPr>
          </a:lstStyle>
          <a:p>
            <a:pPr eaLnBrk="1" hangingPunct="1"/>
            <a:fld id="{E924D794-EBA2-43DB-BE71-ED3FA257AC2B}" type="slidenum">
              <a:rPr lang="vi-VN"/>
              <a:pPr eaLnBrk="1" hangingPunct="1"/>
              <a:t>2</a:t>
            </a:fld>
            <a:endParaRPr lang="vi-V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vi-VN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9pPr>
          </a:lstStyle>
          <a:p>
            <a:pPr eaLnBrk="1" hangingPunct="1"/>
            <a:fld id="{E924D794-EBA2-43DB-BE71-ED3FA257AC2B}" type="slidenum">
              <a:rPr lang="vi-VN"/>
              <a:pPr eaLnBrk="1" hangingPunct="1"/>
              <a:t>3</a:t>
            </a:fld>
            <a:endParaRPr lang="vi-VN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vi-VN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9pPr>
          </a:lstStyle>
          <a:p>
            <a:pPr eaLnBrk="1" hangingPunct="1"/>
            <a:fld id="{E924D794-EBA2-43DB-BE71-ED3FA257AC2B}" type="slidenum">
              <a:rPr lang="vi-VN"/>
              <a:pPr eaLnBrk="1" hangingPunct="1"/>
              <a:t>5</a:t>
            </a:fld>
            <a:endParaRPr lang="vi-VN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vi-VN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9pPr>
          </a:lstStyle>
          <a:p>
            <a:pPr eaLnBrk="1" hangingPunct="1"/>
            <a:fld id="{E924D794-EBA2-43DB-BE71-ED3FA257AC2B}" type="slidenum">
              <a:rPr lang="vi-VN"/>
              <a:pPr eaLnBrk="1" hangingPunct="1"/>
              <a:t>6</a:t>
            </a:fld>
            <a:endParaRPr lang="vi-VN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vi-VN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9pPr>
          </a:lstStyle>
          <a:p>
            <a:pPr eaLnBrk="1" hangingPunct="1"/>
            <a:fld id="{E924D794-EBA2-43DB-BE71-ED3FA257AC2B}" type="slidenum">
              <a:rPr lang="vi-VN"/>
              <a:pPr eaLnBrk="1" hangingPunct="1"/>
              <a:t>7</a:t>
            </a:fld>
            <a:endParaRPr lang="vi-VN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vi-VN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9pPr>
          </a:lstStyle>
          <a:p>
            <a:pPr eaLnBrk="1" hangingPunct="1"/>
            <a:fld id="{E924D794-EBA2-43DB-BE71-ED3FA257AC2B}" type="slidenum">
              <a:rPr lang="vi-VN"/>
              <a:pPr eaLnBrk="1" hangingPunct="1"/>
              <a:t>8</a:t>
            </a:fld>
            <a:endParaRPr lang="vi-VN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vi-VN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9pPr>
          </a:lstStyle>
          <a:p>
            <a:pPr eaLnBrk="1" hangingPunct="1"/>
            <a:fld id="{E924D794-EBA2-43DB-BE71-ED3FA257AC2B}" type="slidenum">
              <a:rPr lang="vi-VN"/>
              <a:pPr eaLnBrk="1" hangingPunct="1"/>
              <a:t>9</a:t>
            </a:fld>
            <a:endParaRPr lang="vi-VN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381000" y="685800"/>
            <a:ext cx="6096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vi-VN" dirty="0" smtClean="0"/>
          </a:p>
        </p:txBody>
      </p:sp>
      <p:sp>
        <p:nvSpPr>
          <p:cNvPr id="1843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9pPr>
          </a:lstStyle>
          <a:p>
            <a:pPr eaLnBrk="1" hangingPunct="1"/>
            <a:fld id="{E924D794-EBA2-43DB-BE71-ED3FA257AC2B}" type="slidenum">
              <a:rPr lang="vi-VN"/>
              <a:pPr eaLnBrk="1" hangingPunct="1"/>
              <a:t>11</a:t>
            </a:fld>
            <a:endParaRPr lang="vi-VN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9CB2D-D411-45E0-BCA4-E0CC79B6D9E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23911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9CB2D-D411-45E0-BCA4-E0CC79B6D9E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81203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9CB2D-D411-45E0-BCA4-E0CC79B6D9E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99013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9CB2D-D411-45E0-BCA4-E0CC79B6D9E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9734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9CB2D-D411-45E0-BCA4-E0CC79B6D9E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58221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9CB2D-D411-45E0-BCA4-E0CC79B6D9E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58043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9CB2D-D411-45E0-BCA4-E0CC79B6D9E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724147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9CB2D-D411-45E0-BCA4-E0CC79B6D9E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77731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9CB2D-D411-45E0-BCA4-E0CC79B6D9E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37128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9CB2D-D411-45E0-BCA4-E0CC79B6D9E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786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279CB2D-D411-45E0-BCA4-E0CC79B6D9E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479601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D279CB2D-D411-45E0-BCA4-E0CC79B6D9EE}" type="slidenum">
              <a:rPr lang="en-US" altLang="en-US" smtClean="0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56014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audio" Target="../media/audio1.wav"/><Relationship Id="rId7" Type="http://schemas.microsoft.com/office/2007/relationships/hdphoto" Target="../media/hdphoto1.wd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1.gif"/><Relationship Id="rId4" Type="http://schemas.openxmlformats.org/officeDocument/2006/relationships/audio" Target="../media/audio2.wav"/><Relationship Id="rId9" Type="http://schemas.microsoft.com/office/2007/relationships/hdphoto" Target="../media/hdphoto2.wdp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7.wmf"/><Relationship Id="rId5" Type="http://schemas.openxmlformats.org/officeDocument/2006/relationships/image" Target="../media/image1.gif"/><Relationship Id="rId4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1"/>
            <a:ext cx="9144000" cy="5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5087938"/>
            <a:ext cx="9144000" cy="5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6" name="Line 12"/>
          <p:cNvSpPr>
            <a:spLocks noChangeShapeType="1"/>
          </p:cNvSpPr>
          <p:nvPr/>
        </p:nvSpPr>
        <p:spPr bwMode="auto">
          <a:xfrm>
            <a:off x="3303588" y="619125"/>
            <a:ext cx="3048000" cy="0"/>
          </a:xfrm>
          <a:prstGeom prst="line">
            <a:avLst/>
          </a:prstGeom>
          <a:noFill/>
          <a:ln w="57150" cmpd="thinThick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3077" name="TextBox 1"/>
          <p:cNvSpPr txBox="1">
            <a:spLocks noChangeArrowheads="1"/>
          </p:cNvSpPr>
          <p:nvPr/>
        </p:nvSpPr>
        <p:spPr bwMode="auto">
          <a:xfrm>
            <a:off x="2438400" y="249239"/>
            <a:ext cx="477678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VNI-Commerce" pitchFamily="2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VNI-Commerce" pitchFamily="2" charset="0"/>
              </a:defRPr>
            </a:lvl9pPr>
          </a:lstStyle>
          <a:p>
            <a:pPr algn="ctr" eaLnBrk="1" hangingPunct="1"/>
            <a:r>
              <a:rPr lang="en-US" b="1">
                <a:solidFill>
                  <a:srgbClr val="009900"/>
                </a:solidFill>
                <a:latin typeface="Times New Roman" pitchFamily="18" charset="0"/>
              </a:rPr>
              <a:t>TRƯỜNG TIỂU HỌC &amp; THCS ĐẠI SƠN</a:t>
            </a:r>
          </a:p>
        </p:txBody>
      </p:sp>
      <p:pic>
        <p:nvPicPr>
          <p:cNvPr id="3078" name="Picture 2" descr="C:\Users\Trung\Pictures\KG NEN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55563"/>
            <a:ext cx="1752600" cy="13602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/>
        </p:nvSpPr>
        <p:spPr>
          <a:xfrm>
            <a:off x="188116" y="1559064"/>
            <a:ext cx="8498684" cy="707886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.VnRevueH" pitchFamily="34" charset="0"/>
              </a:rPr>
              <a:t>BµI </a:t>
            </a:r>
            <a:r>
              <a:rPr lang="en-US" sz="4000" b="1" dirty="0" err="1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.VnRevueH" pitchFamily="34" charset="0"/>
              </a:rPr>
              <a:t>GI¶NG</a:t>
            </a:r>
            <a:r>
              <a:rPr lang="en-US" sz="40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.VnRevueH" pitchFamily="34" charset="0"/>
              </a:rPr>
              <a:t> </a:t>
            </a:r>
            <a:r>
              <a:rPr lang="en-US" sz="40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.VnRevueH" pitchFamily="34" charset="0"/>
              </a:rPr>
              <a:t>CHÝNH</a:t>
            </a:r>
            <a:r>
              <a:rPr lang="en-US" sz="40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33CC"/>
                </a:solidFill>
                <a:effectLst>
                  <a:outerShdw blurRad="50800" algn="tl" rotWithShape="0">
                    <a:srgbClr val="000000"/>
                  </a:outerShdw>
                </a:effectLst>
                <a:latin typeface=".VnRevueH" pitchFamily="34" charset="0"/>
              </a:rPr>
              <a:t> T¶ 4</a:t>
            </a:r>
            <a:endParaRPr lang="en-US" sz="40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solidFill>
                <a:srgbClr val="0033CC"/>
              </a:solidFill>
              <a:effectLst>
                <a:outerShdw blurRad="50800" algn="tl" rotWithShape="0">
                  <a:srgbClr val="000000"/>
                </a:outerShdw>
              </a:effectLst>
              <a:latin typeface=".VnRevueH" pitchFamily="34" charset="0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190279" y="2374486"/>
            <a:ext cx="27634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sz="40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00"/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: </a:t>
            </a:r>
            <a:endParaRPr lang="en-US" sz="4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00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0" y="4476751"/>
            <a:ext cx="9144000" cy="639763"/>
          </a:xfrm>
          <a:prstGeom prst="rect">
            <a:avLst/>
          </a:prstGeom>
          <a:gradFill>
            <a:gsLst>
              <a:gs pos="0">
                <a:srgbClr val="FFCCFF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12" name="WordArt 21">
            <a:extLst>
              <a:ext uri="{FF2B5EF4-FFF2-40B4-BE49-F238E27FC236}">
                <a16:creationId xmlns:a16="http://schemas.microsoft.com/office/drawing/2014/main" xmlns="" id="{F029C377-8C67-4816-AD0B-E3EDAC4905A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398858" y="3181350"/>
            <a:ext cx="8077200" cy="7143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1"/>
              </a:avLst>
            </a:prstTxWarp>
          </a:bodyPr>
          <a:lstStyle/>
          <a:p>
            <a:pPr algn="ctr"/>
            <a:r>
              <a:rPr lang="vi-VN" sz="1200" b="1" kern="10" dirty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Mười năm cõng bạn đi học </a:t>
            </a:r>
          </a:p>
        </p:txBody>
      </p:sp>
    </p:spTree>
    <p:extLst>
      <p:ext uri="{BB962C8B-B14F-4D97-AF65-F5344CB8AC3E}">
        <p14:creationId xmlns:p14="http://schemas.microsoft.com/office/powerpoint/2010/main" val="31985399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xmlns="" id="{2366D228-B90C-45B6-9A93-33662960BA51}"/>
              </a:ext>
            </a:extLst>
          </p:cNvPr>
          <p:cNvSpPr/>
          <p:nvPr/>
        </p:nvSpPr>
        <p:spPr>
          <a:xfrm>
            <a:off x="2241875" y="1771651"/>
            <a:ext cx="4660250" cy="132343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sz="80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8000" b="1" dirty="0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8000" b="1" dirty="0" err="1">
                <a:ln w="0"/>
                <a:solidFill>
                  <a:srgbClr val="C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8000" b="1" dirty="0">
              <a:ln w="0"/>
              <a:solidFill>
                <a:srgbClr val="C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1"/>
            <a:ext cx="9144000" cy="5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5087938"/>
            <a:ext cx="9144000" cy="5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1">
            <a:extLst>
              <a:ext uri="{FF2B5EF4-FFF2-40B4-BE49-F238E27FC236}">
                <a16:creationId xmlns:a16="http://schemas.microsoft.com/office/drawing/2014/main" xmlns="" id="{F9D532DE-4A9F-4430-A54C-651F0E3FE4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-19050"/>
            <a:ext cx="9144000" cy="553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vi-VN" altLang="en-US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Chọn cách viết đúng từ đã cho trong ng</a:t>
            </a:r>
            <a:r>
              <a:rPr lang="en-US" altLang="en-US" sz="3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oặc</a:t>
            </a:r>
            <a:r>
              <a:rPr lang="en-US" altLang="en-US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đ</a:t>
            </a:r>
            <a:r>
              <a:rPr lang="vi-VN" altLang="en-US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ơ</a:t>
            </a:r>
            <a:r>
              <a:rPr lang="en-US" altLang="en-US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</a:p>
        </p:txBody>
      </p:sp>
      <p:sp>
        <p:nvSpPr>
          <p:cNvPr id="7" name="TextBox 3">
            <a:extLst>
              <a:ext uri="{FF2B5EF4-FFF2-40B4-BE49-F238E27FC236}">
                <a16:creationId xmlns:a16="http://schemas.microsoft.com/office/drawing/2014/main" xmlns="" id="{C6E6F5F4-0780-4D20-B27F-C2C75EAB21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200" y="361950"/>
            <a:ext cx="899160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vi-VN" altLang="en-US" sz="2800" b="1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chỗ ngồi</a:t>
            </a:r>
            <a:endParaRPr lang="vi-VN" alt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US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Rạp đang chiếu phim thì một bà đứng dậy len qua hàng ghế ra ngoài. Lát  </a:t>
            </a:r>
            <a:r>
              <a:rPr lang="vi-V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, </a:t>
            </a:r>
            <a:r>
              <a:rPr lang="vi-V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 trở lại và hỏi ông ngồi đầu hàng ghế  </a:t>
            </a:r>
            <a:r>
              <a:rPr lang="vi-V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:</a:t>
            </a:r>
            <a:endParaRPr lang="vi-VN" alt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Thưa ông ! Phải </a:t>
            </a:r>
            <a:r>
              <a:rPr lang="vi-V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lúc </a:t>
            </a:r>
            <a:r>
              <a:rPr lang="vi-V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 ngoài tôi vô ý giẫm vào chân ông ?</a:t>
            </a:r>
          </a:p>
          <a:p>
            <a:pPr algn="just"/>
            <a:r>
              <a:rPr lang="vi-V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Vâng</a:t>
            </a:r>
            <a:r>
              <a:rPr lang="vi-V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nhưng  </a:t>
            </a:r>
            <a:r>
              <a:rPr lang="vi-V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bà đừng                                              ,  </a:t>
            </a:r>
          </a:p>
          <a:p>
            <a:pPr algn="just"/>
            <a:r>
              <a:rPr lang="vi-V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tôi </a:t>
            </a:r>
            <a:r>
              <a:rPr lang="vi-V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 </a:t>
            </a:r>
            <a:r>
              <a:rPr lang="vi-V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!</a:t>
            </a:r>
            <a:endParaRPr lang="vi-VN" altLang="en-US" sz="28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vi-V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Dạ </a:t>
            </a:r>
            <a:r>
              <a:rPr lang="vi-V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 ! Tôi chỉ muốn hỏi để  </a:t>
            </a:r>
            <a:r>
              <a:rPr lang="vi-V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tôi </a:t>
            </a:r>
            <a:r>
              <a:rPr lang="vi-V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 tìm đúng hàng ghế của mình </a:t>
            </a:r>
            <a:r>
              <a:rPr lang="vi-V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không.</a:t>
            </a:r>
          </a:p>
          <a:p>
            <a:pPr algn="just"/>
            <a:r>
              <a:rPr lang="vi-V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              </a:t>
            </a:r>
            <a:r>
              <a:rPr lang="vi-VN" altLang="en-US" sz="2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TRUYỆN </a:t>
            </a:r>
            <a:r>
              <a:rPr lang="vi-VN" altLang="en-US" sz="2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VUI NƯỚC NGOÀI</a:t>
            </a:r>
          </a:p>
        </p:txBody>
      </p:sp>
      <p:sp>
        <p:nvSpPr>
          <p:cNvPr id="2" name="Rectangle 1"/>
          <p:cNvSpPr/>
          <p:nvPr/>
        </p:nvSpPr>
        <p:spPr>
          <a:xfrm>
            <a:off x="2771098" y="1198224"/>
            <a:ext cx="178035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(sau / xau</a:t>
            </a:r>
            <a:r>
              <a:rPr lang="vi-V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endParaRPr lang="vi-VN" sz="2800" dirty="0"/>
          </a:p>
        </p:txBody>
      </p:sp>
      <p:sp>
        <p:nvSpPr>
          <p:cNvPr id="3" name="Rectangle 2"/>
          <p:cNvSpPr/>
          <p:nvPr/>
        </p:nvSpPr>
        <p:spPr>
          <a:xfrm>
            <a:off x="1447800" y="1667530"/>
            <a:ext cx="18902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(rằng / rằn) </a:t>
            </a:r>
            <a:endParaRPr lang="vi-VN" sz="2800" dirty="0"/>
          </a:p>
        </p:txBody>
      </p:sp>
      <p:sp>
        <p:nvSpPr>
          <p:cNvPr id="4" name="Rectangle 3"/>
          <p:cNvSpPr/>
          <p:nvPr/>
        </p:nvSpPr>
        <p:spPr>
          <a:xfrm>
            <a:off x="2771098" y="2038350"/>
            <a:ext cx="22860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(chăng / chăn</a:t>
            </a:r>
            <a:r>
              <a:rPr lang="vi-V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 </a:t>
            </a:r>
            <a:endParaRPr lang="vi-VN" sz="2800" dirty="0"/>
          </a:p>
        </p:txBody>
      </p:sp>
      <p:sp>
        <p:nvSpPr>
          <p:cNvPr id="8" name="Rectangle 7"/>
          <p:cNvSpPr/>
          <p:nvPr/>
        </p:nvSpPr>
        <p:spPr>
          <a:xfrm>
            <a:off x="2133600" y="2944606"/>
            <a:ext cx="167065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(sin / xin) </a:t>
            </a:r>
            <a:endParaRPr lang="vi-VN" sz="2800" dirty="0"/>
          </a:p>
        </p:txBody>
      </p:sp>
      <p:sp>
        <p:nvSpPr>
          <p:cNvPr id="9" name="Rectangle 8"/>
          <p:cNvSpPr/>
          <p:nvPr/>
        </p:nvSpPr>
        <p:spPr>
          <a:xfrm>
            <a:off x="4800600" y="2975772"/>
            <a:ext cx="40318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(băng khoăng / băn khoăn)</a:t>
            </a:r>
            <a:endParaRPr lang="vi-VN" sz="2800" dirty="0"/>
          </a:p>
        </p:txBody>
      </p:sp>
      <p:sp>
        <p:nvSpPr>
          <p:cNvPr id="10" name="Rectangle 9"/>
          <p:cNvSpPr/>
          <p:nvPr/>
        </p:nvSpPr>
        <p:spPr>
          <a:xfrm>
            <a:off x="1600200" y="3333750"/>
            <a:ext cx="17892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(sao / xao) </a:t>
            </a:r>
            <a:endParaRPr lang="vi-VN" sz="2800" dirty="0"/>
          </a:p>
        </p:txBody>
      </p:sp>
      <p:sp>
        <p:nvSpPr>
          <p:cNvPr id="11" name="Rectangle 10"/>
          <p:cNvSpPr/>
          <p:nvPr/>
        </p:nvSpPr>
        <p:spPr>
          <a:xfrm>
            <a:off x="4953000" y="3790950"/>
            <a:ext cx="196802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altLang="en-US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(sem / xem) </a:t>
            </a:r>
            <a:endParaRPr lang="vi-VN" sz="2800" dirty="0"/>
          </a:p>
        </p:txBody>
      </p:sp>
      <p:sp>
        <p:nvSpPr>
          <p:cNvPr id="14" name="Rectangle 13"/>
          <p:cNvSpPr/>
          <p:nvPr/>
        </p:nvSpPr>
        <p:spPr>
          <a:xfrm>
            <a:off x="3124200" y="1203884"/>
            <a:ext cx="86021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915652" y="1668576"/>
            <a:ext cx="82266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rằng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271554" y="2038350"/>
            <a:ext cx="1065391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chăng </a:t>
            </a:r>
            <a:r>
              <a:rPr lang="vi-V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vi-VN" sz="2800" dirty="0"/>
          </a:p>
        </p:txBody>
      </p:sp>
      <p:sp>
        <p:nvSpPr>
          <p:cNvPr id="17" name="Rectangle 16"/>
          <p:cNvSpPr/>
          <p:nvPr/>
        </p:nvSpPr>
        <p:spPr>
          <a:xfrm>
            <a:off x="2467507" y="2944606"/>
            <a:ext cx="7328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xin 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486400" y="2952750"/>
            <a:ext cx="16690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băn khoăn</a:t>
            </a:r>
            <a:endParaRPr lang="vi-VN" sz="2800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915652" y="3339529"/>
            <a:ext cx="84189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vi-VN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vi-VN" altLang="en-US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lang="vi-VN" sz="2800" dirty="0"/>
          </a:p>
        </p:txBody>
      </p:sp>
      <p:sp>
        <p:nvSpPr>
          <p:cNvPr id="20" name="Rectangle 19"/>
          <p:cNvSpPr/>
          <p:nvPr/>
        </p:nvSpPr>
        <p:spPr>
          <a:xfrm>
            <a:off x="5484947" y="3790950"/>
            <a:ext cx="7968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vi-VN" altLang="en-US" sz="28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endParaRPr lang="vi-VN" sz="28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8656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38" dur="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4" presetClass="exit" presetSubtype="3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43" dur="25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54" dur="25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62" dur="1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78" dur="1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4" presetClass="exit" presetSubtype="3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out)">
                                      <p:cBhvr>
                                        <p:cTn id="86" dur="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2" grpId="0"/>
      <p:bldP spid="2" grpId="1"/>
      <p:bldP spid="3" grpId="0"/>
      <p:bldP spid="3" grpId="1"/>
      <p:bldP spid="4" grpId="0"/>
      <p:bldP spid="4" grpId="1"/>
      <p:bldP spid="8" grpId="0"/>
      <p:bldP spid="8" grpId="1"/>
      <p:bldP spid="9" grpId="0"/>
      <p:bldP spid="9" grpId="1"/>
      <p:bldP spid="10" grpId="0"/>
      <p:bldP spid="10" grpId="1"/>
      <p:bldP spid="11" grpId="0"/>
      <p:bldP spid="11" grpId="1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1">
            <a:extLst>
              <a:ext uri="{FF2B5EF4-FFF2-40B4-BE49-F238E27FC236}">
                <a16:creationId xmlns:a16="http://schemas.microsoft.com/office/drawing/2014/main" xmlns="" id="{6CCB96AE-3721-4322-82AB-4033BADEB8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0" y="285750"/>
            <a:ext cx="4932362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3: </a:t>
            </a:r>
            <a:r>
              <a:rPr lang="en-US" alt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đố</a:t>
            </a:r>
            <a:r>
              <a:rPr lang="en-US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altLang="en-US" sz="3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67" name="TextBox 5">
            <a:extLst>
              <a:ext uri="{FF2B5EF4-FFF2-40B4-BE49-F238E27FC236}">
                <a16:creationId xmlns:a16="http://schemas.microsoft.com/office/drawing/2014/main" xmlns="" id="{EA15329C-A7F1-4237-9884-5967F6BC024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1450" y="895358"/>
            <a:ext cx="84582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/>
            <a:r>
              <a:rPr lang="vi-V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a)</a:t>
            </a:r>
          </a:p>
          <a:p>
            <a:pPr algn="ctr"/>
            <a:r>
              <a:rPr lang="vi-V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nguyên - tên một loài chim</a:t>
            </a:r>
          </a:p>
          <a:p>
            <a:pPr algn="ctr"/>
            <a:r>
              <a:rPr lang="vi-V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Bỏ sắc - thường thấy ban đêm trên trời.</a:t>
            </a:r>
          </a:p>
          <a:p>
            <a:pPr algn="ctr"/>
            <a:r>
              <a:rPr lang="vi-V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                                                (Là chữ g</a:t>
            </a:r>
            <a:r>
              <a:rPr lang="en-US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ì</a:t>
            </a:r>
            <a:r>
              <a:rPr lang="vi-V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?)</a:t>
            </a:r>
          </a:p>
          <a:p>
            <a:pPr algn="just"/>
            <a:r>
              <a:rPr lang="vi-V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b)</a:t>
            </a:r>
          </a:p>
          <a:p>
            <a:pPr algn="ctr"/>
            <a:r>
              <a:rPr lang="vi-V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 nguyên - vằng vặc trời đêm</a:t>
            </a:r>
          </a:p>
          <a:p>
            <a:pPr algn="ctr"/>
            <a:r>
              <a:rPr lang="vi-V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Thêm sắc - màu phấn cùng em tới trường.</a:t>
            </a:r>
          </a:p>
          <a:p>
            <a:pPr algn="ctr"/>
            <a:r>
              <a:rPr lang="vi-VN" altLang="en-US" sz="3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                                                     (Là chữ gì ?)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0D31379F-6996-42FC-BCE6-8D2CBDB816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324546" y="2495550"/>
            <a:ext cx="1752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sáo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84FD8A32-F9D9-4CB4-8272-3D291A6BBC5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53046" y="4351861"/>
            <a:ext cx="28956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trăng</a:t>
            </a:r>
            <a:r>
              <a:rPr lang="en-US" altLang="en-US" sz="32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32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trắng</a:t>
            </a:r>
            <a:endParaRPr lang="en-US" altLang="en-US" sz="32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4" descr="Plantas_0489">
            <a:extLst>
              <a:ext uri="{FF2B5EF4-FFF2-40B4-BE49-F238E27FC236}">
                <a16:creationId xmlns:a16="http://schemas.microsoft.com/office/drawing/2014/main" xmlns="" id="{6519DAFC-B77B-4588-B26D-5B9F502966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480072"/>
            <a:ext cx="4572000" cy="2663428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6" descr="Plantas_0489">
            <a:extLst>
              <a:ext uri="{FF2B5EF4-FFF2-40B4-BE49-F238E27FC236}">
                <a16:creationId xmlns:a16="http://schemas.microsoft.com/office/drawing/2014/main" xmlns="" id="{BE89B65E-70E4-46F8-B31D-C1087F8E4C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7687">
            <a:off x="152400" y="285750"/>
            <a:ext cx="1066800" cy="80010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7" descr="Plantas_0489">
            <a:extLst>
              <a:ext uri="{FF2B5EF4-FFF2-40B4-BE49-F238E27FC236}">
                <a16:creationId xmlns:a16="http://schemas.microsoft.com/office/drawing/2014/main" xmlns="" id="{F35D7933-6946-4695-A2DB-2B4DFF76866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67687">
            <a:off x="152400" y="1371600"/>
            <a:ext cx="2209800" cy="12001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8" descr="Plantas_0489">
            <a:extLst>
              <a:ext uri="{FF2B5EF4-FFF2-40B4-BE49-F238E27FC236}">
                <a16:creationId xmlns:a16="http://schemas.microsoft.com/office/drawing/2014/main" xmlns="" id="{109E482A-4E9F-495E-80EA-3144039450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9600" y="3943350"/>
            <a:ext cx="2819400" cy="1200150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9" descr="Plantas_0489">
            <a:extLst>
              <a:ext uri="{FF2B5EF4-FFF2-40B4-BE49-F238E27FC236}">
                <a16:creationId xmlns:a16="http://schemas.microsoft.com/office/drawing/2014/main" xmlns="" id="{7FE44EE7-2422-49A9-81F9-41056B3695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4500562"/>
            <a:ext cx="1905000" cy="642938"/>
          </a:xfrm>
          <a:prstGeom prst="rect">
            <a:avLst/>
          </a:prstGeom>
          <a:solidFill>
            <a:srgbClr val="00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xmlns="" id="{B5CC292C-5FC2-4399-85B5-B74931BCCEC1}"/>
              </a:ext>
            </a:extLst>
          </p:cNvPr>
          <p:cNvSpPr/>
          <p:nvPr/>
        </p:nvSpPr>
        <p:spPr>
          <a:xfrm>
            <a:off x="2514601" y="1485901"/>
            <a:ext cx="5715001" cy="1323439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eaLnBrk="1" hangingPunct="1">
              <a:defRPr/>
            </a:pP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Chúc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các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khỏe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spc="150" dirty="0" err="1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tốt</a:t>
            </a:r>
            <a:r>
              <a:rPr lang="en-US" sz="4000" b="1" spc="150" dirty="0">
                <a:ln w="11430"/>
                <a:solidFill>
                  <a:srgbClr val="FF0000"/>
                </a:solidFill>
                <a:effectLst>
                  <a:outerShdw blurRad="25400" algn="tl" rotWithShape="0">
                    <a:srgbClr val="000000">
                      <a:alpha val="43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!</a:t>
            </a:r>
            <a:endParaRPr lang="en-US" sz="3600" b="1" spc="150" dirty="0">
              <a:ln w="11430"/>
              <a:solidFill>
                <a:srgbClr val="FF0000"/>
              </a:solidFill>
              <a:effectLst>
                <a:outerShdw blurRad="25400" algn="tl" rotWithShape="0">
                  <a:srgbClr val="000000">
                    <a:alpha val="43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1"/>
            <a:ext cx="9144000" cy="5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5087938"/>
            <a:ext cx="9144000" cy="5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0" y="4476751"/>
            <a:ext cx="9144000" cy="639763"/>
          </a:xfrm>
          <a:prstGeom prst="rect">
            <a:avLst/>
          </a:prstGeom>
          <a:gradFill>
            <a:gsLst>
              <a:gs pos="0">
                <a:srgbClr val="FFCCFF"/>
              </a:gs>
              <a:gs pos="50000">
                <a:schemeClr val="bg1"/>
              </a:gs>
              <a:gs pos="100000">
                <a:srgbClr val="FFFF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vi-VN"/>
          </a:p>
        </p:txBody>
      </p:sp>
      <p:sp>
        <p:nvSpPr>
          <p:cNvPr id="11" name="WordArt 21">
            <a:extLst>
              <a:ext uri="{FF2B5EF4-FFF2-40B4-BE49-F238E27FC236}">
                <a16:creationId xmlns:a16="http://schemas.microsoft.com/office/drawing/2014/main" xmlns="" id="{F029C377-8C67-4816-AD0B-E3EDAC4905A8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1219200" y="666750"/>
            <a:ext cx="6172200" cy="19050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49681"/>
              </a:avLst>
            </a:prstTxWarp>
          </a:bodyPr>
          <a:lstStyle/>
          <a:p>
            <a:pPr algn="ctr"/>
            <a:r>
              <a:rPr lang="vi-VN" sz="1200" b="1" kern="10" dirty="0" smtClean="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KHỞI ĐỘNG </a:t>
            </a:r>
            <a:endParaRPr lang="vi-VN" sz="1200" b="1" kern="10" dirty="0">
              <a:ln w="9525">
                <a:solidFill>
                  <a:srgbClr val="FF00FF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45791" dir="2021404" algn="ctr" rotWithShape="0">
                  <a:srgbClr val="B2B2B2">
                    <a:alpha val="79999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45908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3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1"/>
            <a:ext cx="9144000" cy="5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3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5087938"/>
            <a:ext cx="9144000" cy="5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0">
            <a:extLst>
              <a:ext uri="{FF2B5EF4-FFF2-40B4-BE49-F238E27FC236}">
                <a16:creationId xmlns:a16="http://schemas.microsoft.com/office/drawing/2014/main" xmlns="" id="{72EB3263-049E-497C-BE21-F18FD06D1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-38100" y="55564"/>
            <a:ext cx="91821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Nêu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nhận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xét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đúng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/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sai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chính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tả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trong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các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cụm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từ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sau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:</a:t>
            </a:r>
            <a:endParaRPr lang="en-US" altLang="en-US" sz="28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xmlns="" id="{1AA1440A-58E5-4EC3-BBE5-5110F37A6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895350"/>
            <a:ext cx="54864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altLang="en-US" sz="4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đàn</a:t>
            </a:r>
            <a:r>
              <a:rPr lang="en-US" altLang="en-US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</a:t>
            </a:r>
            <a:r>
              <a:rPr lang="en-US" altLang="en-US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altLang="en-US" sz="4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vịt</a:t>
            </a:r>
            <a:r>
              <a:rPr lang="en-US" altLang="en-US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altLang="en-US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xmlns="" id="{1AA1440A-58E5-4EC3-BBE5-5110F37A6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038350"/>
            <a:ext cx="48768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</a:t>
            </a:r>
            <a:r>
              <a:rPr lang="en-US" altLang="en-US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4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Dàn</a:t>
            </a:r>
            <a:r>
              <a:rPr lang="en-US" altLang="en-US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hàng</a:t>
            </a:r>
            <a:r>
              <a:rPr lang="en-US" altLang="en-US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ngan</a:t>
            </a:r>
            <a:endParaRPr lang="en-US" altLang="en-US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 Box 13">
            <a:extLst>
              <a:ext uri="{FF2B5EF4-FFF2-40B4-BE49-F238E27FC236}">
                <a16:creationId xmlns:a16="http://schemas.microsoft.com/office/drawing/2014/main" xmlns="" id="{1AA1440A-58E5-4EC3-BBE5-5110F37A6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3181350"/>
            <a:ext cx="42291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4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bang </a:t>
            </a:r>
            <a:endParaRPr lang="en-US" altLang="en-US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13">
            <a:extLst>
              <a:ext uri="{FF2B5EF4-FFF2-40B4-BE49-F238E27FC236}">
                <a16:creationId xmlns:a16="http://schemas.microsoft.com/office/drawing/2014/main" xmlns="" id="{1AA1440A-58E5-4EC3-BBE5-5110F37A6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4334530"/>
            <a:ext cx="34290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altLang="en-US" sz="4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Bản</a:t>
            </a:r>
            <a:r>
              <a:rPr lang="en-US" altLang="en-US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4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làng</a:t>
            </a:r>
            <a:r>
              <a:rPr lang="en-US" altLang="en-US" sz="44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en-US" sz="4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6439114" y="895350"/>
            <a:ext cx="1638086" cy="973690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FF00"/>
              </a:solidFill>
            </a:endParaRPr>
          </a:p>
        </p:txBody>
      </p:sp>
      <p:sp>
        <p:nvSpPr>
          <p:cNvPr id="36" name="Oval 35"/>
          <p:cNvSpPr/>
          <p:nvPr/>
        </p:nvSpPr>
        <p:spPr>
          <a:xfrm>
            <a:off x="5524714" y="2027019"/>
            <a:ext cx="1714286" cy="973690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FF00"/>
              </a:solidFill>
            </a:endParaRPr>
          </a:p>
        </p:txBody>
      </p:sp>
      <p:pic>
        <p:nvPicPr>
          <p:cNvPr id="37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97258" l="10000" r="90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6234">
            <a:off x="5788698" y="2018798"/>
            <a:ext cx="1172936" cy="968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8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7556" b="94222" l="266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0113" y="895350"/>
            <a:ext cx="1358487" cy="973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9" name="Oval 38"/>
          <p:cNvSpPr/>
          <p:nvPr/>
        </p:nvSpPr>
        <p:spPr>
          <a:xfrm>
            <a:off x="4991314" y="3165605"/>
            <a:ext cx="1714286" cy="973690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FF00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4419600" y="4169810"/>
            <a:ext cx="1714286" cy="973690"/>
          </a:xfrm>
          <a:prstGeom prst="ellipse">
            <a:avLst/>
          </a:prstGeom>
          <a:solidFill>
            <a:srgbClr val="FFFF00"/>
          </a:solidFill>
          <a:ln>
            <a:solidFill>
              <a:srgbClr val="FF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rgbClr val="FFFF00"/>
              </a:solidFill>
            </a:endParaRPr>
          </a:p>
        </p:txBody>
      </p:sp>
      <p:pic>
        <p:nvPicPr>
          <p:cNvPr id="41" name="Picture 3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BEBA8EAE-BF5A-486C-A8C5-ECC9F3942E4B}">
                <a14:imgProps xmlns:a14="http://schemas.microsoft.com/office/drawing/2010/main">
                  <a14:imgLayer r:embed="rId7">
                    <a14:imgEffect>
                      <a14:backgroundRemoval t="0" b="97258" l="10000" r="90000"/>
                    </a14:imgEffect>
                    <a14:imgEffect>
                      <a14:brightnessContrast bright="2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76234">
            <a:off x="5267797" y="3146914"/>
            <a:ext cx="1172936" cy="968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2" name="Picture 2"/>
          <p:cNvPicPr>
            <a:picLocks noChangeAspect="1" noChangeArrowheads="1"/>
          </p:cNvPicPr>
          <p:nvPr/>
        </p:nvPicPr>
        <p:blipFill>
          <a:blip r:embed="rId8">
            <a:extLst>
              <a:ext uri="{BEBA8EAE-BF5A-486C-A8C5-ECC9F3942E4B}">
                <a14:imgProps xmlns:a14="http://schemas.microsoft.com/office/drawing/2010/main">
                  <a14:imgLayer r:embed="rId9">
                    <a14:imgEffect>
                      <a14:backgroundRemoval t="7556" b="94222" l="2667" r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33900" y="4169811"/>
            <a:ext cx="1358487" cy="9736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33507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40" restart="whenNotActive" fill="hold" evtFilter="cancelBubble" nodeType="interactiveSeq">
                <p:stCondLst>
                  <p:cond evt="onClick" delay="0">
                    <p:tgtEl>
                      <p:spTgt spid="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1" fill="hold">
                      <p:stCondLst>
                        <p:cond delay="0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3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52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5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6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6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bomb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63" presetID="21" presetClass="emph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6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9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7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0"/>
                  </p:tgtEl>
                </p:cond>
              </p:nextCondLst>
            </p:seq>
          </p:childTnLst>
        </p:cTn>
      </p:par>
    </p:tnLst>
    <p:bldLst>
      <p:bldP spid="11" grpId="0"/>
      <p:bldP spid="13" grpId="0"/>
      <p:bldP spid="7" grpId="0"/>
      <p:bldP spid="7" grpId="1"/>
      <p:bldP spid="8" grpId="0"/>
      <p:bldP spid="8" grpId="1"/>
      <p:bldP spid="9" grpId="0"/>
      <p:bldP spid="29" grpId="0" animBg="1"/>
      <p:bldP spid="36" grpId="0" animBg="1"/>
      <p:bldP spid="39" grpId="0" animBg="1"/>
      <p:bldP spid="4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1">
            <a:extLst>
              <a:ext uri="{FF2B5EF4-FFF2-40B4-BE49-F238E27FC236}">
                <a16:creationId xmlns:a16="http://schemas.microsoft.com/office/drawing/2014/main" xmlns="" id="{78FA8A58-E2C2-4857-A1A2-B8789E61BBF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276350"/>
            <a:ext cx="7167563" cy="17543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3600" b="1" dirty="0" err="1" smtClean="0"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: </a:t>
            </a:r>
            <a:endParaRPr lang="en-US" alt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altLang="en-US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altLang="en-US" sz="3600" b="1" dirty="0" smtClean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vi-VN" altLang="en-US" sz="3600" b="1" dirty="0"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ời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năm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cõng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alt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600" b="1" dirty="0" err="1">
                <a:latin typeface="Times New Roman" pitchFamily="18" charset="0"/>
                <a:cs typeface="Times New Roman" pitchFamily="18" charset="0"/>
              </a:rPr>
              <a:t>học</a:t>
            </a:r>
            <a:endParaRPr lang="en-US" alt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443804" y="515303"/>
            <a:ext cx="174438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alt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tả</a:t>
            </a:r>
            <a:r>
              <a:rPr lang="en-US" altLang="en-US" sz="28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endParaRPr lang="en-US" alt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1"/>
            <a:ext cx="9144000" cy="5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5087938"/>
            <a:ext cx="9144000" cy="5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 Box 10">
            <a:extLst>
              <a:ext uri="{FF2B5EF4-FFF2-40B4-BE49-F238E27FC236}">
                <a16:creationId xmlns:a16="http://schemas.microsoft.com/office/drawing/2014/main" xmlns="" id="{72EB3263-049E-497C-BE21-F18FD06D16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-19050"/>
            <a:ext cx="8305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Mười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cõng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bạn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đi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học</a:t>
            </a:r>
            <a:endParaRPr lang="en-US" altLang="en-US" sz="40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13" name="Text Box 13">
            <a:extLst>
              <a:ext uri="{FF2B5EF4-FFF2-40B4-BE49-F238E27FC236}">
                <a16:creationId xmlns:a16="http://schemas.microsoft.com/office/drawing/2014/main" xmlns="" id="{1AA1440A-58E5-4EC3-BBE5-5110F37A66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90550"/>
            <a:ext cx="8763000" cy="4616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Ở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Chiêm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10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cõng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qua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đèo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khuỷu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gập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ghềnh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cõng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50000"/>
              </a:spcBef>
              <a:buFontTx/>
              <a:buNone/>
            </a:pP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			Theo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alt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endParaRPr lang="en-US" alt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2880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1"/>
            <a:ext cx="9144000" cy="5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5087938"/>
            <a:ext cx="9144000" cy="5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DEED01A-18AA-4FA4-A02A-F78333F11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000" y="571501"/>
            <a:ext cx="777240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gì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để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Hạnh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2467CE02-7373-4CB3-B472-5A7906CA0A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5583" y="2686051"/>
            <a:ext cx="8417417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đáng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trân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trọng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lang="en-US" altLang="en-US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9982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3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1"/>
            <a:ext cx="9144000" cy="5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33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5087938"/>
            <a:ext cx="9144000" cy="5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DEED01A-18AA-4FA4-A02A-F78333F11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564568"/>
            <a:ext cx="2819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húc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khuỷu</a:t>
            </a:r>
            <a:endParaRPr lang="en-US" altLang="en-US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7DEED01A-18AA-4FA4-A02A-F78333F11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948" y="1408844"/>
            <a:ext cx="2819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ượt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endParaRPr lang="en-US" altLang="en-US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7DEED01A-18AA-4FA4-A02A-F78333F11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948" y="2364340"/>
            <a:ext cx="24384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ập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ghềnh</a:t>
            </a:r>
            <a:endParaRPr lang="en-US" altLang="en-US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7DEED01A-18AA-4FA4-A02A-F78333F11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3948" y="3514365"/>
            <a:ext cx="22098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õng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endParaRPr lang="en-US" altLang="en-US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controls>
      <mc:AlternateContent xmlns:mc="http://schemas.openxmlformats.org/markup-compatibility/2006">
        <mc:Choice xmlns:v="urn:schemas-microsoft-com:vml" Requires="v">
          <p:control spid="1030" name="TextBox1" r:id="rId2" imgW="5410080" imgH="4495680"/>
        </mc:Choice>
        <mc:Fallback>
          <p:control name="TextBox1" r:id="rId2" imgW="5410080" imgH="4495680">
            <p:pic>
              <p:nvPicPr>
                <p:cNvPr id="0" name="TextBox1"/>
                <p:cNvPicPr preferRelativeResize="0">
                  <a:picLocks noChangeArrowheads="1" noChangeShapeType="1"/>
                </p:cNvPicPr>
                <p:nvPr/>
              </p:nvPicPr>
              <p:blipFill>
                <a:blip r:embed="rId6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/>
                <a:stretch>
                  <a:fillRect/>
                </a:stretch>
              </p:blipFill>
              <p:spPr bwMode="auto">
                <a:xfrm>
                  <a:off x="3733800" y="514350"/>
                  <a:ext cx="5410200" cy="4495800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91240B29-F687-4F45-9708-019B960494DF}">
                    <a14:hiddenLine xmlns:a14="http://schemas.microsoft.com/office/drawing/2010/main" w="9525">
                      <a:noFill/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405853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1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1"/>
            <a:ext cx="9144000" cy="5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5087938"/>
            <a:ext cx="9144000" cy="5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7DEED01A-18AA-4FA4-A02A-F78333F110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0" y="514350"/>
            <a:ext cx="50292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4000" b="1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endParaRPr lang="en-US" altLang="en-US" sz="40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8534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1"/>
            <a:ext cx="9144000" cy="5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 descr="33"/>
          <p:cNvPicPr>
            <a:picLocks noChangeAspect="1" noChangeArrowheads="1" noCrop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0" y="5087938"/>
            <a:ext cx="9144000" cy="55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 Box 10">
            <a:extLst>
              <a:ext uri="{FF2B5EF4-FFF2-40B4-BE49-F238E27FC236}">
                <a16:creationId xmlns:a16="http://schemas.microsoft.com/office/drawing/2014/main" xmlns="" id="{9EEB3A6A-D801-40D3-A6E8-C4E204D9A1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00200" y="-38017"/>
            <a:ext cx="6583166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Mười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cõng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bạn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đi</a:t>
            </a:r>
            <a:r>
              <a:rPr lang="en-US" altLang="en-US" sz="4000" b="1" dirty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00000"/>
                </a:solidFill>
                <a:latin typeface="Times New Roman" panose="02020603050405020304" pitchFamily="18" charset="0"/>
              </a:rPr>
              <a:t>học</a:t>
            </a:r>
            <a:endParaRPr lang="en-US" altLang="en-US" sz="4000" b="1" dirty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7" name="Text Box 13">
            <a:extLst>
              <a:ext uri="{FF2B5EF4-FFF2-40B4-BE49-F238E27FC236}">
                <a16:creationId xmlns:a16="http://schemas.microsoft.com/office/drawing/2014/main" xmlns="" id="{1C1295AF-47E9-4803-9F12-A197E8F453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685145"/>
            <a:ext cx="8534400" cy="44012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alt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Ở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xã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Chiêm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tỉnh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Tuyên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ai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cũng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câu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chuyện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cõng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Quãng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tới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trường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mét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qua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đèo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vượt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suối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khúc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khuỷu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gập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ghềnh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quản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khăn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cõng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liệt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chân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Nhờ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bạn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giúp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đỡ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chí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hành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liền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tham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gia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đội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tuyển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sinh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giỏi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cấp</a:t>
            </a:r>
            <a:r>
              <a:rPr lang="en-US" alt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huyện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ts val="0"/>
              </a:spcBef>
              <a:buFontTx/>
              <a:buNone/>
            </a:pP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			Theo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báo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Đại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Đoàn</a:t>
            </a:r>
            <a:r>
              <a:rPr lang="en-US" alt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endParaRPr lang="en-US" alt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2748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1205</TotalTime>
  <Words>557</Words>
  <Application>Microsoft Office PowerPoint</Application>
  <PresentationFormat>On-screen Show (16:9)</PresentationFormat>
  <Paragraphs>71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Trung</cp:lastModifiedBy>
  <cp:revision>125</cp:revision>
  <dcterms:created xsi:type="dcterms:W3CDTF">2008-11-03T12:07:29Z</dcterms:created>
  <dcterms:modified xsi:type="dcterms:W3CDTF">2021-09-11T13:06:09Z</dcterms:modified>
</cp:coreProperties>
</file>