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handoutMasterIdLst>
    <p:handoutMasterId r:id="rId18"/>
  </p:handoutMasterIdLst>
  <p:sldIdLst>
    <p:sldId id="299" r:id="rId3"/>
    <p:sldId id="301" r:id="rId4"/>
    <p:sldId id="302" r:id="rId5"/>
    <p:sldId id="303" r:id="rId6"/>
    <p:sldId id="304" r:id="rId7"/>
    <p:sldId id="306" r:id="rId8"/>
    <p:sldId id="309" r:id="rId9"/>
    <p:sldId id="305" r:id="rId10"/>
    <p:sldId id="307" r:id="rId11"/>
    <p:sldId id="310" r:id="rId12"/>
    <p:sldId id="311" r:id="rId13"/>
    <p:sldId id="258" r:id="rId14"/>
    <p:sldId id="312" r:id="rId15"/>
    <p:sldId id="313" r:id="rId16"/>
    <p:sldId id="314" r:id="rId17"/>
  </p:sldIdLst>
  <p:sldSz cx="9144000" cy="5143500" type="screen16x9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Microsof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FF0066"/>
    <a:srgbClr val="FF9900"/>
    <a:srgbClr val="0033CC"/>
    <a:srgbClr val="0000CC"/>
    <a:srgbClr val="80008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64"/>
  </p:normalViewPr>
  <p:slideViewPr>
    <p:cSldViewPr showGuides="1">
      <p:cViewPr>
        <p:scale>
          <a:sx n="73" d="100"/>
          <a:sy n="73" d="100"/>
        </p:scale>
        <p:origin x="-984" y="-90"/>
      </p:cViewPr>
      <p:guideLst>
        <p:guide orient="horz" pos="1623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DCA7797-CBA5-4A96-9A31-8AEA4CD7F983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09/26/22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 smtClean="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E118993-4CB2-4B00-9EA5-E681A187410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244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6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70764" y="447675"/>
            <a:ext cx="1870075" cy="328255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vi-VN" strike="noStrike" noProof="1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4905D1B-98EE-4129-A226-77EE34F3B01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4" name="tad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6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70764" y="447675"/>
            <a:ext cx="1870075" cy="328255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vi-VN" strike="noStrike" noProof="1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4905D1B-98EE-4129-A226-77EE34F3B01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4" name="tada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Shibu lijack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B70CB0D-D954-4534-A7E5-961150D27EC0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Bitmap_128.bmp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4626" y="109538"/>
            <a:ext cx="6029325" cy="338375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vi-VN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C56145E-ABCE-415E-A6BC-F057F96032D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4" name="tada.wav"/>
          </p:stSnd>
        </p:sndAc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Shibu lijack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B70CB0D-D954-4534-A7E5-961150D27EC0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vi-VN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Bitmap_128.bmp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4626" y="109538"/>
            <a:ext cx="6029325" cy="338375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vi-VN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vi-VN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C56145E-ABCE-415E-A6BC-F057F96032D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" name="tada.wav"/>
          </p:stSnd>
        </p:sndAc>
      </p:transition>
    </mc:Choice>
    <mc:Fallback xmlns="">
      <p:transition>
        <p:sndAc>
          <p:stSnd>
            <p:snd r:embed="rId4" name="tad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  <a:endParaRPr lang="vi-V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vi-V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3" name="tada.wav"/>
          </p:stSnd>
        </p:sndAc>
      </p:transition>
    </mc:Choice>
    <mc:Fallback xmlns="">
      <p:transition>
        <p:sndAc>
          <p:stSnd>
            <p:snd r:embed="rId14" name="tada.wav"/>
          </p:stSnd>
        </p:sndAc>
      </p:transition>
    </mc:Fallback>
  </mc:AlternateConten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  <a:endParaRPr lang="vi-VN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vi-V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A30604-2D5A-426A-BA80-011CB8E4DF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13" name="tada.wav"/>
          </p:stSnd>
        </p:sndAc>
      </p:transition>
    </mc:Choice>
    <mc:Fallback xmlns="">
      <p:transition>
        <p:sndAc>
          <p:stSnd>
            <p:snd r:embed="rId14" name="tada.wav"/>
          </p:stSnd>
        </p:sndAc>
      </p:transition>
    </mc:Fallback>
  </mc:AlternateConten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21"/>
          <p:cNvSpPr>
            <a:spLocks noChangeArrowheads="1" noChangeShapeType="1" noTextEdit="1"/>
          </p:cNvSpPr>
          <p:nvPr/>
        </p:nvSpPr>
        <p:spPr bwMode="auto">
          <a:xfrm>
            <a:off x="2667051" y="915008"/>
            <a:ext cx="3235569" cy="572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700" b="1" i="0" u="none" strike="noStrike" kern="10" cap="none" spc="0" normalizeH="0" baseline="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/>
                <a:ea typeface="+mn-ea"/>
                <a:cs typeface="Times New Roman" panose="02020603050405020304"/>
              </a:rPr>
              <a:t>CHÍNH </a:t>
            </a:r>
            <a:r>
              <a:rPr kumimoji="0" lang="en-US" sz="2700" b="1" i="0" u="none" strike="noStrike" kern="10" cap="none" spc="0" normalizeH="0" baseline="0" noProof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/>
                <a:ea typeface="+mn-ea"/>
                <a:cs typeface="Times New Roman" panose="02020603050405020304"/>
              </a:rPr>
              <a:t>TẢ</a:t>
            </a:r>
            <a:endParaRPr kumimoji="0" lang="en-US" sz="2700" b="1" i="0" u="none" strike="noStrike" kern="10" cap="none" spc="0" normalizeH="0" baseline="0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/>
              <a:ea typeface="+mn-ea"/>
              <a:cs typeface="Times New Roman" panose="02020603050405020304"/>
            </a:endParaRPr>
          </a:p>
        </p:txBody>
      </p:sp>
      <p:sp>
        <p:nvSpPr>
          <p:cNvPr id="6147" name="WordArt 187"/>
          <p:cNvSpPr>
            <a:spLocks noTextEdit="1"/>
          </p:cNvSpPr>
          <p:nvPr/>
        </p:nvSpPr>
        <p:spPr>
          <a:xfrm>
            <a:off x="0" y="2343156"/>
            <a:ext cx="8991600" cy="125730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r>
              <a:rPr lang="en-US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</a:t>
            </a:r>
            <a:r>
              <a:rPr lang="en-US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gốc</a:t>
            </a:r>
            <a:r>
              <a:rPr lang="en-US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Bỉ</a:t>
            </a:r>
            <a:endParaRPr lang="en-US" sz="36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9"/>
          <p:cNvSpPr>
            <a:spLocks noTextEdit="1"/>
          </p:cNvSpPr>
          <p:nvPr/>
        </p:nvSpPr>
        <p:spPr>
          <a:xfrm>
            <a:off x="1724296" y="209612"/>
            <a:ext cx="5251197" cy="53497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l"/>
            <a:r>
              <a:rPr lang="en-US" sz="2400" b="1" dirty="0" err="1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24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5136" name="Text Box 16"/>
          <p:cNvSpPr txBox="1"/>
          <p:nvPr/>
        </p:nvSpPr>
        <p:spPr>
          <a:xfrm>
            <a:off x="-73660" y="1143000"/>
            <a:ext cx="9144000" cy="83099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  <a:buFontTx/>
            </a:pP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Anh bộ đội cụ Hồ gốc Bỉ</a:t>
            </a:r>
            <a:endParaRPr lang="en-US" alt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6" name="WordArt 8"/>
          <p:cNvSpPr>
            <a:spLocks noTextEdit="1"/>
          </p:cNvSpPr>
          <p:nvPr/>
        </p:nvSpPr>
        <p:spPr>
          <a:xfrm>
            <a:off x="2133600" y="2286000"/>
            <a:ext cx="464820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600" b="1" dirty="0" err="1" smtClean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effectLst>
                  <a:outerShdw sy="50000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Soát</a:t>
            </a:r>
            <a:r>
              <a:rPr lang="en-US" sz="3600" b="1" dirty="0" smtClean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effectLst>
                  <a:outerShdw sy="50000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effectLst>
                  <a:outerShdw sy="50000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endParaRPr lang="en-US" sz="3600" b="1" dirty="0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effectLst>
                <a:outerShdw sy="50000" rotWithShape="0">
                  <a:srgbClr val="808080">
                    <a:alpha val="5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82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8"/>
          <p:cNvSpPr txBox="1"/>
          <p:nvPr/>
        </p:nvSpPr>
        <p:spPr>
          <a:xfrm>
            <a:off x="152400" y="571501"/>
            <a:ext cx="8991600" cy="397031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buFontTx/>
            </a:pPr>
            <a:r>
              <a:rPr lang="en-US" altLang="en-US" sz="2800" b="1" dirty="0">
                <a:latin typeface="Times New Roman" panose="02020603050405020304" pitchFamily="18" charset="0"/>
              </a:rPr>
              <a:t>       Phrăng Đơ Bô-en l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</a:rPr>
              <a:t> một người lính Bỉ trong đội quân Pháp xâm lược Việt Nam. Nhận rõ tính chất phi nghĩa của cuộc chiến tranh xâm lược năm 1949, ông chạy sang h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</a:rPr>
              <a:t>ng ngũ quân đội ta, lấy tên Việt l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</a:rPr>
              <a:t> Phan Lăng. Một lần, rơi v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</a:rPr>
              <a:t>o ổ phục kích, ông bị địch bắt. Địch dụ dỗ, tra tấn thế n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</a:rPr>
              <a:t>o cũng không khuất phục  được ông, bèn đưa ông về giam ở Pháp.</a:t>
            </a:r>
          </a:p>
          <a:p>
            <a:pPr>
              <a:buFontTx/>
            </a:pPr>
            <a:r>
              <a:rPr lang="en-US" altLang="en-US" sz="2800" b="1" dirty="0">
                <a:latin typeface="Times New Roman" panose="02020603050405020304" pitchFamily="18" charset="0"/>
              </a:rPr>
              <a:t>      Năm 1986, Phan Lăng cùng con trai đi thăm Việt Nam, về lại nơi ông đã từng chiến đấu vì chính nghĩa.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3" name="Text Box 11"/>
          <p:cNvSpPr txBox="1"/>
          <p:nvPr/>
        </p:nvSpPr>
        <p:spPr>
          <a:xfrm>
            <a:off x="0" y="-95180"/>
            <a:ext cx="9144000" cy="707886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  <a:buFontTx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Anh bộ đội Cụ Hồ gốc Bỉ.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39" name="Text Box 19"/>
          <p:cNvSpPr txBox="1"/>
          <p:nvPr/>
        </p:nvSpPr>
        <p:spPr>
          <a:xfrm>
            <a:off x="4724400" y="4548421"/>
            <a:ext cx="3657600" cy="4616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20000"/>
              </a:spcBef>
              <a:buFontTx/>
            </a:pPr>
            <a:r>
              <a:rPr lang="en-US" altLang="en-US" sz="2400" b="1" i="1" dirty="0">
                <a:latin typeface="Times New Roman" panose="02020603050405020304" pitchFamily="18" charset="0"/>
              </a:rPr>
              <a:t>Theo</a:t>
            </a:r>
            <a:r>
              <a:rPr lang="en-US" altLang="en-US" sz="2400" b="1" dirty="0">
                <a:latin typeface="Times New Roman" panose="02020603050405020304" pitchFamily="18" charset="0"/>
              </a:rPr>
              <a:t> Như Kim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01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3" grpId="0"/>
      <p:bldP spid="51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Text Box 12"/>
          <p:cNvSpPr txBox="1"/>
          <p:nvPr/>
        </p:nvSpPr>
        <p:spPr>
          <a:xfrm>
            <a:off x="0" y="514423"/>
            <a:ext cx="9144000" cy="20867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</a:pPr>
            <a:r>
              <a:rPr lang="en-US" altLang="en-US" sz="3600" b="1" dirty="0">
                <a:latin typeface="Times New Roman" panose="02020603050405020304" pitchFamily="18" charset="0"/>
              </a:rPr>
              <a:t>    B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</a:rPr>
              <a:t>i 2: Chép vần của các tiếng in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đỏ </a:t>
            </a:r>
            <a:r>
              <a:rPr lang="en-US" altLang="en-US" sz="3600" b="1" dirty="0">
                <a:latin typeface="Times New Roman" panose="02020603050405020304" pitchFamily="18" charset="0"/>
              </a:rPr>
              <a:t> trong câu sau v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</a:rPr>
              <a:t>o mô hình cấu tạo vần. Cho biết các tiếng ấy có gì giống nhau v</a:t>
            </a:r>
            <a:r>
              <a:rPr lang="en-US" alt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latin typeface="Times New Roman" panose="02020603050405020304" pitchFamily="18" charset="0"/>
              </a:rPr>
              <a:t> khác nhau về cấu tạo.</a:t>
            </a:r>
            <a:endParaRPr lang="en-US" altLang="en-US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5" name="Text Box 13"/>
          <p:cNvSpPr txBox="1"/>
          <p:nvPr/>
        </p:nvSpPr>
        <p:spPr>
          <a:xfrm>
            <a:off x="0" y="2686051"/>
            <a:ext cx="9144000" cy="2308324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* Nhận rõ tính chất phi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của cuộc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chiến</a:t>
            </a:r>
            <a:r>
              <a:rPr lang="en-US" altLang="en-US" sz="40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tranh xâm lược, năm 1949, ông chạy sang h</a:t>
            </a:r>
            <a:r>
              <a:rPr lang="en-US" altLang="en-US" sz="4000" b="1" dirty="0">
                <a:solidFill>
                  <a:schemeClr val="hlin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40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ng ngũ quân đội ta, lấy tên Việt l</a:t>
            </a:r>
            <a:r>
              <a:rPr lang="en-US" altLang="en-US" sz="4000" b="1" dirty="0">
                <a:solidFill>
                  <a:schemeClr val="hlin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40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 Phan Lăng.</a:t>
            </a:r>
            <a:endParaRPr lang="en-US" altLang="en-US" sz="4000" b="1" dirty="0">
              <a:solidFill>
                <a:schemeClr val="hlin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387" name="TextBox 1"/>
          <p:cNvSpPr txBox="1"/>
          <p:nvPr/>
        </p:nvSpPr>
        <p:spPr>
          <a:xfrm>
            <a:off x="228600" y="-171378"/>
            <a:ext cx="3048000" cy="707886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buFontTx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Thực h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nh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820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5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383944"/>
              </p:ext>
            </p:extLst>
          </p:nvPr>
        </p:nvGraphicFramePr>
        <p:xfrm>
          <a:off x="685902" y="2571750"/>
          <a:ext cx="7315200" cy="230033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0734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</a:p>
                  </a:txBody>
                  <a:tcPr marT="34272" marB="342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8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đệm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 cuối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15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15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5081558" y="3332552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ia</a:t>
            </a:r>
            <a:endParaRPr lang="en-US" sz="2800" b="1" dirty="0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1119158" y="3389702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b="1" dirty="0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1157258" y="4075502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endParaRPr lang="en-US" sz="2800" b="1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5081558" y="4132652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iê</a:t>
            </a:r>
            <a:endParaRPr lang="en-US" sz="2800" b="1" dirty="0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6910358" y="4132652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0271" name="Rectangle 1"/>
          <p:cNvSpPr>
            <a:spLocks noChangeArrowheads="1"/>
          </p:cNvSpPr>
          <p:nvPr/>
        </p:nvSpPr>
        <p:spPr bwMode="auto">
          <a:xfrm>
            <a:off x="228714" y="-18982"/>
            <a:ext cx="8534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3200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u="sng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200" b="1" u="sng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2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b="1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2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2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3514" y="971592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2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1949,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ngũ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ta,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Phan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Lăng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E37B-FFDB-4320-9AC2-40D3DDA2DDC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8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3" grpId="0"/>
      <p:bldP spid="10296" grpId="0"/>
      <p:bldP spid="10297" grpId="0"/>
      <p:bldP spid="10298" grpId="0"/>
      <p:bldP spid="102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5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352165"/>
              </p:ext>
            </p:extLst>
          </p:nvPr>
        </p:nvGraphicFramePr>
        <p:xfrm>
          <a:off x="762000" y="1085850"/>
          <a:ext cx="7315200" cy="230147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8870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8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 đệm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cuối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20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UNI Chu truyen thong" panose="03030302030807070C03" pitchFamily="66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UNI Chu truyen thong" panose="03030302030807070C03" pitchFamily="66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UNI Chu truyen thong" panose="03030302030807070C03" pitchFamily="66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20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UNI Chu truyen thong" panose="03030302030807070C03" pitchFamily="66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UNI Chu truyen thong" panose="03030302030807070C03" pitchFamily="66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UNI Chu truyen thong" panose="03030302030807070C03" pitchFamily="66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290" name="Text Box 43"/>
          <p:cNvSpPr txBox="1">
            <a:spLocks noChangeArrowheads="1"/>
          </p:cNvSpPr>
          <p:nvPr/>
        </p:nvSpPr>
        <p:spPr bwMode="auto">
          <a:xfrm>
            <a:off x="5029200" y="2000250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D11405"/>
                </a:solidFill>
                <a:latin typeface="UNI Chu truyen thong" panose="03030302030807070C03" pitchFamily="66" charset="0"/>
                <a:cs typeface="Arial" pitchFamily="34" charset="0"/>
              </a:rPr>
              <a:t>ia</a:t>
            </a:r>
            <a:endParaRPr lang="en-US" sz="2800" b="1" dirty="0">
              <a:solidFill>
                <a:srgbClr val="D11405"/>
              </a:solidFill>
              <a:latin typeface="UNI Chu truyen thong" panose="03030302030807070C03" pitchFamily="66" charset="0"/>
              <a:cs typeface="Arial" pitchFamily="34" charset="0"/>
            </a:endParaRPr>
          </a:p>
        </p:txBody>
      </p:sp>
      <p:sp>
        <p:nvSpPr>
          <p:cNvPr id="11291" name="Text Box 56"/>
          <p:cNvSpPr txBox="1">
            <a:spLocks noChangeArrowheads="1"/>
          </p:cNvSpPr>
          <p:nvPr/>
        </p:nvSpPr>
        <p:spPr bwMode="auto">
          <a:xfrm>
            <a:off x="1066800" y="2068116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800" b="1" dirty="0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92" name="Text Box 57"/>
          <p:cNvSpPr txBox="1">
            <a:spLocks noChangeArrowheads="1"/>
          </p:cNvSpPr>
          <p:nvPr/>
        </p:nvSpPr>
        <p:spPr bwMode="auto">
          <a:xfrm>
            <a:off x="1104900" y="2753916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endParaRPr lang="en-US" sz="2800" b="1" dirty="0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93" name="Text Box 58"/>
          <p:cNvSpPr txBox="1">
            <a:spLocks noChangeArrowheads="1"/>
          </p:cNvSpPr>
          <p:nvPr/>
        </p:nvSpPr>
        <p:spPr bwMode="auto">
          <a:xfrm>
            <a:off x="5029200" y="2743200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D11405"/>
                </a:solidFill>
                <a:latin typeface="UNI Chu truyen thong" panose="03030302030807070C03" pitchFamily="66" charset="0"/>
                <a:cs typeface="Arial" pitchFamily="34" charset="0"/>
              </a:rPr>
              <a:t>iê</a:t>
            </a:r>
            <a:endParaRPr lang="en-US" sz="2800" b="1" dirty="0">
              <a:solidFill>
                <a:srgbClr val="D11405"/>
              </a:solidFill>
              <a:latin typeface="UNI Chu truyen thong" panose="03030302030807070C03" pitchFamily="66" charset="0"/>
              <a:cs typeface="Arial" pitchFamily="34" charset="0"/>
            </a:endParaRPr>
          </a:p>
        </p:txBody>
      </p:sp>
      <p:sp>
        <p:nvSpPr>
          <p:cNvPr id="11294" name="Text Box 59"/>
          <p:cNvSpPr txBox="1">
            <a:spLocks noChangeArrowheads="1"/>
          </p:cNvSpPr>
          <p:nvPr/>
        </p:nvSpPr>
        <p:spPr bwMode="auto">
          <a:xfrm>
            <a:off x="6858000" y="2686050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D11405"/>
                </a:solidFill>
                <a:latin typeface="UNI Chu truyen thong" panose="03030302030807070C03" pitchFamily="66" charset="0"/>
                <a:cs typeface="Arial" pitchFamily="34" charset="0"/>
              </a:rPr>
              <a:t>n</a:t>
            </a:r>
          </a:p>
        </p:txBody>
      </p:sp>
      <p:sp>
        <p:nvSpPr>
          <p:cNvPr id="11295" name="Rectangle 1"/>
          <p:cNvSpPr>
            <a:spLocks noChangeArrowheads="1"/>
          </p:cNvSpPr>
          <p:nvPr/>
        </p:nvSpPr>
        <p:spPr bwMode="auto">
          <a:xfrm>
            <a:off x="304800" y="114300"/>
            <a:ext cx="8534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Bài 2:</a:t>
            </a:r>
            <a:r>
              <a:rPr lang="en-US" sz="32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b) Cho biết các tiếng ấy có gì </a:t>
            </a:r>
            <a:r>
              <a:rPr lang="en-US" sz="3200" b="1" u="sng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giống nhau </a:t>
            </a:r>
            <a:r>
              <a:rPr lang="en-US" sz="32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b="1" u="sng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khác nhau về cấu tạo</a:t>
            </a:r>
            <a:r>
              <a:rPr lang="en-US" sz="32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E37B-FFDB-4320-9AC2-40D3DDA2DDC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409928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*Giống: 2 tiếng đều âm </a:t>
            </a:r>
            <a:r>
              <a:rPr lang="it-IT" sz="3200" dirty="0"/>
              <a:t>chính gồm hai chữ cái...</a:t>
            </a:r>
            <a:endParaRPr lang="vi-VN" sz="3200" dirty="0"/>
          </a:p>
          <a:p>
            <a:r>
              <a:rPr lang="it-IT" sz="3200" dirty="0"/>
              <a:t>*Khác: tiếng </a:t>
            </a:r>
            <a:r>
              <a:rPr lang="it-IT" sz="3200" i="1" dirty="0"/>
              <a:t>chiến</a:t>
            </a:r>
            <a:r>
              <a:rPr lang="it-IT" sz="3200" dirty="0"/>
              <a:t> có âm cuối, tiếng </a:t>
            </a:r>
            <a:r>
              <a:rPr lang="it-IT" sz="3200" i="1" dirty="0"/>
              <a:t>nghĩa</a:t>
            </a:r>
            <a:r>
              <a:rPr lang="it-IT" sz="3200" dirty="0"/>
              <a:t> không có.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259081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7" name="Text Box 14"/>
          <p:cNvSpPr txBox="1">
            <a:spLocks noChangeArrowheads="1"/>
          </p:cNvSpPr>
          <p:nvPr/>
        </p:nvSpPr>
        <p:spPr bwMode="auto">
          <a:xfrm>
            <a:off x="228714" y="-18998"/>
            <a:ext cx="8915286" cy="437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i="1" dirty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i="1" dirty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i="1" dirty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i="1" dirty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i="1" dirty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i="1" dirty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i="1" dirty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i="1" dirty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i="1" dirty="0" smtClean="0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418228"/>
              </p:ext>
            </p:extLst>
          </p:nvPr>
        </p:nvGraphicFramePr>
        <p:xfrm>
          <a:off x="235335" y="438206"/>
          <a:ext cx="8146565" cy="2082078"/>
        </p:xfrm>
        <a:graphic>
          <a:graphicData uri="http://schemas.openxmlformats.org/drawingml/2006/table">
            <a:tbl>
              <a:tblPr/>
              <a:tblGrid>
                <a:gridCol w="31174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715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87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87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8870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Vần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8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đệm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cuối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88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57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5257800" y="1200186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ia</a:t>
            </a:r>
            <a:endParaRPr lang="en-US" sz="2800" b="1" dirty="0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6"/>
          <p:cNvSpPr txBox="1">
            <a:spLocks noChangeArrowheads="1"/>
          </p:cNvSpPr>
          <p:nvPr/>
        </p:nvSpPr>
        <p:spPr bwMode="auto">
          <a:xfrm>
            <a:off x="990694" y="1200186"/>
            <a:ext cx="18668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ĩ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4000" b="1" dirty="0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57"/>
          <p:cNvSpPr txBox="1">
            <a:spLocks noChangeArrowheads="1"/>
          </p:cNvSpPr>
          <p:nvPr/>
        </p:nvSpPr>
        <p:spPr bwMode="auto">
          <a:xfrm>
            <a:off x="990694" y="1809770"/>
            <a:ext cx="18287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ế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4000" b="1" dirty="0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58"/>
          <p:cNvSpPr txBox="1">
            <a:spLocks noChangeArrowheads="1"/>
          </p:cNvSpPr>
          <p:nvPr/>
        </p:nvSpPr>
        <p:spPr bwMode="auto">
          <a:xfrm>
            <a:off x="5257800" y="1840703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iê</a:t>
            </a:r>
            <a:endParaRPr lang="en-US" sz="2800" b="1" dirty="0">
              <a:solidFill>
                <a:srgbClr val="D114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59"/>
          <p:cNvSpPr txBox="1">
            <a:spLocks noChangeArrowheads="1"/>
          </p:cNvSpPr>
          <p:nvPr/>
        </p:nvSpPr>
        <p:spPr bwMode="auto">
          <a:xfrm>
            <a:off x="7086600" y="1840703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BE37B-FFDB-4320-9AC2-40D3DDA2DDC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228714" y="2343156"/>
            <a:ext cx="8631238" cy="1832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endParaRPr lang="en-US" sz="32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Tx/>
              <a:buChar char="•"/>
            </a:pP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11405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7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3" descr="Pla0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WordArt 36"/>
          <p:cNvSpPr>
            <a:spLocks noTextEdit="1"/>
          </p:cNvSpPr>
          <p:nvPr/>
        </p:nvSpPr>
        <p:spPr>
          <a:xfrm>
            <a:off x="2743200" y="1828800"/>
            <a:ext cx="37338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10000"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Khởi động</a:t>
            </a:r>
          </a:p>
        </p:txBody>
      </p:sp>
      <p:pic>
        <p:nvPicPr>
          <p:cNvPr id="7172" name="Picture 64" descr="2b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28600" y="1485900"/>
            <a:ext cx="3352800" cy="3657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5" name="tad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8"/>
          <p:cNvSpPr/>
          <p:nvPr/>
        </p:nvSpPr>
        <p:spPr>
          <a:xfrm>
            <a:off x="211139" y="133350"/>
            <a:ext cx="4922837" cy="781050"/>
          </a:xfrm>
          <a:prstGeom prst="flowChartTerminator">
            <a:avLst/>
          </a:prstGeom>
          <a:solidFill>
            <a:srgbClr val="FFFF99"/>
          </a:solidFill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lang="de-DE" altLang="x-none" sz="2200" b="1" dirty="0">
                <a:latin typeface="Times New Roman" panose="02020603050405020304" pitchFamily="18" charset="0"/>
              </a:rPr>
              <a:t>Con số may mắn</a:t>
            </a:r>
            <a:r>
              <a:rPr lang="de-DE" altLang="x-none" sz="2600" dirty="0">
                <a:latin typeface="Times New Roman" panose="02020603050405020304" pitchFamily="18" charset="0"/>
              </a:rPr>
              <a:t> </a:t>
            </a:r>
            <a:endParaRPr sz="2600" dirty="0">
              <a:latin typeface="Times New Roman" panose="02020603050405020304" pitchFamily="18" charset="0"/>
            </a:endParaRPr>
          </a:p>
        </p:txBody>
      </p:sp>
      <p:sp>
        <p:nvSpPr>
          <p:cNvPr id="41000" name="AutoShape 40"/>
          <p:cNvSpPr/>
          <p:nvPr/>
        </p:nvSpPr>
        <p:spPr>
          <a:xfrm>
            <a:off x="1042989" y="1085850"/>
            <a:ext cx="985837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1002" name="AutoShape 42"/>
          <p:cNvSpPr/>
          <p:nvPr/>
        </p:nvSpPr>
        <p:spPr>
          <a:xfrm>
            <a:off x="2168525" y="108585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1009" name="AutoShape 49"/>
          <p:cNvSpPr/>
          <p:nvPr/>
        </p:nvSpPr>
        <p:spPr>
          <a:xfrm>
            <a:off x="3341688" y="108585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41010" name="AutoShape 50"/>
          <p:cNvSpPr/>
          <p:nvPr/>
        </p:nvSpPr>
        <p:spPr>
          <a:xfrm>
            <a:off x="4513263" y="108585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41011" name="AutoShape 51"/>
          <p:cNvSpPr/>
          <p:nvPr/>
        </p:nvSpPr>
        <p:spPr>
          <a:xfrm>
            <a:off x="5627688" y="108585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41012" name="AutoShape 52"/>
          <p:cNvSpPr/>
          <p:nvPr/>
        </p:nvSpPr>
        <p:spPr>
          <a:xfrm>
            <a:off x="6753225" y="108585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41013" name="AutoShape 53"/>
          <p:cNvSpPr/>
          <p:nvPr/>
        </p:nvSpPr>
        <p:spPr>
          <a:xfrm>
            <a:off x="962025" y="182880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41014" name="AutoShape 54"/>
          <p:cNvSpPr/>
          <p:nvPr/>
        </p:nvSpPr>
        <p:spPr>
          <a:xfrm>
            <a:off x="2098675" y="182880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1015" name="AutoShape 55"/>
          <p:cNvSpPr/>
          <p:nvPr/>
        </p:nvSpPr>
        <p:spPr>
          <a:xfrm>
            <a:off x="3294063" y="1838325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41016" name="AutoShape 56"/>
          <p:cNvSpPr/>
          <p:nvPr/>
        </p:nvSpPr>
        <p:spPr>
          <a:xfrm>
            <a:off x="4502150" y="184785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41017" name="AutoShape 57"/>
          <p:cNvSpPr/>
          <p:nvPr/>
        </p:nvSpPr>
        <p:spPr>
          <a:xfrm>
            <a:off x="5649914" y="1847850"/>
            <a:ext cx="985837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41018" name="AutoShape 58"/>
          <p:cNvSpPr/>
          <p:nvPr/>
        </p:nvSpPr>
        <p:spPr>
          <a:xfrm>
            <a:off x="6764338" y="1838325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41019" name="AutoShape 59"/>
          <p:cNvSpPr/>
          <p:nvPr/>
        </p:nvSpPr>
        <p:spPr>
          <a:xfrm>
            <a:off x="984250" y="2571750"/>
            <a:ext cx="985838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41020" name="AutoShape 60"/>
          <p:cNvSpPr/>
          <p:nvPr/>
        </p:nvSpPr>
        <p:spPr>
          <a:xfrm>
            <a:off x="2122488" y="259080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41021" name="AutoShape 61"/>
          <p:cNvSpPr/>
          <p:nvPr/>
        </p:nvSpPr>
        <p:spPr>
          <a:xfrm>
            <a:off x="3305175" y="2609850"/>
            <a:ext cx="985838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41022" name="AutoShape 62"/>
          <p:cNvSpPr/>
          <p:nvPr/>
        </p:nvSpPr>
        <p:spPr>
          <a:xfrm>
            <a:off x="4537075" y="259080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41023" name="AutoShape 63"/>
          <p:cNvSpPr/>
          <p:nvPr/>
        </p:nvSpPr>
        <p:spPr>
          <a:xfrm>
            <a:off x="5686425" y="2581275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41024" name="AutoShape 64"/>
          <p:cNvSpPr/>
          <p:nvPr/>
        </p:nvSpPr>
        <p:spPr>
          <a:xfrm>
            <a:off x="6775450" y="2590800"/>
            <a:ext cx="985838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41025" name="AutoShape 65"/>
          <p:cNvSpPr/>
          <p:nvPr/>
        </p:nvSpPr>
        <p:spPr>
          <a:xfrm>
            <a:off x="984250" y="3343275"/>
            <a:ext cx="985838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41026" name="AutoShape 66"/>
          <p:cNvSpPr/>
          <p:nvPr/>
        </p:nvSpPr>
        <p:spPr>
          <a:xfrm>
            <a:off x="2192338" y="3343275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41027" name="AutoShape 67"/>
          <p:cNvSpPr/>
          <p:nvPr/>
        </p:nvSpPr>
        <p:spPr>
          <a:xfrm>
            <a:off x="3328989" y="3343275"/>
            <a:ext cx="985837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21</a:t>
            </a:r>
          </a:p>
        </p:txBody>
      </p:sp>
      <p:sp>
        <p:nvSpPr>
          <p:cNvPr id="41028" name="AutoShape 68"/>
          <p:cNvSpPr/>
          <p:nvPr/>
        </p:nvSpPr>
        <p:spPr>
          <a:xfrm>
            <a:off x="4537075" y="3324225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22</a:t>
            </a:r>
          </a:p>
        </p:txBody>
      </p:sp>
      <p:sp>
        <p:nvSpPr>
          <p:cNvPr id="41029" name="AutoShape 69"/>
          <p:cNvSpPr/>
          <p:nvPr/>
        </p:nvSpPr>
        <p:spPr>
          <a:xfrm>
            <a:off x="5721350" y="3305175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41030" name="AutoShape 70"/>
          <p:cNvSpPr/>
          <p:nvPr/>
        </p:nvSpPr>
        <p:spPr>
          <a:xfrm>
            <a:off x="6823075" y="331470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41031" name="AutoShape 71"/>
          <p:cNvSpPr/>
          <p:nvPr/>
        </p:nvSpPr>
        <p:spPr>
          <a:xfrm>
            <a:off x="1066800" y="411480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41032" name="AutoShape 72"/>
          <p:cNvSpPr/>
          <p:nvPr/>
        </p:nvSpPr>
        <p:spPr>
          <a:xfrm>
            <a:off x="2133600" y="417195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26</a:t>
            </a:r>
          </a:p>
        </p:txBody>
      </p:sp>
      <p:sp>
        <p:nvSpPr>
          <p:cNvPr id="41033" name="AutoShape 73"/>
          <p:cNvSpPr/>
          <p:nvPr/>
        </p:nvSpPr>
        <p:spPr>
          <a:xfrm>
            <a:off x="3276600" y="417195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41034" name="AutoShape 74"/>
          <p:cNvSpPr/>
          <p:nvPr/>
        </p:nvSpPr>
        <p:spPr>
          <a:xfrm>
            <a:off x="4648200" y="4171950"/>
            <a:ext cx="985838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41035" name="AutoShape 75"/>
          <p:cNvSpPr/>
          <p:nvPr/>
        </p:nvSpPr>
        <p:spPr>
          <a:xfrm>
            <a:off x="5867400" y="417195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50211" name="AutoShape 35"/>
          <p:cNvSpPr/>
          <p:nvPr/>
        </p:nvSpPr>
        <p:spPr>
          <a:xfrm>
            <a:off x="1898650" y="3200400"/>
            <a:ext cx="1600200" cy="1028700"/>
          </a:xfrm>
          <a:prstGeom prst="irregularSeal1">
            <a:avLst/>
          </a:prstGeom>
          <a:solidFill>
            <a:srgbClr val="0000FF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Diệp</a:t>
            </a:r>
          </a:p>
        </p:txBody>
      </p:sp>
      <p:sp>
        <p:nvSpPr>
          <p:cNvPr id="50210" name="AutoShape 34"/>
          <p:cNvSpPr/>
          <p:nvPr/>
        </p:nvSpPr>
        <p:spPr>
          <a:xfrm>
            <a:off x="6553200" y="971550"/>
            <a:ext cx="1371600" cy="914400"/>
          </a:xfrm>
          <a:prstGeom prst="irregularSeal1">
            <a:avLst/>
          </a:prstGeom>
          <a:solidFill>
            <a:srgbClr val="0000FF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Khoa</a:t>
            </a:r>
          </a:p>
        </p:txBody>
      </p:sp>
      <p:sp>
        <p:nvSpPr>
          <p:cNvPr id="2" name="AutoShape 75"/>
          <p:cNvSpPr/>
          <p:nvPr/>
        </p:nvSpPr>
        <p:spPr>
          <a:xfrm>
            <a:off x="6858000" y="4171950"/>
            <a:ext cx="984250" cy="685800"/>
          </a:xfrm>
          <a:prstGeom prst="star8">
            <a:avLst>
              <a:gd name="adj" fmla="val 38250"/>
            </a:avLst>
          </a:prstGeom>
          <a:solidFill>
            <a:srgbClr val="FF0000"/>
          </a:solidFill>
          <a:ln w="76200" cap="flat" cmpd="tri">
            <a:solidFill>
              <a:srgbClr val="FFFF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sz="36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30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1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4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4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4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410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410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410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410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410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410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41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41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410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410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41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41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41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41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6" dur="80"/>
                                        <p:tgtEl>
                                          <p:spTgt spid="410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7" dur="80"/>
                                        <p:tgtEl>
                                          <p:spTgt spid="410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80"/>
                                        <p:tgtEl>
                                          <p:spTgt spid="410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410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410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410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80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80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80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1" dur="80"/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2" dur="80"/>
                                        <p:tgtEl>
                                          <p:spTgt spid="41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80"/>
                                        <p:tgtEl>
                                          <p:spTgt spid="41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6" dur="80"/>
                                        <p:tgtEl>
                                          <p:spTgt spid="410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7" dur="80"/>
                                        <p:tgtEl>
                                          <p:spTgt spid="410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80"/>
                                        <p:tgtEl>
                                          <p:spTgt spid="410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1" dur="80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2" dur="80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80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6" dur="80"/>
                                        <p:tgtEl>
                                          <p:spTgt spid="410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7" dur="80"/>
                                        <p:tgtEl>
                                          <p:spTgt spid="410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80"/>
                                        <p:tgtEl>
                                          <p:spTgt spid="410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80"/>
                                        <p:tgtEl>
                                          <p:spTgt spid="410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80"/>
                                        <p:tgtEl>
                                          <p:spTgt spid="41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80"/>
                                        <p:tgtEl>
                                          <p:spTgt spid="41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6" dur="80"/>
                                        <p:tgtEl>
                                          <p:spTgt spid="410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7" dur="80"/>
                                        <p:tgtEl>
                                          <p:spTgt spid="410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80"/>
                                        <p:tgtEl>
                                          <p:spTgt spid="410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80"/>
                                        <p:tgtEl>
                                          <p:spTgt spid="410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80"/>
                                        <p:tgtEl>
                                          <p:spTgt spid="410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80"/>
                                        <p:tgtEl>
                                          <p:spTgt spid="410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6" dur="80"/>
                                        <p:tgtEl>
                                          <p:spTgt spid="410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7" dur="80"/>
                                        <p:tgtEl>
                                          <p:spTgt spid="410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80"/>
                                        <p:tgtEl>
                                          <p:spTgt spid="410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1" dur="80"/>
                                        <p:tgtEl>
                                          <p:spTgt spid="410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2" dur="80"/>
                                        <p:tgtEl>
                                          <p:spTgt spid="41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80"/>
                                        <p:tgtEl>
                                          <p:spTgt spid="41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6" dur="80"/>
                                        <p:tgtEl>
                                          <p:spTgt spid="4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7" dur="80"/>
                                        <p:tgtEl>
                                          <p:spTgt spid="4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80"/>
                                        <p:tgtEl>
                                          <p:spTgt spid="4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1" dur="80"/>
                                        <p:tgtEl>
                                          <p:spTgt spid="410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2" dur="80"/>
                                        <p:tgtEl>
                                          <p:spTgt spid="4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80"/>
                                        <p:tgtEl>
                                          <p:spTgt spid="4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6" dur="80"/>
                                        <p:tgtEl>
                                          <p:spTgt spid="4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7" dur="80"/>
                                        <p:tgtEl>
                                          <p:spTgt spid="4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80"/>
                                        <p:tgtEl>
                                          <p:spTgt spid="4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1" dur="80"/>
                                        <p:tgtEl>
                                          <p:spTgt spid="410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2" dur="80"/>
                                        <p:tgtEl>
                                          <p:spTgt spid="4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80"/>
                                        <p:tgtEl>
                                          <p:spTgt spid="4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6" dur="80"/>
                                        <p:tgtEl>
                                          <p:spTgt spid="410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7" dur="80"/>
                                        <p:tgtEl>
                                          <p:spTgt spid="4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80"/>
                                        <p:tgtEl>
                                          <p:spTgt spid="4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1" dur="80"/>
                                        <p:tgtEl>
                                          <p:spTgt spid="410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2" dur="80"/>
                                        <p:tgtEl>
                                          <p:spTgt spid="4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80"/>
                                        <p:tgtEl>
                                          <p:spTgt spid="4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6" dur="80"/>
                                        <p:tgtEl>
                                          <p:spTgt spid="410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7" dur="80"/>
                                        <p:tgtEl>
                                          <p:spTgt spid="4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80"/>
                                        <p:tgtEl>
                                          <p:spTgt spid="4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1" dur="80"/>
                                        <p:tgtEl>
                                          <p:spTgt spid="410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2" dur="80"/>
                                        <p:tgtEl>
                                          <p:spTgt spid="410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80"/>
                                        <p:tgtEl>
                                          <p:spTgt spid="410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6" dur="80"/>
                                        <p:tgtEl>
                                          <p:spTgt spid="410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7" dur="80"/>
                                        <p:tgtEl>
                                          <p:spTgt spid="410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80"/>
                                        <p:tgtEl>
                                          <p:spTgt spid="410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3" dur="2000"/>
                                        <p:tgtEl>
                                          <p:spTgt spid="5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8" dur="2000"/>
                                        <p:tgtEl>
                                          <p:spTgt spid="5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0" grpId="0" bldLvl="0" animBg="1"/>
      <p:bldP spid="41000" grpId="1" animBg="1"/>
      <p:bldP spid="41002" grpId="0" bldLvl="0" animBg="1"/>
      <p:bldP spid="41002" grpId="1" animBg="1"/>
      <p:bldP spid="41009" grpId="0" bldLvl="0" animBg="1"/>
      <p:bldP spid="41009" grpId="1" animBg="1"/>
      <p:bldP spid="41010" grpId="0" bldLvl="0" animBg="1"/>
      <p:bldP spid="41010" grpId="1" animBg="1"/>
      <p:bldP spid="41011" grpId="0" bldLvl="0" animBg="1"/>
      <p:bldP spid="41011" grpId="1" animBg="1"/>
      <p:bldP spid="41012" grpId="0" bldLvl="0" animBg="1"/>
      <p:bldP spid="41012" grpId="1" animBg="1"/>
      <p:bldP spid="41013" grpId="0" bldLvl="0" animBg="1"/>
      <p:bldP spid="41013" grpId="1" animBg="1"/>
      <p:bldP spid="41014" grpId="0" bldLvl="0" animBg="1"/>
      <p:bldP spid="41014" grpId="1" animBg="1"/>
      <p:bldP spid="41015" grpId="0" bldLvl="0" animBg="1"/>
      <p:bldP spid="41015" grpId="1" animBg="1"/>
      <p:bldP spid="41016" grpId="0" bldLvl="0" animBg="1"/>
      <p:bldP spid="41016" grpId="1" animBg="1"/>
      <p:bldP spid="41017" grpId="0" bldLvl="0" animBg="1"/>
      <p:bldP spid="41017" grpId="1" animBg="1"/>
      <p:bldP spid="41018" grpId="0" bldLvl="0" animBg="1"/>
      <p:bldP spid="41018" grpId="1" animBg="1"/>
      <p:bldP spid="41019" grpId="0" bldLvl="0" animBg="1"/>
      <p:bldP spid="41019" grpId="1" animBg="1"/>
      <p:bldP spid="41020" grpId="0" bldLvl="0" animBg="1"/>
      <p:bldP spid="41020" grpId="1" animBg="1"/>
      <p:bldP spid="41021" grpId="0" bldLvl="0" animBg="1"/>
      <p:bldP spid="41021" grpId="1" animBg="1"/>
      <p:bldP spid="41022" grpId="0" bldLvl="0" animBg="1"/>
      <p:bldP spid="41022" grpId="1" animBg="1"/>
      <p:bldP spid="41023" grpId="0" bldLvl="0" animBg="1"/>
      <p:bldP spid="41023" grpId="1" animBg="1"/>
      <p:bldP spid="41024" grpId="0" bldLvl="0" animBg="1"/>
      <p:bldP spid="41024" grpId="1" animBg="1"/>
      <p:bldP spid="41025" grpId="0" bldLvl="0" animBg="1"/>
      <p:bldP spid="41025" grpId="1" animBg="1"/>
      <p:bldP spid="41026" grpId="0" bldLvl="0" animBg="1"/>
      <p:bldP spid="41026" grpId="1" animBg="1"/>
      <p:bldP spid="41027" grpId="0" bldLvl="0" animBg="1"/>
      <p:bldP spid="41027" grpId="1" animBg="1"/>
      <p:bldP spid="41028" grpId="0" bldLvl="0" animBg="1"/>
      <p:bldP spid="41028" grpId="1" animBg="1"/>
      <p:bldP spid="41029" grpId="0" bldLvl="0" animBg="1"/>
      <p:bldP spid="41029" grpId="1" animBg="1"/>
      <p:bldP spid="41030" grpId="0" bldLvl="0" animBg="1"/>
      <p:bldP spid="41030" grpId="1" animBg="1"/>
      <p:bldP spid="41031" grpId="0" bldLvl="0" animBg="1"/>
      <p:bldP spid="41031" grpId="1" animBg="1"/>
      <p:bldP spid="41032" grpId="0" bldLvl="0" animBg="1"/>
      <p:bldP spid="41032" grpId="1" animBg="1"/>
      <p:bldP spid="41033" grpId="0" bldLvl="0" animBg="1"/>
      <p:bldP spid="41033" grpId="1" animBg="1"/>
      <p:bldP spid="41034" grpId="0" bldLvl="0" animBg="1"/>
      <p:bldP spid="41034" grpId="1" animBg="1"/>
      <p:bldP spid="41035" grpId="0" bldLvl="0" animBg="1"/>
      <p:bldP spid="41035" grpId="1" animBg="1"/>
      <p:bldP spid="50211" grpId="0" bldLvl="0" animBg="1"/>
      <p:bldP spid="50210" grpId="0" bldLvl="0" animBg="1"/>
      <p:bldP spid="2" grpId="0" bldLvl="0" animBg="1"/>
      <p:bldP spid="2" grpId="1" animBg="1"/>
      <p:bldP spid="2" grpId="2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icture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" y="-10716"/>
            <a:ext cx="9144000" cy="515421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WordArt 4"/>
          <p:cNvSpPr>
            <a:spLocks noTextEdit="1"/>
          </p:cNvSpPr>
          <p:nvPr/>
        </p:nvSpPr>
        <p:spPr>
          <a:xfrm>
            <a:off x="628650" y="1314450"/>
            <a:ext cx="7886700" cy="108585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21001">
                      <a:srgbClr val="0819FB">
                        <a:alpha val="100000"/>
                      </a:srgbClr>
                    </a:gs>
                    <a:gs pos="35001">
                      <a:srgbClr val="1A8D48">
                        <a:alpha val="100000"/>
                      </a:srgbClr>
                    </a:gs>
                    <a:gs pos="52000">
                      <a:srgbClr val="FFFF00">
                        <a:alpha val="100000"/>
                      </a:srgbClr>
                    </a:gs>
                    <a:gs pos="73000">
                      <a:srgbClr val="EE3F17">
                        <a:alpha val="100000"/>
                      </a:srgbClr>
                    </a:gs>
                    <a:gs pos="88000">
                      <a:srgbClr val="E81766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ea typeface="Times New Roman" panose="02020603050405020304" pitchFamily="18" charset="0"/>
              </a:rPr>
              <a:t>Anh bộ đội cụ Hồ gốc Bỉ</a:t>
            </a:r>
          </a:p>
        </p:txBody>
      </p:sp>
      <p:sp>
        <p:nvSpPr>
          <p:cNvPr id="9220" name="WordArt 19"/>
          <p:cNvSpPr>
            <a:spLocks noTextEdit="1"/>
          </p:cNvSpPr>
          <p:nvPr/>
        </p:nvSpPr>
        <p:spPr>
          <a:xfrm>
            <a:off x="1865905" y="285809"/>
            <a:ext cx="2895624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l"/>
            <a:r>
              <a:rPr lang="en-US" sz="24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24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4" name="tad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ext Box 16"/>
          <p:cNvSpPr txBox="1"/>
          <p:nvPr/>
        </p:nvSpPr>
        <p:spPr>
          <a:xfrm>
            <a:off x="1295486" y="-117284"/>
            <a:ext cx="7619920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spcBef>
                <a:spcPct val="50000"/>
              </a:spcBef>
              <a:buFontTx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Anh bộ đội cụ Hồ gốc Bỉ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37" name="Text Box 17"/>
          <p:cNvSpPr txBox="1"/>
          <p:nvPr/>
        </p:nvSpPr>
        <p:spPr>
          <a:xfrm>
            <a:off x="-76078" y="409573"/>
            <a:ext cx="9448792" cy="452431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buFontTx/>
            </a:pPr>
            <a:r>
              <a: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3200" b="1" dirty="0">
                <a:latin typeface="Times New Roman" panose="02020603050405020304" pitchFamily="18" charset="0"/>
              </a:rPr>
              <a:t>Phrăng Đơ Bô-en l</a:t>
            </a:r>
            <a:r>
              <a:rPr lang="en-US" alt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latin typeface="Times New Roman" panose="02020603050405020304" pitchFamily="18" charset="0"/>
              </a:rPr>
              <a:t> một người lính Bỉ trong đội quân Pháp xâm lược Việt Nam. Nhận rõ tính chất phi nghĩa của cuộc chiến tranh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xâm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latin typeface="Times New Roman" panose="02020603050405020304" pitchFamily="18" charset="0"/>
              </a:rPr>
              <a:t>lược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3200" b="1" dirty="0">
                <a:latin typeface="Times New Roman" panose="02020603050405020304" pitchFamily="18" charset="0"/>
              </a:rPr>
              <a:t>năm 1949, ông chạy sang h</a:t>
            </a:r>
            <a:r>
              <a:rPr lang="en-US" alt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latin typeface="Times New Roman" panose="02020603050405020304" pitchFamily="18" charset="0"/>
              </a:rPr>
              <a:t>ng ngũ quân đội ta, lấy tên Việt l</a:t>
            </a:r>
            <a:r>
              <a:rPr lang="en-US" alt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latin typeface="Times New Roman" panose="02020603050405020304" pitchFamily="18" charset="0"/>
              </a:rPr>
              <a:t> Phan Lăng. Một lần, rơi v</a:t>
            </a:r>
            <a:r>
              <a:rPr lang="en-US" alt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latin typeface="Times New Roman" panose="02020603050405020304" pitchFamily="18" charset="0"/>
              </a:rPr>
              <a:t>o ổ phục kích, ông bị địch bắt. Địch dụ dỗ, tra tấn thế nào cũng không khuất phục được ông, bèn đưa ông về giam ở Pháp.</a:t>
            </a:r>
          </a:p>
          <a:p>
            <a:pPr>
              <a:buFontTx/>
            </a:pPr>
            <a:r>
              <a:rPr lang="en-US" altLang="en-US" sz="3200" b="1" dirty="0">
                <a:latin typeface="Times New Roman" panose="02020603050405020304" pitchFamily="18" charset="0"/>
              </a:rPr>
              <a:t>     Năm 1986, Phan Lăng cùng con trai đi thăm Việt</a:t>
            </a:r>
          </a:p>
          <a:p>
            <a:pPr>
              <a:buFontTx/>
            </a:pPr>
            <a:r>
              <a:rPr lang="en-US" altLang="en-US" sz="3200" b="1" dirty="0">
                <a:latin typeface="Times New Roman" panose="02020603050405020304" pitchFamily="18" charset="0"/>
              </a:rPr>
              <a:t>Nam, về lại nơi ông đã từng chiến đấu vì chính nghĩa. </a:t>
            </a:r>
          </a:p>
        </p:txBody>
      </p:sp>
      <p:sp>
        <p:nvSpPr>
          <p:cNvPr id="5139" name="Text Box 19"/>
          <p:cNvSpPr txBox="1"/>
          <p:nvPr/>
        </p:nvSpPr>
        <p:spPr>
          <a:xfrm>
            <a:off x="4800600" y="4715460"/>
            <a:ext cx="4495800" cy="5232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20000"/>
              </a:spcBef>
              <a:buFontTx/>
            </a:pPr>
            <a:r>
              <a:rPr lang="en-US" alt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Như Kim</a:t>
            </a:r>
            <a:endParaRPr lang="en-US" altLang="en-US" sz="2800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/>
      <p:bldP spid="5137" grpId="0"/>
      <p:bldP spid="51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ext Box 16"/>
          <p:cNvSpPr txBox="1"/>
          <p:nvPr/>
        </p:nvSpPr>
        <p:spPr>
          <a:xfrm>
            <a:off x="-73660" y="819196"/>
            <a:ext cx="9144000" cy="83099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  <a:buFontTx/>
            </a:pP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Anh bộ đội cụ Hồ gốc Bỉ</a:t>
            </a:r>
            <a:endParaRPr lang="en-US" alt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38" name="Text Box 18"/>
          <p:cNvSpPr txBox="1"/>
          <p:nvPr/>
        </p:nvSpPr>
        <p:spPr>
          <a:xfrm>
            <a:off x="154940" y="2114550"/>
            <a:ext cx="8915400" cy="15696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just">
              <a:spcBef>
                <a:spcPct val="20000"/>
              </a:spcBef>
              <a:buFontTx/>
            </a:pPr>
            <a:r>
              <a:rPr lang="en-US" altLang="en-US" sz="48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*Tại sao Phrăng Đơ Bô-en lại chạy sang h</a:t>
            </a:r>
            <a:r>
              <a:rPr lang="en-US" altLang="en-US" sz="48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48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ng ngũ quân đội ta?</a:t>
            </a:r>
            <a:endParaRPr lang="en-US" altLang="en-US" sz="4800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/>
      <p:bldP spid="51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WordArt 6"/>
          <p:cNvSpPr>
            <a:spLocks noTextEdit="1"/>
          </p:cNvSpPr>
          <p:nvPr/>
        </p:nvSpPr>
        <p:spPr>
          <a:xfrm>
            <a:off x="457200" y="666800"/>
            <a:ext cx="33528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</a:bodyPr>
          <a:lstStyle/>
          <a:p>
            <a:pPr algn="ctr" eaLnBrk="0" hangingPunct="0"/>
            <a:r>
              <a:rPr lang="en-US" sz="3600" dirty="0" err="1">
                <a:solidFill>
                  <a:schemeClr val="hlink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3600" dirty="0">
                <a:solidFill>
                  <a:schemeClr val="hlink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endParaRPr lang="en-US" sz="3600" dirty="0">
              <a:solidFill>
                <a:schemeClr val="hlink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409750"/>
            <a:ext cx="8077200" cy="30469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buFontTx/>
            </a:pPr>
            <a:r>
              <a:rPr lang="en-US" altLang="en-US" sz="4800" b="1" dirty="0">
                <a:latin typeface="Times New Roman" panose="02020603050405020304" pitchFamily="18" charset="0"/>
              </a:rPr>
              <a:t>- Cụ Hồ, Bỉ</a:t>
            </a:r>
          </a:p>
          <a:p>
            <a:pPr>
              <a:buFontTx/>
            </a:pPr>
            <a:r>
              <a:rPr lang="en-US" altLang="en-US" sz="4800" b="1" dirty="0">
                <a:latin typeface="Times New Roman" panose="02020603050405020304" pitchFamily="18" charset="0"/>
              </a:rPr>
              <a:t>- Phrăng Đơ Bô-en</a:t>
            </a:r>
          </a:p>
          <a:p>
            <a:pPr>
              <a:buFontTx/>
            </a:pPr>
            <a:r>
              <a:rPr lang="en-US" altLang="en-US" sz="4800" b="1" dirty="0">
                <a:latin typeface="Times New Roman" panose="02020603050405020304" pitchFamily="18" charset="0"/>
              </a:rPr>
              <a:t>- Pháp,Việt Nam</a:t>
            </a:r>
          </a:p>
          <a:p>
            <a:pPr>
              <a:buFontTx/>
            </a:pPr>
            <a:r>
              <a:rPr lang="en-US" altLang="en-US" sz="4800" b="1" dirty="0">
                <a:latin typeface="Times New Roman" panose="02020603050405020304" pitchFamily="18" charset="0"/>
              </a:rPr>
              <a:t>- Phan Lăng</a:t>
            </a:r>
            <a:endParaRPr lang="vi-VN" altLang="en-US" sz="4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8"/>
          <p:cNvSpPr txBox="1"/>
          <p:nvPr/>
        </p:nvSpPr>
        <p:spPr>
          <a:xfrm>
            <a:off x="152400" y="571501"/>
            <a:ext cx="8991600" cy="397031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buFontTx/>
            </a:pPr>
            <a:r>
              <a:rPr lang="en-US" altLang="en-US" sz="2800" b="1" dirty="0">
                <a:latin typeface="Times New Roman" panose="02020603050405020304" pitchFamily="18" charset="0"/>
              </a:rPr>
              <a:t>       Phrăng Đơ Bô-en l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</a:rPr>
              <a:t> một người lính Bỉ trong đội quân Pháp xâm lược Việt Nam. Nhận rõ tính chất phi nghĩa của cuộc chiến tranh xâm lược năm 1949, ông chạy sang h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</a:rPr>
              <a:t>ng ngũ quân đội ta, lấy tên Việt l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</a:rPr>
              <a:t> Phan Lăng. Một lần, rơi v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</a:rPr>
              <a:t>o ổ phục kích, ông bị địch bắt. Địch dụ dỗ, tra tấn thế n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latin typeface="Times New Roman" panose="02020603050405020304" pitchFamily="18" charset="0"/>
              </a:rPr>
              <a:t>o cũng không khuất phục  được ông, bèn đưa ông về giam ở Pháp.</a:t>
            </a:r>
          </a:p>
          <a:p>
            <a:pPr>
              <a:buFontTx/>
            </a:pPr>
            <a:r>
              <a:rPr lang="en-US" altLang="en-US" sz="2800" b="1" dirty="0">
                <a:latin typeface="Times New Roman" panose="02020603050405020304" pitchFamily="18" charset="0"/>
              </a:rPr>
              <a:t>      Năm 1986, Phan Lăng cùng con trai đi thăm Việt Nam, về lại nơi ông đã từng chiến đấu vì chính nghĩa.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3" name="Text Box 11"/>
          <p:cNvSpPr txBox="1"/>
          <p:nvPr/>
        </p:nvSpPr>
        <p:spPr>
          <a:xfrm>
            <a:off x="0" y="-95180"/>
            <a:ext cx="9144000" cy="707886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  <a:buFontTx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Anh bộ đội Cụ Hồ gốc Bỉ.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39" name="Text Box 19"/>
          <p:cNvSpPr txBox="1"/>
          <p:nvPr/>
        </p:nvSpPr>
        <p:spPr>
          <a:xfrm>
            <a:off x="4724400" y="4548421"/>
            <a:ext cx="3657600" cy="4616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20000"/>
              </a:spcBef>
              <a:buFontTx/>
            </a:pPr>
            <a:r>
              <a:rPr lang="en-US" altLang="en-US" sz="2400" b="1" i="1" dirty="0">
                <a:latin typeface="Times New Roman" panose="02020603050405020304" pitchFamily="18" charset="0"/>
              </a:rPr>
              <a:t>Theo</a:t>
            </a:r>
            <a:r>
              <a:rPr lang="en-US" altLang="en-US" sz="2400" b="1" dirty="0">
                <a:latin typeface="Times New Roman" panose="02020603050405020304" pitchFamily="18" charset="0"/>
              </a:rPr>
              <a:t> Như Kim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3" grpId="0"/>
      <p:bldP spid="51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9"/>
          <p:cNvSpPr>
            <a:spLocks noTextEdit="1"/>
          </p:cNvSpPr>
          <p:nvPr/>
        </p:nvSpPr>
        <p:spPr>
          <a:xfrm>
            <a:off x="1724296" y="209612"/>
            <a:ext cx="5251197" cy="53497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l"/>
            <a:r>
              <a:rPr lang="en-US" sz="2400" b="1" dirty="0" err="1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b="1" dirty="0" smtClean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24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5136" name="Text Box 16"/>
          <p:cNvSpPr txBox="1"/>
          <p:nvPr/>
        </p:nvSpPr>
        <p:spPr>
          <a:xfrm>
            <a:off x="-73660" y="1143000"/>
            <a:ext cx="9144000" cy="83099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  <a:buFontTx/>
            </a:pP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Anh bộ đội cụ Hồ gốc Bỉ</a:t>
            </a:r>
            <a:endParaRPr lang="en-US" alt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6" name="WordArt 8"/>
          <p:cNvSpPr>
            <a:spLocks noTextEdit="1"/>
          </p:cNvSpPr>
          <p:nvPr/>
        </p:nvSpPr>
        <p:spPr>
          <a:xfrm>
            <a:off x="2133600" y="2286000"/>
            <a:ext cx="4648200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600" b="1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effectLst>
                  <a:outerShdw sy="50000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VIẾT BÀI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tada.wav"/>
          </p:stSnd>
        </p:sndAc>
      </p:transition>
    </mc:Choice>
    <mc:Fallback xmlns="">
      <p:transition>
        <p:sndAc>
          <p:stSnd>
            <p:snd r:embed="rId3" name="tad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771</Words>
  <Application>Microsoft Office PowerPoint</Application>
  <PresentationFormat>On-screen Show (16:9)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Trung</dc:creator>
  <cp:lastModifiedBy>Trung</cp:lastModifiedBy>
  <cp:revision>10</cp:revision>
  <dcterms:created xsi:type="dcterms:W3CDTF">2010-03-22T13:37:36Z</dcterms:created>
  <dcterms:modified xsi:type="dcterms:W3CDTF">2022-09-26T03:44:19Z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TC010900201033</vt:lpwstr>
  </property>
  <property fmtid="{D5CDD505-2E9C-101B-9397-08002B2CF9AE}" pid="3" name="ICV">
    <vt:lpwstr>E6A756EA02C740EE8A3BA76F882A368A</vt:lpwstr>
  </property>
  <property fmtid="{D5CDD505-2E9C-101B-9397-08002B2CF9AE}" pid="4" name="KSOProductBuildVer">
    <vt:lpwstr>1033-11.2.0.11306</vt:lpwstr>
  </property>
</Properties>
</file>