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4041" r:id="rId2"/>
  </p:sldMasterIdLst>
  <p:notesMasterIdLst>
    <p:notesMasterId r:id="rId16"/>
  </p:notesMasterIdLst>
  <p:sldIdLst>
    <p:sldId id="291" r:id="rId3"/>
    <p:sldId id="289" r:id="rId4"/>
    <p:sldId id="256" r:id="rId5"/>
    <p:sldId id="290" r:id="rId6"/>
    <p:sldId id="284" r:id="rId7"/>
    <p:sldId id="261" r:id="rId8"/>
    <p:sldId id="283" r:id="rId9"/>
    <p:sldId id="288" r:id="rId10"/>
    <p:sldId id="300" r:id="rId11"/>
    <p:sldId id="285" r:id="rId12"/>
    <p:sldId id="286" r:id="rId13"/>
    <p:sldId id="287" r:id="rId14"/>
    <p:sldId id="277" r:id="rId15"/>
  </p:sldIdLst>
  <p:sldSz cx="9144000" cy="5715000" type="screen16x10"/>
  <p:notesSz cx="6858000" cy="9144000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99FF66"/>
    <a:srgbClr val="FFFF99"/>
    <a:srgbClr val="66FFFF"/>
    <a:srgbClr val="FF0000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>
      <p:cViewPr>
        <p:scale>
          <a:sx n="79" d="100"/>
          <a:sy n="79" d="100"/>
        </p:scale>
        <p:origin x="-834" y="15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8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8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E3FF58B-A6DC-45FE-AE96-9311C96F0F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1203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1183-6395-44FD-8DE4-88D40A4986C8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ED6A0-84BF-4230-ADE7-21D4B2678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35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3DA35-ABF0-47CF-861A-A74C5453FABF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4D7F2-2C41-4483-96CE-76981F081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99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5F38F-6756-4FB4-98AA-6E71C95DA7BC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03BF4-3681-4D8C-A119-7CA089AB7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46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A6FE4-8BCD-4FB9-999B-C952B202892D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3494C-4EA9-4B55-8F67-048DA7DC2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41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237A2-725D-4BB1-891F-FF9F1FA33179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DDD75-4F6D-4672-ABC4-72EE8ED10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27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788CC-EAE8-4046-9EDE-405531641BDF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5B01-D524-4D9D-808F-4B5F37C4F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46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9C407-B194-4A7A-9962-076FE1D0636F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88745-BF79-45A4-B025-4C9F5D5AB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11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E71B-3D1A-478C-AEF5-7B9CC35681FA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044B4-AF7E-431A-A8DC-60B9EDCE9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0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F63CF-CC83-481C-8A02-026D0C750F6F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72D72-507A-4704-809E-1032F94B5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06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05393-52A4-4843-A789-1223ECF4F64B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90059-BB58-4244-8C2D-D374B9039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80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49619-BFED-4242-AB9B-4A45333B06AD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5F936-7B31-4182-9B51-930E58C79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7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8D051-4DCA-4677-BF28-197BFE68D41C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28F97-B8A7-4E09-A69B-B31D6D8C0B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7156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77D50-CB93-47BA-9538-8F4AC0C8451A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89BC8-2D57-410E-9420-6D2251FAD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65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44B9B-4EC5-4158-A215-A70078F85AA6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0D391-133F-46F1-8AC0-59512A00E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11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2C140-9E2A-407B-9F67-545D74963B17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4F5A5-A6BC-48B9-8913-4FFF7BB5B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A805F-6EF5-4656-BDCF-E6911362D951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DF1AB-298A-41A2-8849-431C63AEC5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78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B2195-6D95-4519-9220-82BB8BB40DF1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DA656-C257-4605-9076-0D256317F9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069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F9A3C-800E-4B9C-8544-F5CEE42DE7F4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F9712-C9A7-42C4-A42E-0515887D0A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04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971B9-DA3C-4665-AAFF-8EC10560A576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9661-7BDD-4F60-8AF8-1D1DB248B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4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F7A8C-3EB5-4EFE-AD10-1F29BA29674A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946A-C588-449A-8EFF-2F8790EE9B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35609-02BD-439A-AAF5-EC5FB71179A4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4B848-E961-4CCC-A670-88FAF3E1A8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09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24FE3-41E4-4B75-AC13-211FBF4DBC91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8264-7C5E-496B-BF1A-C5672F684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62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4354"/>
            <a:ext cx="21336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7BAA75F-8D0F-4C02-B57A-696083AF6C19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4354"/>
            <a:ext cx="28956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4354"/>
            <a:ext cx="21336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786B9C-2D18-43CE-8B5C-78C944AF77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21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6A0D608-051E-4845-9706-9D210E09B82C}" type="datetimeFigureOut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83A98F-FDA7-4F31-AE1D-E85BFD2C3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gif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1143000" y="1022615"/>
            <a:ext cx="7315200" cy="127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  <a:p>
            <a:pPr algn="ctr"/>
            <a:r>
              <a:rPr lang="vi-VN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5B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1028700" y="2667000"/>
            <a:ext cx="6896100" cy="15729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</p:txBody>
      </p:sp>
      <p:sp>
        <p:nvSpPr>
          <p:cNvPr id="10250" name="Rectangle 36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en-US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362200" y="1263388"/>
            <a:ext cx="3505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4400" b="1">
                <a:solidFill>
                  <a:srgbClr val="FF0000"/>
                </a:solidFill>
                <a:latin typeface="Times New Roman" pitchFamily="18" charset="0"/>
              </a:rPr>
              <a:t>TR</a:t>
            </a:r>
            <a:r>
              <a:rPr lang="vi-VN" alt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</a:t>
            </a:r>
            <a:r>
              <a:rPr lang="vi-VN" altLang="en-US" sz="4400" b="1">
                <a:solidFill>
                  <a:srgbClr val="FF0000"/>
                </a:solidFill>
                <a:latin typeface="Times New Roman" pitchFamily="18" charset="0"/>
              </a:rPr>
              <a:t> C</a:t>
            </a:r>
            <a:r>
              <a:rPr lang="vi-VN" alt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HƠI</a:t>
            </a:r>
            <a:endParaRPr lang="en-US" alt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3" name="WordArt 29"/>
          <p:cNvSpPr>
            <a:spLocks noChangeArrowheads="1" noChangeShapeType="1" noTextEdit="1"/>
          </p:cNvSpPr>
          <p:nvPr/>
        </p:nvSpPr>
        <p:spPr bwMode="auto">
          <a:xfrm>
            <a:off x="1371600" y="2127250"/>
            <a:ext cx="5867400" cy="14287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1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40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Ai nhanh - ai đúng</a:t>
            </a:r>
          </a:p>
        </p:txBody>
      </p:sp>
      <p:sp>
        <p:nvSpPr>
          <p:cNvPr id="14344" name="Rectangle 36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en-US">
              <a:latin typeface="Times New Roman" pitchFamily="18" charset="0"/>
            </a:endParaRP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0" y="114300"/>
            <a:ext cx="9144000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0" y="482073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14349" name="Text Box 3"/>
          <p:cNvSpPr txBox="1">
            <a:spLocks noChangeArrowheads="1"/>
          </p:cNvSpPr>
          <p:nvPr/>
        </p:nvSpPr>
        <p:spPr bwMode="auto">
          <a:xfrm>
            <a:off x="0" y="68794"/>
            <a:ext cx="9144000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3652576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 tạo số thập phân gồm mấy phần?</a:t>
            </a:r>
            <a:endParaRPr lang="en-US" alt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Text Box 10"/>
          <p:cNvSpPr txBox="1">
            <a:spLocks noChangeArrowheads="1"/>
          </p:cNvSpPr>
          <p:nvPr/>
        </p:nvSpPr>
        <p:spPr bwMode="auto">
          <a:xfrm>
            <a:off x="2362200" y="495300"/>
            <a:ext cx="3352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err="1">
                <a:solidFill>
                  <a:srgbClr val="FF0000"/>
                </a:solidFill>
                <a:latin typeface="Times New Roman" pitchFamily="18" charset="0"/>
              </a:rPr>
              <a:t>TR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</a:t>
            </a:r>
            <a:r>
              <a:rPr lang="en-US" alt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alt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WordArt 11"/>
          <p:cNvSpPr>
            <a:spLocks noChangeArrowheads="1" noChangeShapeType="1" noTextEdit="1"/>
          </p:cNvSpPr>
          <p:nvPr/>
        </p:nvSpPr>
        <p:spPr bwMode="auto">
          <a:xfrm>
            <a:off x="1524000" y="1105162"/>
            <a:ext cx="5867400" cy="14287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r>
              <a:rPr lang="en-US" sz="40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+mn-cs"/>
              </a:rPr>
              <a:t>AI NHANH - AI </a:t>
            </a:r>
            <a:r>
              <a:rPr lang="en-US" sz="40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ĐÚNG</a:t>
            </a:r>
          </a:p>
        </p:txBody>
      </p:sp>
      <p:sp>
        <p:nvSpPr>
          <p:cNvPr id="15365" name="Rectangle 36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en-US">
              <a:latin typeface="Times New Roman" pitchFamily="18" charset="0"/>
            </a:endParaRPr>
          </a:p>
        </p:txBody>
      </p:sp>
      <p:pic>
        <p:nvPicPr>
          <p:cNvPr id="15369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3" y="63500"/>
            <a:ext cx="1219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8792"/>
            <a:ext cx="1219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10"/>
          <p:cNvSpPr txBox="1">
            <a:spLocks noChangeArrowheads="1"/>
          </p:cNvSpPr>
          <p:nvPr/>
        </p:nvSpPr>
        <p:spPr bwMode="auto">
          <a:xfrm>
            <a:off x="914400" y="3652576"/>
            <a:ext cx="800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hỗn số sau thành số thập phân?</a:t>
            </a:r>
            <a:endParaRPr lang="en-US" alt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 Box 19"/>
          <p:cNvSpPr txBox="1">
            <a:spLocks noChangeArrowheads="1"/>
          </p:cNvSpPr>
          <p:nvPr/>
        </p:nvSpPr>
        <p:spPr bwMode="auto">
          <a:xfrm>
            <a:off x="2362200" y="38100"/>
            <a:ext cx="3657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4400" b="1" dirty="0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</a:t>
            </a:r>
            <a:r>
              <a:rPr lang="en-US" alt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vi-VN" alt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altLang="en-US" sz="4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503493" y="4191000"/>
          <a:ext cx="27336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" imgW="571252" imgH="393529" progId="Equation.3">
                  <p:embed/>
                </p:oleObj>
              </mc:Choice>
              <mc:Fallback>
                <p:oleObj name="Equation" r:id="rId3" imgW="571252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93" y="4191000"/>
                        <a:ext cx="273367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WordArt 11"/>
          <p:cNvSpPr>
            <a:spLocks noChangeArrowheads="1" noChangeShapeType="1" noTextEdit="1"/>
          </p:cNvSpPr>
          <p:nvPr/>
        </p:nvSpPr>
        <p:spPr bwMode="auto">
          <a:xfrm>
            <a:off x="1143000" y="870212"/>
            <a:ext cx="5867400" cy="14287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1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40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Ai nhanh- Ai đúng</a:t>
            </a:r>
          </a:p>
        </p:txBody>
      </p:sp>
      <p:sp>
        <p:nvSpPr>
          <p:cNvPr id="7174" name="Rectangle 36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en-US">
              <a:latin typeface="Times New Roman" pitchFamily="18" charset="0"/>
            </a:endParaRPr>
          </a:p>
        </p:txBody>
      </p:sp>
      <p:pic>
        <p:nvPicPr>
          <p:cNvPr id="7178" name="Picture 11" descr="sun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3" y="63500"/>
            <a:ext cx="1219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 descr="sun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8792"/>
            <a:ext cx="1219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838" name="Picture 14" descr="Picture1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0" y="3873500"/>
            <a:ext cx="18415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3839" name="Picture 15" descr="hoa 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3" y="825500"/>
            <a:ext cx="2843213" cy="2225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3844" name="Picture 20" descr="anh dong con buom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206503"/>
            <a:ext cx="1828800" cy="136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WordArt 14"/>
          <p:cNvSpPr>
            <a:spLocks noChangeArrowheads="1" noChangeShapeType="1" noTextEdit="1"/>
          </p:cNvSpPr>
          <p:nvPr/>
        </p:nvSpPr>
        <p:spPr bwMode="auto">
          <a:xfrm>
            <a:off x="838200" y="1524000"/>
            <a:ext cx="7315200" cy="2794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6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CÁC EM !</a:t>
            </a:r>
          </a:p>
        </p:txBody>
      </p:sp>
      <p:sp>
        <p:nvSpPr>
          <p:cNvPr id="17414" name="Rectangle 36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3"/>
          <p:cNvSpPr txBox="1">
            <a:spLocks noChangeArrowheads="1"/>
          </p:cNvSpPr>
          <p:nvPr/>
        </p:nvSpPr>
        <p:spPr bwMode="auto">
          <a:xfrm>
            <a:off x="0" y="478896"/>
            <a:ext cx="9144000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533404" y="1270000"/>
            <a:ext cx="4200525" cy="436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</a:p>
        </p:txBody>
      </p:sp>
      <p:pic>
        <p:nvPicPr>
          <p:cNvPr id="11269" name="Picture 11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3" y="63500"/>
            <a:ext cx="1219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1500"/>
            <a:ext cx="10668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Rectangle 36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en-US">
              <a:latin typeface="Times New Roman" pitchFamily="18" charset="0"/>
            </a:endParaRPr>
          </a:p>
        </p:txBody>
      </p:sp>
      <p:pic>
        <p:nvPicPr>
          <p:cNvPr id="11272" name="Picture 11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8792"/>
            <a:ext cx="1219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48653" y="762000"/>
            <a:ext cx="8153400" cy="1270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prstClr val="black">
                  <a:lumMod val="95000"/>
                  <a:lumOff val="5000"/>
                </a:prstClr>
              </a:solidFill>
              <a:latin typeface="VNI-Times" pitchFamily="2" charset="0"/>
              <a:cs typeface="+mn-cs"/>
            </a:endParaRP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prstClr val="black">
                  <a:lumMod val="95000"/>
                  <a:lumOff val="5000"/>
                </a:prstClr>
              </a:solidFill>
              <a:latin typeface="VNI-Times" pitchFamily="2" charset="0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2349500"/>
            <a:ext cx="2819400" cy="14605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srgbClr val="C0504D">
                  <a:lumMod val="75000"/>
                </a:srgbClr>
              </a:solidFill>
              <a:latin typeface="VNI-Times" pitchFamily="2" charset="0"/>
              <a:cs typeface="+mn-cs"/>
            </a:endParaRP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srgbClr val="C0504D">
                  <a:lumMod val="75000"/>
                </a:srgbClr>
              </a:solidFill>
              <a:latin typeface="VNI-Times" pitchFamily="2" charset="0"/>
              <a:cs typeface="+mn-cs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985302"/>
              </p:ext>
            </p:extLst>
          </p:nvPr>
        </p:nvGraphicFramePr>
        <p:xfrm>
          <a:off x="1143003" y="1524000"/>
          <a:ext cx="2767013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3" imgW="888614" imgH="634725" progId="Equation.3">
                  <p:embed/>
                </p:oleObj>
              </mc:Choice>
              <mc:Fallback>
                <p:oleObj name="Equation" r:id="rId3" imgW="888614" imgH="63472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3" y="1524000"/>
                        <a:ext cx="2767013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1143000" y="2349500"/>
            <a:ext cx="2819400" cy="14605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srgbClr val="C0504D">
                  <a:lumMod val="75000"/>
                </a:srgbClr>
              </a:solidFill>
              <a:latin typeface="VNI-Times" pitchFamily="2" charset="0"/>
              <a:cs typeface="+mn-cs"/>
            </a:endParaRP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srgbClr val="C0504D">
                  <a:lumMod val="75000"/>
                </a:srgbClr>
              </a:solidFill>
              <a:latin typeface="VNI-Times" pitchFamily="2" charset="0"/>
              <a:cs typeface="+mn-cs"/>
            </a:endParaRP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07231"/>
              </p:ext>
            </p:extLst>
          </p:nvPr>
        </p:nvGraphicFramePr>
        <p:xfrm>
          <a:off x="1005891" y="4127500"/>
          <a:ext cx="3319462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5" imgW="1231366" imgH="634725" progId="Equation.3">
                  <p:embed/>
                </p:oleObj>
              </mc:Choice>
              <mc:Fallback>
                <p:oleObj name="Equation" r:id="rId5" imgW="1231366" imgH="63472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5891" y="4127500"/>
                        <a:ext cx="3319462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387831"/>
              </p:ext>
            </p:extLst>
          </p:nvPr>
        </p:nvGraphicFramePr>
        <p:xfrm>
          <a:off x="2743200" y="1759482"/>
          <a:ext cx="755650" cy="907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7" imgW="241195" imgH="431613" progId="Equation.3">
                  <p:embed/>
                </p:oleObj>
              </mc:Choice>
              <mc:Fallback>
                <p:oleObj name="Equation" r:id="rId7" imgW="241195" imgH="4316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759482"/>
                        <a:ext cx="755650" cy="907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347732"/>
              </p:ext>
            </p:extLst>
          </p:nvPr>
        </p:nvGraphicFramePr>
        <p:xfrm>
          <a:off x="1143003" y="2667000"/>
          <a:ext cx="3338513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9" imgW="1066337" imgH="634725" progId="Equation.3">
                  <p:embed/>
                </p:oleObj>
              </mc:Choice>
              <mc:Fallback>
                <p:oleObj name="Equation" r:id="rId9" imgW="1066337" imgH="63472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3" y="2667000"/>
                        <a:ext cx="3338513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979929"/>
              </p:ext>
            </p:extLst>
          </p:nvPr>
        </p:nvGraphicFramePr>
        <p:xfrm>
          <a:off x="3009900" y="2902482"/>
          <a:ext cx="952500" cy="907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11" imgW="304668" imgH="431613" progId="Equation.3">
                  <p:embed/>
                </p:oleObj>
              </mc:Choice>
              <mc:Fallback>
                <p:oleObj name="Equation" r:id="rId11" imgW="304668" imgH="43161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2902482"/>
                        <a:ext cx="952500" cy="907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967957"/>
              </p:ext>
            </p:extLst>
          </p:nvPr>
        </p:nvGraphicFramePr>
        <p:xfrm>
          <a:off x="2819400" y="4381502"/>
          <a:ext cx="1233488" cy="907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13" imgW="393529" imgH="431613" progId="Equation.3">
                  <p:embed/>
                </p:oleObj>
              </mc:Choice>
              <mc:Fallback>
                <p:oleObj name="Equation" r:id="rId13" imgW="393529" imgH="431613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381502"/>
                        <a:ext cx="1233488" cy="907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0" y="2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graphicFrame>
        <p:nvGraphicFramePr>
          <p:cNvPr id="34872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654726"/>
              </p:ext>
            </p:extLst>
          </p:nvPr>
        </p:nvGraphicFramePr>
        <p:xfrm>
          <a:off x="76200" y="647700"/>
          <a:ext cx="5334000" cy="2058458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  <a:gridCol w="1333500"/>
                <a:gridCol w="13335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T="38101" marB="381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3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1" marB="381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152400" y="1150409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76200" y="1691482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90488" y="2240493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1447800" y="1721909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1524000" y="2252398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2770188" y="2211388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1447800" y="1149086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2743200" y="1698097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4114800" y="2223295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4859" name="Text Box 43"/>
          <p:cNvSpPr txBox="1">
            <a:spLocks noChangeArrowheads="1"/>
          </p:cNvSpPr>
          <p:nvPr/>
        </p:nvSpPr>
        <p:spPr bwMode="auto">
          <a:xfrm>
            <a:off x="5638800" y="685802"/>
            <a:ext cx="3505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2 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7dm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hay            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2,7m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4860" name="Text Box 44"/>
          <p:cNvSpPr txBox="1">
            <a:spLocks noChangeArrowheads="1"/>
          </p:cNvSpPr>
          <p:nvPr/>
        </p:nvSpPr>
        <p:spPr bwMode="auto">
          <a:xfrm>
            <a:off x="0" y="4003674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195mm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hay             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0,195m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0" y="3048001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8m 56cm hay          m còn được viết thành 8,56m.</a:t>
            </a:r>
            <a:endParaRPr lang="en-US" alt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862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83852"/>
              </p:ext>
            </p:extLst>
          </p:nvPr>
        </p:nvGraphicFramePr>
        <p:xfrm>
          <a:off x="8153405" y="495300"/>
          <a:ext cx="7858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3" imgW="304536" imgH="393359" progId="Equation.DSMT4">
                  <p:embed/>
                </p:oleObj>
              </mc:Choice>
              <mc:Fallback>
                <p:oleObj name="Equation" r:id="rId3" imgW="304536" imgH="39335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5" y="495300"/>
                        <a:ext cx="7858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835030"/>
              </p:ext>
            </p:extLst>
          </p:nvPr>
        </p:nvGraphicFramePr>
        <p:xfrm>
          <a:off x="2438400" y="2857500"/>
          <a:ext cx="723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5" imgW="368140" imgH="393529" progId="Equation.DSMT4">
                  <p:embed/>
                </p:oleObj>
              </mc:Choice>
              <mc:Fallback>
                <p:oleObj name="Equation" r:id="rId5" imgW="368140" imgH="39352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857500"/>
                        <a:ext cx="7239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514766"/>
              </p:ext>
            </p:extLst>
          </p:nvPr>
        </p:nvGraphicFramePr>
        <p:xfrm>
          <a:off x="2133600" y="3924300"/>
          <a:ext cx="9144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7" imgW="355292" imgH="393359" progId="Equation.DSMT4">
                  <p:embed/>
                </p:oleObj>
              </mc:Choice>
              <mc:Fallback>
                <p:oleObj name="Equation" r:id="rId7" imgW="355292" imgH="39335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924300"/>
                        <a:ext cx="9144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69" name="Text Box 53"/>
          <p:cNvSpPr txBox="1">
            <a:spLocks noChangeArrowheads="1"/>
          </p:cNvSpPr>
          <p:nvPr/>
        </p:nvSpPr>
        <p:spPr bwMode="auto">
          <a:xfrm>
            <a:off x="5791200" y="2019300"/>
            <a:ext cx="3352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2,7 m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alt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alt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alt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alt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4870" name="Text Box 54"/>
          <p:cNvSpPr txBox="1">
            <a:spLocks noChangeArrowheads="1"/>
          </p:cNvSpPr>
          <p:nvPr/>
        </p:nvSpPr>
        <p:spPr bwMode="auto">
          <a:xfrm>
            <a:off x="0" y="3492501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8,56m đọc là: tám phẩy năm mươi sáu mét.</a:t>
            </a:r>
          </a:p>
        </p:txBody>
      </p:sp>
      <p:sp>
        <p:nvSpPr>
          <p:cNvPr id="34873" name="Text Box 57"/>
          <p:cNvSpPr txBox="1">
            <a:spLocks noChangeArrowheads="1"/>
          </p:cNvSpPr>
          <p:nvPr/>
        </p:nvSpPr>
        <p:spPr bwMode="auto">
          <a:xfrm>
            <a:off x="0" y="4575175"/>
            <a:ext cx="9144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0,195 m đọc là: không phẩy một trăm chín mươi lăm mét.</a:t>
            </a:r>
          </a:p>
        </p:txBody>
      </p:sp>
      <p:sp>
        <p:nvSpPr>
          <p:cNvPr id="34874" name="Text Box 58"/>
          <p:cNvSpPr txBox="1">
            <a:spLocks noChangeArrowheads="1"/>
          </p:cNvSpPr>
          <p:nvPr/>
        </p:nvSpPr>
        <p:spPr bwMode="auto">
          <a:xfrm>
            <a:off x="0" y="5067300"/>
            <a:ext cx="937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**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2,7; 8,56; 0,195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50" grpId="0"/>
      <p:bldP spid="34851" grpId="0"/>
      <p:bldP spid="34852" grpId="0"/>
      <p:bldP spid="34853" grpId="0"/>
      <p:bldP spid="34854" grpId="0"/>
      <p:bldP spid="34855" grpId="0"/>
      <p:bldP spid="34856" grpId="0"/>
      <p:bldP spid="34857" grpId="0"/>
      <p:bldP spid="34858" grpId="0"/>
      <p:bldP spid="34859" grpId="0"/>
      <p:bldP spid="34860" grpId="0"/>
      <p:bldP spid="34861" grpId="0"/>
      <p:bldP spid="34869" grpId="0"/>
      <p:bldP spid="34870" grpId="0"/>
      <p:bldP spid="34873" grpId="0"/>
      <p:bldP spid="348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2"/>
          <p:cNvSpPr txBox="1">
            <a:spLocks noChangeArrowheads="1"/>
          </p:cNvSpPr>
          <p:nvPr/>
        </p:nvSpPr>
        <p:spPr bwMode="auto">
          <a:xfrm>
            <a:off x="6400800" y="5334001"/>
            <a:ext cx="1905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>
              <a:latin typeface="Times New Roman" pitchFamily="18" charset="0"/>
            </a:endParaRPr>
          </a:p>
        </p:txBody>
      </p:sp>
      <p:sp>
        <p:nvSpPr>
          <p:cNvPr id="8197" name="Text Box 89"/>
          <p:cNvSpPr txBox="1">
            <a:spLocks noChangeArrowheads="1"/>
          </p:cNvSpPr>
          <p:nvPr/>
        </p:nvSpPr>
        <p:spPr bwMode="auto">
          <a:xfrm>
            <a:off x="0" y="342900"/>
            <a:ext cx="403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198" name="Text Box 91"/>
          <p:cNvSpPr txBox="1">
            <a:spLocks noChangeArrowheads="1"/>
          </p:cNvSpPr>
          <p:nvPr/>
        </p:nvSpPr>
        <p:spPr bwMode="auto">
          <a:xfrm>
            <a:off x="1828800" y="737395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141AFC"/>
                </a:solidFill>
                <a:latin typeface="Times New Roman" pitchFamily="18" charset="0"/>
                <a:cs typeface="Times New Roman" pitchFamily="18" charset="0"/>
              </a:rPr>
              <a:t>8,56</a:t>
            </a:r>
          </a:p>
        </p:txBody>
      </p:sp>
      <p:sp>
        <p:nvSpPr>
          <p:cNvPr id="8199" name="Text Box 95"/>
          <p:cNvSpPr txBox="1">
            <a:spLocks noChangeArrowheads="1"/>
          </p:cNvSpPr>
          <p:nvPr/>
        </p:nvSpPr>
        <p:spPr bwMode="auto">
          <a:xfrm>
            <a:off x="0" y="2032002"/>
            <a:ext cx="1905000" cy="46166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FF"/>
              </a:gs>
            </a:gsLst>
            <a:lin ang="18900000" scaled="1"/>
          </a:gradFill>
          <a:ln w="9525">
            <a:solidFill>
              <a:srgbClr val="8F3B35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Phần nguyên</a:t>
            </a:r>
          </a:p>
        </p:txBody>
      </p:sp>
      <p:sp>
        <p:nvSpPr>
          <p:cNvPr id="8200" name="Text Box 96"/>
          <p:cNvSpPr txBox="1">
            <a:spLocks noChangeArrowheads="1"/>
          </p:cNvSpPr>
          <p:nvPr/>
        </p:nvSpPr>
        <p:spPr bwMode="auto">
          <a:xfrm>
            <a:off x="2119313" y="2032002"/>
            <a:ext cx="2438400" cy="461665"/>
          </a:xfrm>
          <a:prstGeom prst="rect">
            <a:avLst/>
          </a:prstGeom>
          <a:gradFill rotWithShape="1">
            <a:gsLst>
              <a:gs pos="0">
                <a:srgbClr val="E9F85E"/>
              </a:gs>
              <a:gs pos="50000">
                <a:srgbClr val="66FF99"/>
              </a:gs>
              <a:gs pos="100000">
                <a:srgbClr val="E9F85E"/>
              </a:gs>
            </a:gsLst>
            <a:lin ang="18900000" scaled="1"/>
          </a:gradFill>
          <a:ln w="9525">
            <a:solidFill>
              <a:srgbClr val="0066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Phần thập phân</a:t>
            </a:r>
          </a:p>
        </p:txBody>
      </p:sp>
      <p:sp>
        <p:nvSpPr>
          <p:cNvPr id="8217" name="AutoShape 103"/>
          <p:cNvSpPr>
            <a:spLocks/>
          </p:cNvSpPr>
          <p:nvPr/>
        </p:nvSpPr>
        <p:spPr bwMode="auto">
          <a:xfrm rot="16200000">
            <a:off x="1828406" y="1021160"/>
            <a:ext cx="115094" cy="434975"/>
          </a:xfrm>
          <a:prstGeom prst="leftBrace">
            <a:avLst>
              <a:gd name="adj1" fmla="val 2624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1" hangingPunct="1"/>
            <a:endParaRPr lang="vi-VN" altLang="en-US">
              <a:latin typeface="Times New Roman" pitchFamily="18" charset="0"/>
            </a:endParaRPr>
          </a:p>
        </p:txBody>
      </p:sp>
      <p:sp>
        <p:nvSpPr>
          <p:cNvPr id="8218" name="Line 104"/>
          <p:cNvSpPr>
            <a:spLocks noChangeShapeType="1"/>
          </p:cNvSpPr>
          <p:nvPr/>
        </p:nvSpPr>
        <p:spPr bwMode="auto">
          <a:xfrm flipH="1">
            <a:off x="762000" y="1333500"/>
            <a:ext cx="1123950" cy="6985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15" name="AutoShape 100"/>
          <p:cNvSpPr>
            <a:spLocks/>
          </p:cNvSpPr>
          <p:nvPr/>
        </p:nvSpPr>
        <p:spPr bwMode="auto">
          <a:xfrm rot="16200000">
            <a:off x="2507457" y="972343"/>
            <a:ext cx="63500" cy="506413"/>
          </a:xfrm>
          <a:prstGeom prst="leftBrace">
            <a:avLst>
              <a:gd name="adj1" fmla="val 5538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1" hangingPunct="1"/>
            <a:endParaRPr lang="vi-VN" altLang="en-US">
              <a:latin typeface="Times New Roman" pitchFamily="18" charset="0"/>
            </a:endParaRPr>
          </a:p>
        </p:txBody>
      </p:sp>
      <p:sp>
        <p:nvSpPr>
          <p:cNvPr id="8216" name="Line 107"/>
          <p:cNvSpPr>
            <a:spLocks noChangeShapeType="1"/>
          </p:cNvSpPr>
          <p:nvPr/>
        </p:nvSpPr>
        <p:spPr bwMode="auto">
          <a:xfrm>
            <a:off x="2590805" y="1296195"/>
            <a:ext cx="684213" cy="67230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03" name="Text Box 111"/>
          <p:cNvSpPr txBox="1">
            <a:spLocks noChangeArrowheads="1"/>
          </p:cNvSpPr>
          <p:nvPr/>
        </p:nvSpPr>
        <p:spPr bwMode="auto">
          <a:xfrm>
            <a:off x="6019800" y="745317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32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90,638</a:t>
            </a:r>
          </a:p>
        </p:txBody>
      </p:sp>
      <p:grpSp>
        <p:nvGrpSpPr>
          <p:cNvPr id="2" name="Group 127"/>
          <p:cNvGrpSpPr>
            <a:grpSpLocks/>
          </p:cNvGrpSpPr>
          <p:nvPr/>
        </p:nvGrpSpPr>
        <p:grpSpPr bwMode="auto">
          <a:xfrm>
            <a:off x="4724400" y="1123668"/>
            <a:ext cx="2071688" cy="1352832"/>
            <a:chOff x="2979" y="1886"/>
            <a:chExt cx="1085" cy="820"/>
          </a:xfrm>
        </p:grpSpPr>
        <p:sp>
          <p:nvSpPr>
            <p:cNvPr id="12313" name="AutoShape 120"/>
            <p:cNvSpPr>
              <a:spLocks/>
            </p:cNvSpPr>
            <p:nvPr/>
          </p:nvSpPr>
          <p:spPr bwMode="auto">
            <a:xfrm rot="-5400000">
              <a:off x="3872" y="1790"/>
              <a:ext cx="96" cy="288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vi-VN" alt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4" name="Text Box 124"/>
            <p:cNvSpPr txBox="1">
              <a:spLocks noChangeArrowheads="1"/>
            </p:cNvSpPr>
            <p:nvPr/>
          </p:nvSpPr>
          <p:spPr bwMode="auto">
            <a:xfrm>
              <a:off x="2979" y="2426"/>
              <a:ext cx="1053" cy="280"/>
            </a:xfrm>
            <a:prstGeom prst="rect">
              <a:avLst/>
            </a:prstGeom>
            <a:gradFill rotWithShape="1">
              <a:gsLst>
                <a:gs pos="0">
                  <a:srgbClr val="00CCFF"/>
                </a:gs>
                <a:gs pos="50000">
                  <a:srgbClr val="FFFFFF"/>
                </a:gs>
                <a:gs pos="100000">
                  <a:srgbClr val="00CCFF"/>
                </a:gs>
              </a:gsLst>
              <a:lin ang="18900000" scaled="1"/>
            </a:gra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Phần nguyên</a:t>
              </a:r>
            </a:p>
          </p:txBody>
        </p:sp>
        <p:sp>
          <p:nvSpPr>
            <p:cNvPr id="12315" name="Line 126"/>
            <p:cNvSpPr>
              <a:spLocks noChangeShapeType="1"/>
            </p:cNvSpPr>
            <p:nvPr/>
          </p:nvSpPr>
          <p:spPr bwMode="auto">
            <a:xfrm flipH="1">
              <a:off x="3587" y="1911"/>
              <a:ext cx="377" cy="49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" name="Group 130"/>
          <p:cNvGrpSpPr>
            <a:grpSpLocks/>
          </p:cNvGrpSpPr>
          <p:nvPr/>
        </p:nvGrpSpPr>
        <p:grpSpPr bwMode="auto">
          <a:xfrm>
            <a:off x="6794500" y="1160714"/>
            <a:ext cx="2281238" cy="1312552"/>
            <a:chOff x="4235" y="1797"/>
            <a:chExt cx="1172" cy="887"/>
          </a:xfrm>
        </p:grpSpPr>
        <p:sp>
          <p:nvSpPr>
            <p:cNvPr id="281725" name="Text Box 125"/>
            <p:cNvSpPr txBox="1">
              <a:spLocks noChangeArrowheads="1"/>
            </p:cNvSpPr>
            <p:nvPr/>
          </p:nvSpPr>
          <p:spPr bwMode="auto">
            <a:xfrm>
              <a:off x="4235" y="2372"/>
              <a:ext cx="1172" cy="31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99FF66"/>
                </a:gs>
                <a:gs pos="100000">
                  <a:schemeClr val="bg1"/>
                </a:gs>
              </a:gsLst>
              <a:lin ang="18900000" scaled="1"/>
            </a:gradFill>
            <a:ln w="952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800000"/>
                  </a:solidFill>
                  <a:latin typeface="Times New Roman"/>
                  <a:cs typeface="Times New Roman" pitchFamily="18" charset="0"/>
                </a:rPr>
                <a:t>Phần thập phân</a:t>
              </a:r>
            </a:p>
          </p:txBody>
        </p:sp>
        <p:sp>
          <p:nvSpPr>
            <p:cNvPr id="12311" name="AutoShape 128"/>
            <p:cNvSpPr>
              <a:spLocks/>
            </p:cNvSpPr>
            <p:nvPr/>
          </p:nvSpPr>
          <p:spPr bwMode="auto">
            <a:xfrm rot="-5400000">
              <a:off x="4480" y="1629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vi-VN" alt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2" name="Line 129"/>
            <p:cNvSpPr>
              <a:spLocks noChangeShapeType="1"/>
            </p:cNvSpPr>
            <p:nvPr/>
          </p:nvSpPr>
          <p:spPr bwMode="auto">
            <a:xfrm>
              <a:off x="4522" y="1895"/>
              <a:ext cx="292" cy="43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69850" y="3009900"/>
            <a:ext cx="8915400" cy="2462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00FF99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FF0000"/>
                </a:solidFill>
                <a:latin typeface="Times New Roman"/>
                <a:cs typeface="+mn-cs"/>
              </a:rPr>
              <a:t>* </a:t>
            </a:r>
            <a:r>
              <a:rPr lang="vi-VN" sz="2800" b="1" u="sng">
                <a:solidFill>
                  <a:srgbClr val="FF0000"/>
                </a:solidFill>
                <a:latin typeface="Times New Roman"/>
                <a:cs typeface="+mn-cs"/>
              </a:rPr>
              <a:t>Kết luận:</a:t>
            </a:r>
            <a:r>
              <a:rPr lang="en-US" sz="2800" b="1">
                <a:solidFill>
                  <a:srgbClr val="0000FF"/>
                </a:solidFill>
                <a:latin typeface="Times New Roman"/>
                <a:cs typeface="+mn-cs"/>
              </a:rPr>
              <a:t>Mỗi số thập phân gồm hai phần: phần nguyên và phần thập phân, chúng được phân cách bởi dấu phẩy.</a:t>
            </a:r>
          </a:p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latin typeface="Times New Roman"/>
                <a:cs typeface="+mn-cs"/>
              </a:rPr>
              <a:t>  Những chữ số ở bên trái dấu phẩy thuộc về phần nguyên. Những chữ số ở bên phải dấu phẩy thuộc về phần thập phân.</a:t>
            </a:r>
          </a:p>
        </p:txBody>
      </p:sp>
      <p:cxnSp>
        <p:nvCxnSpPr>
          <p:cNvPr id="12303" name="Straight Connector 26"/>
          <p:cNvCxnSpPr>
            <a:cxnSpLocks noChangeShapeType="1"/>
          </p:cNvCxnSpPr>
          <p:nvPr/>
        </p:nvCxnSpPr>
        <p:spPr bwMode="auto">
          <a:xfrm rot="5400000">
            <a:off x="3795845" y="1809618"/>
            <a:ext cx="171582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5" name="Text Box 33"/>
          <p:cNvSpPr txBox="1">
            <a:spLocks noChangeArrowheads="1"/>
          </p:cNvSpPr>
          <p:nvPr/>
        </p:nvSpPr>
        <p:spPr bwMode="auto">
          <a:xfrm>
            <a:off x="0" y="-38100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199" grpId="0" animBg="1"/>
      <p:bldP spid="8200" grpId="0" animBg="1"/>
      <p:bldP spid="8217" grpId="0" animBg="1"/>
      <p:bldP spid="8218" grpId="0" animBg="1"/>
      <p:bldP spid="8215" grpId="0" animBg="1"/>
      <p:bldP spid="8216" grpId="0" animBg="1"/>
      <p:bldP spid="8203" grpId="0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143000" y="2349500"/>
            <a:ext cx="2819400" cy="14605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prstClr val="black"/>
              </a:solidFill>
              <a:latin typeface="VNI-Times" pitchFamily="2" charset="0"/>
              <a:cs typeface="+mn-cs"/>
            </a:endParaRP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prstClr val="black"/>
              </a:solidFill>
              <a:latin typeface="VNI-Times" pitchFamily="2" charset="0"/>
              <a:cs typeface="+mn-cs"/>
            </a:endParaRPr>
          </a:p>
        </p:txBody>
      </p:sp>
      <p:sp>
        <p:nvSpPr>
          <p:cNvPr id="13315" name="Title 1"/>
          <p:cNvSpPr txBox="1">
            <a:spLocks noChangeArrowheads="1"/>
          </p:cNvSpPr>
          <p:nvPr/>
        </p:nvSpPr>
        <p:spPr bwMode="auto">
          <a:xfrm>
            <a:off x="477838" y="266700"/>
            <a:ext cx="86868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316" name="Title 1"/>
          <p:cNvSpPr txBox="1">
            <a:spLocks noChangeArrowheads="1"/>
          </p:cNvSpPr>
          <p:nvPr/>
        </p:nvSpPr>
        <p:spPr bwMode="auto">
          <a:xfrm>
            <a:off x="609600" y="955939"/>
            <a:ext cx="6858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Andalus" pitchFamily="18" charset="-78"/>
                <a:cs typeface="Andalus" pitchFamily="18" charset="-78"/>
              </a:rPr>
              <a:t>9,4  ;  7,98  ;  25, 477  ;  206,075  ;  0,307</a:t>
            </a: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 bwMode="auto">
          <a:xfrm>
            <a:off x="304800" y="1638300"/>
            <a:ext cx="86868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9,4  :        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2400300"/>
            <a:ext cx="8686800" cy="3810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7,98  :        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7963" y="3032125"/>
            <a:ext cx="8686800" cy="508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25,477  :   Hai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itle 1"/>
          <p:cNvSpPr txBox="1">
            <a:spLocks noChangeArrowheads="1"/>
          </p:cNvSpPr>
          <p:nvPr/>
        </p:nvSpPr>
        <p:spPr bwMode="auto">
          <a:xfrm>
            <a:off x="249238" y="3708400"/>
            <a:ext cx="88392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206,075  :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itle 1"/>
          <p:cNvSpPr txBox="1">
            <a:spLocks noChangeArrowheads="1"/>
          </p:cNvSpPr>
          <p:nvPr/>
        </p:nvSpPr>
        <p:spPr bwMode="auto">
          <a:xfrm>
            <a:off x="401638" y="4783040"/>
            <a:ext cx="8686800" cy="70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0,307 :     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 noChangeArrowheads="1"/>
          </p:cNvSpPr>
          <p:nvPr/>
        </p:nvSpPr>
        <p:spPr bwMode="auto">
          <a:xfrm>
            <a:off x="358775" y="590021"/>
            <a:ext cx="86868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alt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các hỗn số sau thành số thập phân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 </a:t>
            </a:r>
            <a:r>
              <a:rPr lang="en-US" alt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 số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đó: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04813" y="1397000"/>
          <a:ext cx="1370012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507780" imgH="634725" progId="Equation.3">
                  <p:embed/>
                </p:oleObj>
              </mc:Choice>
              <mc:Fallback>
                <p:oleObj name="Equation" r:id="rId3" imgW="507780" imgH="63472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1397000"/>
                        <a:ext cx="1370012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200025" y="2349500"/>
          <a:ext cx="1779588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5" imgW="660113" imgH="634725" progId="Equation.3">
                  <p:embed/>
                </p:oleObj>
              </mc:Choice>
              <mc:Fallback>
                <p:oleObj name="Equation" r:id="rId5" imgW="660113" imgH="63472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2349500"/>
                        <a:ext cx="1779588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00025" y="3446198"/>
          <a:ext cx="2054225" cy="1189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7" imgW="812447" imgH="634725" progId="Equation.3">
                  <p:embed/>
                </p:oleObj>
              </mc:Choice>
              <mc:Fallback>
                <p:oleObj name="Equation" r:id="rId7" imgW="812447" imgH="63472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3446198"/>
                        <a:ext cx="2054225" cy="11893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 noChangeArrowheads="1"/>
          </p:cNvSpPr>
          <p:nvPr/>
        </p:nvSpPr>
        <p:spPr bwMode="auto">
          <a:xfrm>
            <a:off x="2286000" y="2032000"/>
            <a:ext cx="33528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Năm phẩy chín.</a:t>
            </a:r>
          </a:p>
        </p:txBody>
      </p:sp>
      <p:graphicFrame>
        <p:nvGraphicFramePr>
          <p:cNvPr id="5122" name="Object 10"/>
          <p:cNvGraphicFramePr>
            <a:graphicFrameLocks noChangeAspect="1"/>
          </p:cNvGraphicFramePr>
          <p:nvPr/>
        </p:nvGraphicFramePr>
        <p:xfrm>
          <a:off x="228600" y="1905000"/>
          <a:ext cx="11303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3" imgW="418918" imgH="634725" progId="Equation.3">
                  <p:embed/>
                </p:oleObj>
              </mc:Choice>
              <mc:Fallback>
                <p:oleObj name="Equation" r:id="rId3" imgW="418918" imgH="63472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05000"/>
                        <a:ext cx="1130300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760543" y="3175000"/>
          <a:ext cx="1163637" cy="906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5" imgW="431613" imgH="431613" progId="Equation.3">
                  <p:embed/>
                </p:oleObj>
              </mc:Choice>
              <mc:Fallback>
                <p:oleObj name="Equation" r:id="rId5" imgW="431613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543" y="3175000"/>
                        <a:ext cx="1163637" cy="9061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7"/>
          <p:cNvGraphicFramePr>
            <a:graphicFrameLocks noChangeAspect="1"/>
          </p:cNvGraphicFramePr>
          <p:nvPr/>
        </p:nvGraphicFramePr>
        <p:xfrm>
          <a:off x="139700" y="4127500"/>
          <a:ext cx="1828800" cy="1189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7" imgW="723586" imgH="634725" progId="Equation.3">
                  <p:embed/>
                </p:oleObj>
              </mc:Choice>
              <mc:Fallback>
                <p:oleObj name="Equation" r:id="rId7" imgW="723586" imgH="63472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4127500"/>
                        <a:ext cx="1828800" cy="11893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8"/>
          <p:cNvGraphicFramePr>
            <a:graphicFrameLocks noChangeAspect="1"/>
          </p:cNvGraphicFramePr>
          <p:nvPr/>
        </p:nvGraphicFramePr>
        <p:xfrm>
          <a:off x="228600" y="3001698"/>
          <a:ext cx="153987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9" imgW="571252" imgH="634725" progId="Equation.3">
                  <p:embed/>
                </p:oleObj>
              </mc:Choice>
              <mc:Fallback>
                <p:oleObj name="Equation" r:id="rId9" imgW="571252" imgH="63472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01698"/>
                        <a:ext cx="1539875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itle 1"/>
          <p:cNvSpPr>
            <a:spLocks noGrp="1" noChangeArrowheads="1"/>
          </p:cNvSpPr>
          <p:nvPr>
            <p:ph type="subTitle" idx="1"/>
          </p:nvPr>
        </p:nvSpPr>
        <p:spPr>
          <a:xfrm>
            <a:off x="533400" y="825500"/>
            <a:ext cx="8153400" cy="6350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 NIỆM SỐ THẬP PHÂN </a:t>
            </a: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(tiếp theo)</a:t>
            </a:r>
          </a:p>
          <a:p>
            <a:pPr eaLnBrk="1" hangingPunct="1"/>
            <a:endParaRPr lang="en-US" altLang="en-US" sz="2800" smtClean="0">
              <a:solidFill>
                <a:schemeClr val="tx1"/>
              </a:solidFill>
              <a:latin typeface="VNI-Times" pitchFamily="2" charset="0"/>
            </a:endParaRPr>
          </a:p>
        </p:txBody>
      </p:sp>
      <p:sp>
        <p:nvSpPr>
          <p:cNvPr id="5130" name="Title 1"/>
          <p:cNvSpPr txBox="1">
            <a:spLocks noChangeArrowheads="1"/>
          </p:cNvSpPr>
          <p:nvPr/>
        </p:nvSpPr>
        <p:spPr bwMode="auto">
          <a:xfrm>
            <a:off x="228600" y="1460500"/>
            <a:ext cx="86868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Viết các hỗn số sau thành số thập phân rồi đọc số đó:</a:t>
            </a: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379540" y="2095500"/>
          <a:ext cx="752475" cy="906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11" imgW="279279" imgH="431613" progId="Equation.3">
                  <p:embed/>
                </p:oleObj>
              </mc:Choice>
              <mc:Fallback>
                <p:oleObj name="Equation" r:id="rId11" imgW="279279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40" y="2095500"/>
                        <a:ext cx="752475" cy="9061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882775" y="4374888"/>
          <a:ext cx="1371600" cy="7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13" imgW="583947" imgH="431613" progId="Equation.3">
                  <p:embed/>
                </p:oleObj>
              </mc:Choice>
              <mc:Fallback>
                <p:oleObj name="Equation" r:id="rId13" imgW="583947" imgH="4316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4374888"/>
                        <a:ext cx="1371600" cy="7897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itle 1"/>
          <p:cNvSpPr txBox="1">
            <a:spLocks noChangeArrowheads="1"/>
          </p:cNvSpPr>
          <p:nvPr/>
        </p:nvSpPr>
        <p:spPr bwMode="auto">
          <a:xfrm>
            <a:off x="2971800" y="3111500"/>
            <a:ext cx="5334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Tám mươi hai phẩy bốn mươi lăm.</a:t>
            </a:r>
          </a:p>
        </p:txBody>
      </p:sp>
      <p:sp>
        <p:nvSpPr>
          <p:cNvPr id="19" name="Title 1"/>
          <p:cNvSpPr txBox="1">
            <a:spLocks noChangeArrowheads="1"/>
          </p:cNvSpPr>
          <p:nvPr/>
        </p:nvSpPr>
        <p:spPr bwMode="auto">
          <a:xfrm>
            <a:off x="3276600" y="4318000"/>
            <a:ext cx="5867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Tám trăm mười phẩy hai trăm hai mươi lăm.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609600" y="127000"/>
            <a:ext cx="8382000" cy="7620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692926"/>
              </p:ext>
            </p:extLst>
          </p:nvPr>
        </p:nvGraphicFramePr>
        <p:xfrm>
          <a:off x="331788" y="1169988"/>
          <a:ext cx="9239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3" imgW="342720" imgH="406080" progId="Equation.DSMT4">
                  <p:embed/>
                </p:oleObj>
              </mc:Choice>
              <mc:Fallback>
                <p:oleObj name="Equation" r:id="rId3" imgW="342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1169988"/>
                        <a:ext cx="92392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695890"/>
              </p:ext>
            </p:extLst>
          </p:nvPr>
        </p:nvGraphicFramePr>
        <p:xfrm>
          <a:off x="361950" y="3086100"/>
          <a:ext cx="13144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5" imgW="520560" imgH="406080" progId="Equation.DSMT4">
                  <p:embed/>
                </p:oleObj>
              </mc:Choice>
              <mc:Fallback>
                <p:oleObj name="Equation" r:id="rId5" imgW="5205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3086100"/>
                        <a:ext cx="13144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402183"/>
              </p:ext>
            </p:extLst>
          </p:nvPr>
        </p:nvGraphicFramePr>
        <p:xfrm>
          <a:off x="323850" y="2079625"/>
          <a:ext cx="119697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7" imgW="444240" imgH="406080" progId="Equation.DSMT4">
                  <p:embed/>
                </p:oleObj>
              </mc:Choice>
              <mc:Fallback>
                <p:oleObj name="Equation" r:id="rId7" imgW="444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079625"/>
                        <a:ext cx="1196975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Title 1"/>
          <p:cNvSpPr txBox="1">
            <a:spLocks noChangeArrowheads="1"/>
          </p:cNvSpPr>
          <p:nvPr/>
        </p:nvSpPr>
        <p:spPr bwMode="auto">
          <a:xfrm>
            <a:off x="228600" y="190500"/>
            <a:ext cx="86868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altLang="en-US" sz="2800" b="1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2800" b="1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28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1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581702"/>
              </p:ext>
            </p:extLst>
          </p:nvPr>
        </p:nvGraphicFramePr>
        <p:xfrm>
          <a:off x="1441450" y="954088"/>
          <a:ext cx="547688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9" imgW="203040" imgH="393480" progId="Equation.DSMT4">
                  <p:embed/>
                </p:oleObj>
              </mc:Choice>
              <mc:Fallback>
                <p:oleObj name="Equation" r:id="rId9" imgW="203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954088"/>
                        <a:ext cx="547688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341500"/>
              </p:ext>
            </p:extLst>
          </p:nvPr>
        </p:nvGraphicFramePr>
        <p:xfrm>
          <a:off x="457200" y="4084637"/>
          <a:ext cx="12223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11" imgW="520560" imgH="203040" progId="Equation.DSMT4">
                  <p:embed/>
                </p:oleObj>
              </mc:Choice>
              <mc:Fallback>
                <p:oleObj name="Equation" r:id="rId11" imgW="520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084637"/>
                        <a:ext cx="122237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026784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6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84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85&quot;/&gt;&lt;/object&gt;&lt;object type=&quot;3&quot; unique_id=&quot;10010&quot;&gt;&lt;property id=&quot;20148&quot; value=&quot;5&quot;/&gt;&lt;property id=&quot;20300&quot; value=&quot;Slide 8&quot;/&gt;&lt;property id=&quot;20307&quot; value=&quot;286&quot;/&gt;&lt;/object&gt;&lt;object type=&quot;3&quot; unique_id=&quot;10011&quot;&gt;&lt;property id=&quot;20148&quot; value=&quot;5&quot;/&gt;&lt;property id=&quot;20300&quot; value=&quot;Slide 9&quot;/&gt;&lt;property id=&quot;20307&quot; value=&quot;287&quot;/&gt;&lt;/object&gt;&lt;object type=&quot;3&quot; unique_id=&quot;10012&quot;&gt;&lt;property id=&quot;20148&quot; value=&quot;5&quot;/&gt;&lt;property id=&quot;20300&quot; value=&quot;Slide 10&quot;/&gt;&lt;property id=&quot;20307&quot; value=&quot;281&quot;/&gt;&lt;/object&gt;&lt;object type=&quot;3&quot; unique_id=&quot;10013&quot;&gt;&lt;property id=&quot;20148&quot; value=&quot;5&quot;/&gt;&lt;property id=&quot;20300&quot; value=&quot;Slide 11&quot;/&gt;&lt;property id=&quot;20307&quot; value=&quot;277&quot;/&gt;&lt;/object&gt;&lt;/object&gt;&lt;object type=&quot;8&quot; unique_id=&quot;10026&quot;&gt;&lt;/object&gt;&lt;/object&gt;&lt;/database&gt;"/>
  <p:tag name="MMPROD_NEXTUNIQUEID" val="10009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1567</TotalTime>
  <Words>413</Words>
  <Application>Microsoft Office PowerPoint</Application>
  <PresentationFormat>On-screen Show (16:10)</PresentationFormat>
  <Paragraphs>65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Default Design</vt:lpstr>
      <vt:lpstr>1_Office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&lt;egyptian hak&gt;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 DAK LAK</dc:creator>
  <cp:lastModifiedBy>Trung</cp:lastModifiedBy>
  <cp:revision>246</cp:revision>
  <cp:lastPrinted>1601-01-01T00:00:00Z</cp:lastPrinted>
  <dcterms:created xsi:type="dcterms:W3CDTF">2009-12-24T14:17:45Z</dcterms:created>
  <dcterms:modified xsi:type="dcterms:W3CDTF">2022-10-19T01:09:08Z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