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27" r:id="rId3"/>
    <p:sldId id="329" r:id="rId4"/>
    <p:sldId id="330" r:id="rId5"/>
    <p:sldId id="332" r:id="rId6"/>
    <p:sldId id="333" r:id="rId7"/>
    <p:sldId id="334" r:id="rId8"/>
    <p:sldId id="299" r:id="rId9"/>
    <p:sldId id="30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7" r:id="rId21"/>
    <p:sldId id="358" r:id="rId22"/>
    <p:sldId id="359" r:id="rId23"/>
    <p:sldId id="360" r:id="rId24"/>
    <p:sldId id="346" r:id="rId25"/>
    <p:sldId id="350" r:id="rId26"/>
    <p:sldId id="351" r:id="rId27"/>
    <p:sldId id="352" r:id="rId28"/>
    <p:sldId id="353" r:id="rId29"/>
    <p:sldId id="354" r:id="rId30"/>
    <p:sldId id="355" r:id="rId31"/>
    <p:sldId id="32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8EBB6-0750-41D8-91E3-344DD6AA8D6E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0E88-82C3-442F-A422-29D52984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D16A04-BFC5-481D-A37F-6AE002DFFBA8}" type="slidenum">
              <a:rPr lang="vi-VN" altLang="en-US"/>
              <a:pPr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3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6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60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60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2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738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0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9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2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2"/>
            <a:ext cx="2895600" cy="216694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6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61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9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6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4257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4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987039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39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6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4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3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8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6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2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2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6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8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50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9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16.gif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6.gif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16.gif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16.gi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-27408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483036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03" y="971550"/>
            <a:ext cx="3362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1143001" y="944138"/>
            <a:ext cx="6687013" cy="86177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Luyện từ và câu</a:t>
            </a:r>
            <a:endParaRPr lang="en-US" sz="4800" b="1" dirty="0" smtClean="0">
              <a:solidFill>
                <a:srgbClr val="3333FF"/>
              </a:solidFill>
              <a:latin typeface="Aaril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27" y="2817914"/>
            <a:ext cx="6233087" cy="14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2134900" y="3546882"/>
            <a:ext cx="5020136" cy="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 smtClean="0">
                <a:solidFill>
                  <a:srgbClr val="0000FF"/>
                </a:solidFill>
                <a:cs typeface="Arial" pitchFamily="34" charset="0"/>
              </a:rPr>
              <a:t>Sách</a:t>
            </a:r>
            <a:r>
              <a:rPr lang="en-US" sz="27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cs typeface="Arial" pitchFamily="34" charset="0"/>
              </a:rPr>
              <a:t>giáo</a:t>
            </a:r>
            <a:r>
              <a:rPr lang="en-US" sz="27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cs typeface="Arial" pitchFamily="34" charset="0"/>
              </a:rPr>
              <a:t>khoa</a:t>
            </a:r>
            <a:r>
              <a:rPr lang="en-US" sz="27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cs typeface="Arial" pitchFamily="34" charset="0"/>
              </a:rPr>
              <a:t>trang</a:t>
            </a:r>
            <a:r>
              <a:rPr lang="en-US" sz="27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vi-VN" sz="2700" b="1" dirty="0" smtClean="0">
                <a:solidFill>
                  <a:srgbClr val="0000FF"/>
                </a:solidFill>
                <a:cs typeface="Arial" pitchFamily="34" charset="0"/>
              </a:rPr>
              <a:t>6</a:t>
            </a:r>
            <a:r>
              <a:rPr lang="en-US" sz="2700" b="1" dirty="0">
                <a:solidFill>
                  <a:srgbClr val="0000FF"/>
                </a:solidFill>
                <a:cs typeface="Arial" pitchFamily="34" charset="0"/>
              </a:rPr>
              <a:t>6</a:t>
            </a:r>
            <a:endParaRPr lang="en-US" sz="27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16564"/>
            <a:ext cx="8960296" cy="126954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Từ nhiều nghĩa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34886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25" y="3371858"/>
            <a:ext cx="1603876" cy="1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33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" y="895350"/>
            <a:ext cx="542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1" name="Text Box 37"/>
          <p:cNvSpPr txBox="1">
            <a:spLocks noChangeArrowheads="1"/>
          </p:cNvSpPr>
          <p:nvPr/>
        </p:nvSpPr>
        <p:spPr bwMode="auto">
          <a:xfrm>
            <a:off x="457200" y="127992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nghĩa ở cột B thích hợp với mỗi từ ở cột A:</a:t>
            </a:r>
          </a:p>
        </p:txBody>
      </p:sp>
      <p:sp>
        <p:nvSpPr>
          <p:cNvPr id="7172" name="Text Box 39"/>
          <p:cNvSpPr txBox="1">
            <a:spLocks noChangeArrowheads="1"/>
          </p:cNvSpPr>
          <p:nvPr/>
        </p:nvSpPr>
        <p:spPr bwMode="auto">
          <a:xfrm>
            <a:off x="152400" y="2457450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</a:p>
        </p:txBody>
      </p:sp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152400" y="3339704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</a:p>
        </p:txBody>
      </p:sp>
      <p:sp>
        <p:nvSpPr>
          <p:cNvPr id="7174" name="Text Box 41"/>
          <p:cNvSpPr txBox="1">
            <a:spLocks noChangeArrowheads="1"/>
          </p:cNvSpPr>
          <p:nvPr/>
        </p:nvSpPr>
        <p:spPr bwMode="auto">
          <a:xfrm>
            <a:off x="152400" y="4229100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</a:p>
        </p:txBody>
      </p:sp>
      <p:sp>
        <p:nvSpPr>
          <p:cNvPr id="7175" name="Text Box 38"/>
          <p:cNvSpPr txBox="1">
            <a:spLocks noChangeArrowheads="1"/>
          </p:cNvSpPr>
          <p:nvPr/>
        </p:nvSpPr>
        <p:spPr bwMode="auto">
          <a:xfrm>
            <a:off x="0" y="171450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76" name="Text Box 42"/>
          <p:cNvSpPr txBox="1">
            <a:spLocks noChangeArrowheads="1"/>
          </p:cNvSpPr>
          <p:nvPr/>
        </p:nvSpPr>
        <p:spPr bwMode="auto">
          <a:xfrm>
            <a:off x="2133600" y="1657350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2006600" y="2421731"/>
            <a:ext cx="70104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 phận ở hai bên đầu người và động vật, dùng để nghe.</a:t>
            </a:r>
          </a:p>
        </p:txBody>
      </p:sp>
      <p:sp>
        <p:nvSpPr>
          <p:cNvPr id="7178" name="Text Box 44"/>
          <p:cNvSpPr txBox="1">
            <a:spLocks noChangeArrowheads="1"/>
          </p:cNvSpPr>
          <p:nvPr/>
        </p:nvSpPr>
        <p:spPr bwMode="auto">
          <a:xfrm>
            <a:off x="1981200" y="3314700"/>
            <a:ext cx="7010400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xương cứng, màu trắng, mọc trên hàm, dùng để cắn, giữ và nhai thức ăn. </a:t>
            </a:r>
          </a:p>
        </p:txBody>
      </p:sp>
      <p:sp>
        <p:nvSpPr>
          <p:cNvPr id="7179" name="Text Box 45"/>
          <p:cNvSpPr txBox="1">
            <a:spLocks noChangeArrowheads="1"/>
          </p:cNvSpPr>
          <p:nvPr/>
        </p:nvSpPr>
        <p:spPr bwMode="auto">
          <a:xfrm>
            <a:off x="1981200" y="4229100"/>
            <a:ext cx="7010400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 phận nhô lên ở giữa mặt người hoặc động vật có xương sống, dùng để thở và ngửi.</a:t>
            </a: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1295400" y="2961085"/>
            <a:ext cx="719138" cy="7429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1295400" y="3829050"/>
            <a:ext cx="719138" cy="8572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1295400" y="2857500"/>
            <a:ext cx="719138" cy="17668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11113" y="-19050"/>
            <a:ext cx="9144000" cy="553994"/>
          </a:xfrm>
          <a:prstGeom prst="rect">
            <a:avLst/>
          </a:prstGeom>
          <a:noFill/>
          <a:ln>
            <a:noFill/>
          </a:ln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3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4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0" y="41552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54948"/>
      </p:ext>
    </p:extLst>
  </p:cSld>
  <p:clrMapOvr>
    <a:masterClrMapping/>
  </p:clrMapOvr>
  <p:transition advTm="4951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2667000" y="2171700"/>
            <a:ext cx="129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590800" y="3143250"/>
            <a:ext cx="129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ũi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582863" y="4229100"/>
            <a:ext cx="129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" y="1200150"/>
            <a:ext cx="542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Nhận xét.</a:t>
            </a:r>
          </a:p>
        </p:txBody>
      </p:sp>
      <p:pic>
        <p:nvPicPr>
          <p:cNvPr id="8198" name="Picture 11" descr="IMG_4490_1"/>
          <p:cNvPicPr>
            <a:picLocks noChangeAspect="1" noChangeArrowheads="1"/>
          </p:cNvPicPr>
          <p:nvPr/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1410"/>
            <a:ext cx="4876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3752851" y="3632598"/>
            <a:ext cx="2644775" cy="26789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3492501" y="3900488"/>
            <a:ext cx="1387475" cy="70366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3854451" y="2800350"/>
            <a:ext cx="2314575" cy="1582341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12701" y="3262313"/>
            <a:ext cx="27273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vi-VN" altLang="en-US" b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ghĩa gốc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(là nghĩa ban đầu của vật)  </a:t>
            </a:r>
          </a:p>
        </p:txBody>
      </p:sp>
      <p:sp>
        <p:nvSpPr>
          <p:cNvPr id="17" name="AutoShape 45"/>
          <p:cNvSpPr>
            <a:spLocks/>
          </p:cNvSpPr>
          <p:nvPr/>
        </p:nvSpPr>
        <p:spPr bwMode="auto">
          <a:xfrm>
            <a:off x="2638425" y="2419350"/>
            <a:ext cx="361950" cy="2268141"/>
          </a:xfrm>
          <a:prstGeom prst="leftBrace">
            <a:avLst>
              <a:gd name="adj1" fmla="val 105263"/>
              <a:gd name="adj2" fmla="val 4933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0" y="438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94710"/>
      </p:ext>
    </p:extLst>
  </p:cSld>
  <p:clrMapOvr>
    <a:masterClrMapping/>
  </p:clrMapOvr>
  <p:transition advTm="41987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à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857250"/>
            <a:ext cx="333375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81000" y="971550"/>
            <a:ext cx="3810000" cy="3062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Răng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của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chiếc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cào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Làm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sao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nhai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?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Mũi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thuyền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rẽ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nước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Thì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ngửi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cái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gì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?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Cái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ấm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không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nghe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Sao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tai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lại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mọc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?</a:t>
            </a:r>
          </a:p>
        </p:txBody>
      </p:sp>
      <p:pic>
        <p:nvPicPr>
          <p:cNvPr id="66568" name="Picture 8" descr="thuyề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044" y="2323148"/>
            <a:ext cx="3293507" cy="133445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81000" y="971551"/>
            <a:ext cx="10038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Răng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81000" y="1972330"/>
            <a:ext cx="82266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Mũi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990600" y="3496330"/>
            <a:ext cx="68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tai</a:t>
            </a: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810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Nghĩa của các từ in đậm trong khổ thơ sau có gì khác nghĩa của chúng ở bài tập 1?</a:t>
            </a:r>
          </a:p>
        </p:txBody>
      </p:sp>
      <p:pic>
        <p:nvPicPr>
          <p:cNvPr id="7177" name="Picture 16" descr="D:\Documents\Hong Diep document\Anh tu lieu\b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657600"/>
            <a:ext cx="3333750" cy="13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806450" y="1333500"/>
            <a:ext cx="4110038" cy="1857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066800" y="2323148"/>
            <a:ext cx="5905500" cy="71294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524000" y="3757940"/>
            <a:ext cx="6015038" cy="59498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296150" y="3876675"/>
            <a:ext cx="914400" cy="1143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" name="Oval 9"/>
          <p:cNvSpPr>
            <a:spLocks noChangeArrowheads="1"/>
          </p:cNvSpPr>
          <p:nvPr/>
        </p:nvSpPr>
        <p:spPr bwMode="auto">
          <a:xfrm>
            <a:off x="6934200" y="2732485"/>
            <a:ext cx="838200" cy="75366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 rot="-4791469">
            <a:off x="6100763" y="48816"/>
            <a:ext cx="514350" cy="31623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144191"/>
      </p:ext>
    </p:extLst>
  </p:cSld>
  <p:clrMapOvr>
    <a:masterClrMapping/>
  </p:clrMapOvr>
  <p:transition advTm="8510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/>
      <p:bldP spid="66571" grpId="0"/>
      <p:bldP spid="410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thuyề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1529477"/>
            <a:ext cx="2925417" cy="133445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2400" y="400051"/>
            <a:ext cx="5943600" cy="11849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indent="53975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lvl="3" eaLnBrk="1" hangingPunct="1">
              <a:spcBef>
                <a:spcPts val="1800"/>
              </a:spcBef>
              <a:buFontTx/>
              <a:buChar char="-"/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3" eaLnBrk="1" hangingPunct="1">
              <a:spcBef>
                <a:spcPts val="18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22238" y="1319213"/>
            <a:ext cx="58674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2250" y="2657475"/>
            <a:ext cx="5722938" cy="13419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6" name="Picture 14" descr="IMG121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450"/>
            <a:ext cx="2971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66700" y="1801416"/>
            <a:ext cx="7585075" cy="617934"/>
            <a:chOff x="-276" y="2268"/>
            <a:chExt cx="4217" cy="174"/>
          </a:xfrm>
        </p:grpSpPr>
        <p:grpSp>
          <p:nvGrpSpPr>
            <p:cNvPr id="10263" name="Group 24"/>
            <p:cNvGrpSpPr>
              <a:grpSpLocks/>
            </p:cNvGrpSpPr>
            <p:nvPr/>
          </p:nvGrpSpPr>
          <p:grpSpPr bwMode="auto">
            <a:xfrm>
              <a:off x="-276" y="2268"/>
              <a:ext cx="995" cy="51"/>
              <a:chOff x="-276" y="2268"/>
              <a:chExt cx="995" cy="51"/>
            </a:xfrm>
          </p:grpSpPr>
          <p:sp>
            <p:nvSpPr>
              <p:cNvPr id="9243" name="Line 25"/>
              <p:cNvSpPr>
                <a:spLocks noChangeShapeType="1"/>
              </p:cNvSpPr>
              <p:nvPr/>
            </p:nvSpPr>
            <p:spPr bwMode="auto">
              <a:xfrm flipV="1">
                <a:off x="-276" y="2271"/>
                <a:ext cx="995" cy="5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en-US">
                  <a:ln>
                    <a:solidFill>
                      <a:srgbClr val="FF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4" name="Line 26"/>
              <p:cNvSpPr>
                <a:spLocks noChangeShapeType="1"/>
              </p:cNvSpPr>
              <p:nvPr/>
            </p:nvSpPr>
            <p:spPr bwMode="auto">
              <a:xfrm>
                <a:off x="301" y="2268"/>
                <a:ext cx="0" cy="51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en-US">
                  <a:ln>
                    <a:solidFill>
                      <a:srgbClr val="FF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242" name="Line 27"/>
            <p:cNvSpPr>
              <a:spLocks noChangeShapeType="1"/>
            </p:cNvSpPr>
            <p:nvPr/>
          </p:nvSpPr>
          <p:spPr bwMode="auto">
            <a:xfrm>
              <a:off x="301" y="2310"/>
              <a:ext cx="3640" cy="13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66700" y="846535"/>
            <a:ext cx="5905500" cy="125015"/>
            <a:chOff x="336" y="1767"/>
            <a:chExt cx="3720" cy="105"/>
          </a:xfrm>
        </p:grpSpPr>
        <p:sp>
          <p:nvSpPr>
            <p:cNvPr id="9238" name="Line 32"/>
            <p:cNvSpPr>
              <a:spLocks noChangeShapeType="1"/>
            </p:cNvSpPr>
            <p:nvPr/>
          </p:nvSpPr>
          <p:spPr bwMode="auto">
            <a:xfrm flipV="1">
              <a:off x="336" y="1767"/>
              <a:ext cx="1771" cy="1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9" name="Line 33"/>
            <p:cNvSpPr>
              <a:spLocks noChangeShapeType="1"/>
            </p:cNvSpPr>
            <p:nvPr/>
          </p:nvSpPr>
          <p:spPr bwMode="auto">
            <a:xfrm>
              <a:off x="1056" y="1776"/>
              <a:ext cx="0" cy="96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0" name="Line 34"/>
            <p:cNvSpPr>
              <a:spLocks noChangeShapeType="1"/>
            </p:cNvSpPr>
            <p:nvPr/>
          </p:nvSpPr>
          <p:spPr bwMode="auto">
            <a:xfrm flipV="1">
              <a:off x="1056" y="1845"/>
              <a:ext cx="3000" cy="27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4664" y="3177778"/>
            <a:ext cx="1963737" cy="79772"/>
            <a:chOff x="360" y="3111"/>
            <a:chExt cx="1104" cy="55"/>
          </a:xfrm>
        </p:grpSpPr>
        <p:sp>
          <p:nvSpPr>
            <p:cNvPr id="9235" name="Line 39"/>
            <p:cNvSpPr>
              <a:spLocks noChangeShapeType="1"/>
            </p:cNvSpPr>
            <p:nvPr/>
          </p:nvSpPr>
          <p:spPr bwMode="auto">
            <a:xfrm>
              <a:off x="360" y="3111"/>
              <a:ext cx="110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6" name="Line 40"/>
            <p:cNvSpPr>
              <a:spLocks noChangeShapeType="1"/>
            </p:cNvSpPr>
            <p:nvPr/>
          </p:nvSpPr>
          <p:spPr bwMode="auto">
            <a:xfrm>
              <a:off x="912" y="3118"/>
              <a:ext cx="0" cy="4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7848601" y="2057400"/>
            <a:ext cx="720725" cy="514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1" name="Picture 32" descr="blulin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-47625"/>
            <a:ext cx="9144000" cy="119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34" descr="blulin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-2493169" y="2427287"/>
            <a:ext cx="4986338" cy="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5" descr="blulin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6574632" y="2480866"/>
            <a:ext cx="4986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3" descr="blulin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5024437"/>
            <a:ext cx="9144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7" descr="Kết quả hình ảnh cho cái ấ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744392"/>
            <a:ext cx="2667000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455738" y="3298031"/>
            <a:ext cx="7078662" cy="111919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22251" y="3820716"/>
            <a:ext cx="87360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chiếc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892384"/>
      </p:ext>
    </p:extLst>
  </p:cSld>
  <p:clrMapOvr>
    <a:masterClrMapping/>
  </p:clrMapOvr>
  <p:transition spd="slow" advTm="33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51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0" y="-19050"/>
            <a:ext cx="9144000" cy="523216"/>
          </a:xfrm>
          <a:prstGeom prst="rect">
            <a:avLst/>
          </a:prstGeom>
          <a:noFill/>
          <a:ln>
            <a:noFill/>
          </a:ln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0" y="3274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3552" name="Text Box 480"/>
          <p:cNvSpPr txBox="1">
            <a:spLocks noChangeArrowheads="1"/>
          </p:cNvSpPr>
          <p:nvPr/>
        </p:nvSpPr>
        <p:spPr bwMode="auto">
          <a:xfrm>
            <a:off x="0" y="819150"/>
            <a:ext cx="91440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3.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răng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, tai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pic>
        <p:nvPicPr>
          <p:cNvPr id="14" name="Picture 8" descr="rang_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1891"/>
            <a:ext cx="2286000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G121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84722"/>
            <a:ext cx="2971800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505200" y="1872853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0" descr="thuyề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9048" r="13792" b="9520"/>
          <a:stretch>
            <a:fillRect/>
          </a:stretch>
        </p:blipFill>
        <p:spPr bwMode="auto">
          <a:xfrm>
            <a:off x="5410200" y="2832497"/>
            <a:ext cx="308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ui_m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7487"/>
            <a:ext cx="22860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ear-close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5731"/>
            <a:ext cx="2286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Kết quả hình ảnh cho cái ấ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9044"/>
            <a:ext cx="3390900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57600" y="2939654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657600" y="4011216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16735"/>
      </p:ext>
    </p:extLst>
  </p:cSld>
  <p:clrMapOvr>
    <a:masterClrMapping/>
  </p:clrMapOvr>
  <p:transition advTm="4567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" grpId="0"/>
      <p:bldP spid="16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rang_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810000" y="914400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3048000" y="1400175"/>
            <a:ext cx="1066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4572000" y="13716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914400" y="2484835"/>
            <a:ext cx="7620000" cy="9541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14" descr="IMG121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971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2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-47625"/>
            <a:ext cx="9144000" cy="119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34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-2474119" y="2466578"/>
            <a:ext cx="4986338" cy="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6574632" y="2480866"/>
            <a:ext cx="4986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3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5024437"/>
            <a:ext cx="9144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742736"/>
      </p:ext>
    </p:extLst>
  </p:cSld>
  <p:clrMapOvr>
    <a:masterClrMapping/>
  </p:clrMapOvr>
  <p:transition spd="slow" advTm="11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14800" y="74295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838200" y="2686050"/>
            <a:ext cx="7467600" cy="9541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 giống nhau ở chỗ: Cùng chỉ một bộ phận có đầu nhọn nhô ra phía trước.</a:t>
            </a:r>
          </a:p>
        </p:txBody>
      </p:sp>
      <p:pic>
        <p:nvPicPr>
          <p:cNvPr id="59402" name="Picture 10" descr="Mui_m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87016"/>
            <a:ext cx="18700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4724400" y="1143000"/>
            <a:ext cx="18288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2743200" y="1143000"/>
            <a:ext cx="1676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3" name="Picture 32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-47625"/>
            <a:ext cx="9144000" cy="119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4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-2474119" y="2466578"/>
            <a:ext cx="4986338" cy="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5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6574632" y="2480866"/>
            <a:ext cx="4986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3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5024437"/>
            <a:ext cx="9144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huyề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9048" r="13792" b="9520"/>
          <a:stretch>
            <a:fillRect/>
          </a:stretch>
        </p:blipFill>
        <p:spPr bwMode="auto">
          <a:xfrm>
            <a:off x="6586539" y="846535"/>
            <a:ext cx="2382837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041615"/>
      </p:ext>
    </p:extLst>
  </p:cSld>
  <p:clrMapOvr>
    <a:masterClrMapping/>
  </p:clrMapOvr>
  <p:transition spd="slow" advTm="12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67200" y="51435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38200" y="3170635"/>
            <a:ext cx="78486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50" name="Picture 10" descr="55139687-200714104217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50156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57200" y="903685"/>
            <a:ext cx="4095750" cy="10644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32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-47625"/>
            <a:ext cx="9144000" cy="119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4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-2474119" y="2466578"/>
            <a:ext cx="4986338" cy="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5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7015" flipV="1">
            <a:off x="6574632" y="2480866"/>
            <a:ext cx="4986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3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5024437"/>
            <a:ext cx="9144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Kết quả hình ảnh cho cái ấ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787129"/>
            <a:ext cx="3390900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4762500" y="903685"/>
            <a:ext cx="3924300" cy="12608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81368100"/>
      </p:ext>
    </p:extLst>
  </p:cSld>
  <p:clrMapOvr>
    <a:masterClrMapping/>
  </p:clrMapOvr>
  <p:transition spd="slow" advTm="11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-76200" y="-19050"/>
            <a:ext cx="9144000" cy="553994"/>
          </a:xfrm>
          <a:prstGeom prst="rect">
            <a:avLst/>
          </a:prstGeom>
          <a:noFill/>
          <a:ln>
            <a:noFill/>
          </a:ln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3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graphicFrame>
        <p:nvGraphicFramePr>
          <p:cNvPr id="3545" name="Group 4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89974"/>
              </p:ext>
            </p:extLst>
          </p:nvPr>
        </p:nvGraphicFramePr>
        <p:xfrm>
          <a:off x="0" y="965776"/>
          <a:ext cx="9144000" cy="4177724"/>
        </p:xfrm>
        <a:graphic>
          <a:graphicData uri="http://schemas.openxmlformats.org/drawingml/2006/table">
            <a:tbl>
              <a:tblPr/>
              <a:tblGrid>
                <a:gridCol w="1676400"/>
                <a:gridCol w="1828800"/>
                <a:gridCol w="2362200"/>
                <a:gridCol w="1447800"/>
                <a:gridCol w="1828800"/>
              </a:tblGrid>
              <a:tr h="40194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ko-K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gốc</a:t>
                      </a:r>
                      <a:endParaRPr kumimoji="0" lang="en-US" altLang="ko-K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Nghĩa chuyển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Giống</a:t>
                      </a:r>
                      <a:r>
                        <a:rPr kumimoji="0" lang="en-US" altLang="ko-K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nhau</a:t>
                      </a:r>
                      <a:endParaRPr kumimoji="0" lang="en-US" altLang="ko-K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Khác nhau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1190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ko-K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gốc</a:t>
                      </a:r>
                      <a:endParaRPr kumimoji="0" lang="en-US" altLang="ko-K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ko-K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chuyển</a:t>
                      </a:r>
                      <a:endParaRPr kumimoji="0" lang="en-US" altLang="ko-K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7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7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33" name="Picture 4" descr="hàm r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4" name="Picture 9" descr="cà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0250"/>
            <a:ext cx="1828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5" name="Picture 8" descr="mũi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2"/>
          <a:stretch>
            <a:fillRect/>
          </a:stretch>
        </p:blipFill>
        <p:spPr bwMode="auto">
          <a:xfrm>
            <a:off x="228600" y="2971800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6" name="Picture 10" descr="thuyền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9048" r="13792" b="9520"/>
          <a:stretch>
            <a:fillRect/>
          </a:stretch>
        </p:blipFill>
        <p:spPr bwMode="auto">
          <a:xfrm>
            <a:off x="1676400" y="2971800"/>
            <a:ext cx="1828800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7" name="Picture 16" descr="D:\Documents\Hong Diep document\Anh tu lieu\b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8" name="Picture 2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9" name="Text Box 467"/>
          <p:cNvSpPr txBox="1">
            <a:spLocks noChangeArrowheads="1"/>
          </p:cNvSpPr>
          <p:nvPr/>
        </p:nvSpPr>
        <p:spPr bwMode="auto">
          <a:xfrm>
            <a:off x="3505200" y="1885950"/>
            <a:ext cx="23622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c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ùng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nhọn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sắp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hàng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3543" name="Text Box 471"/>
          <p:cNvSpPr txBox="1">
            <a:spLocks noChangeArrowheads="1"/>
          </p:cNvSpPr>
          <p:nvPr/>
        </p:nvSpPr>
        <p:spPr bwMode="auto">
          <a:xfrm>
            <a:off x="3581400" y="2876550"/>
            <a:ext cx="2286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ùng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nhọn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nhô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ra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trước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3544" name="Text Box 472"/>
          <p:cNvSpPr txBox="1">
            <a:spLocks noChangeArrowheads="1"/>
          </p:cNvSpPr>
          <p:nvPr/>
        </p:nvSpPr>
        <p:spPr bwMode="auto">
          <a:xfrm>
            <a:off x="3567113" y="4070687"/>
            <a:ext cx="24384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ùng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mọc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ra ở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bên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3546" name="Text Box 474"/>
          <p:cNvSpPr txBox="1">
            <a:spLocks noChangeArrowheads="1"/>
          </p:cNvSpPr>
          <p:nvPr/>
        </p:nvSpPr>
        <p:spPr bwMode="auto">
          <a:xfrm>
            <a:off x="5943600" y="1885950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alt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7" name="Text Box 475"/>
          <p:cNvSpPr txBox="1">
            <a:spLocks noChangeArrowheads="1"/>
          </p:cNvSpPr>
          <p:nvPr/>
        </p:nvSpPr>
        <p:spPr bwMode="auto">
          <a:xfrm>
            <a:off x="7467600" y="1809750"/>
            <a:ext cx="167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gom, làm tơi đất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8" name="Text Box 476"/>
          <p:cNvSpPr txBox="1">
            <a:spLocks noChangeArrowheads="1"/>
          </p:cNvSpPr>
          <p:nvPr/>
        </p:nvSpPr>
        <p:spPr bwMode="auto">
          <a:xfrm>
            <a:off x="5943600" y="3086101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ùng để thở, ngửi</a:t>
            </a:r>
          </a:p>
        </p:txBody>
      </p:sp>
      <p:sp>
        <p:nvSpPr>
          <p:cNvPr id="3549" name="Text Box 477"/>
          <p:cNvSpPr txBox="1">
            <a:spLocks noChangeArrowheads="1"/>
          </p:cNvSpPr>
          <p:nvPr/>
        </p:nvSpPr>
        <p:spPr bwMode="auto">
          <a:xfrm>
            <a:off x="7467600" y="3086100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để rẽ nước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0" name="Text Box 478"/>
          <p:cNvSpPr txBox="1">
            <a:spLocks noChangeArrowheads="1"/>
          </p:cNvSpPr>
          <p:nvPr/>
        </p:nvSpPr>
        <p:spPr bwMode="auto">
          <a:xfrm>
            <a:off x="5943600" y="4073664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alt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1" name="Text Box 479"/>
          <p:cNvSpPr txBox="1">
            <a:spLocks noChangeArrowheads="1"/>
          </p:cNvSpPr>
          <p:nvPr/>
        </p:nvSpPr>
        <p:spPr bwMode="auto">
          <a:xfrm>
            <a:off x="7467600" y="4073664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81716"/>
      </p:ext>
    </p:extLst>
  </p:cSld>
  <p:clrMapOvr>
    <a:masterClrMapping/>
  </p:clrMapOvr>
  <p:transition advTm="7897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9" grpId="0"/>
      <p:bldP spid="3543" grpId="0"/>
      <p:bldP spid="3544" grpId="0"/>
      <p:bldP spid="3546" grpId="0"/>
      <p:bldP spid="3547" grpId="0"/>
      <p:bldP spid="3548" grpId="0"/>
      <p:bldP spid="3549" grpId="0"/>
      <p:bldP spid="3550" grpId="0"/>
      <p:bldP spid="35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256765" y="1661455"/>
            <a:ext cx="8506238" cy="1310345"/>
          </a:xfrm>
          <a:prstGeom prst="ribbon2">
            <a:avLst>
              <a:gd name="adj1" fmla="val 16667"/>
              <a:gd name="adj2" fmla="val 73929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hiểu thế nào là từ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98" y="544169"/>
            <a:ext cx="1005051" cy="10287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3097"/>
            <a:ext cx="9144000" cy="51435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84658" y="1387417"/>
            <a:ext cx="2041347" cy="18241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1763564" y="311666"/>
            <a:ext cx="1261874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8" y="2971800"/>
            <a:ext cx="9154001" cy="2287429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37" y="3546634"/>
            <a:ext cx="2931319" cy="154590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3" y="3600460"/>
            <a:ext cx="872966" cy="1438751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600206" y="1200150"/>
            <a:ext cx="6628723" cy="2514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1. KHỞI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ĐỘNG</a:t>
            </a: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3893889" y="106471"/>
            <a:ext cx="2041347" cy="1824158"/>
          </a:xfrm>
          <a:prstGeom prst="rect">
            <a:avLst/>
          </a:prstGeom>
        </p:spPr>
      </p:pic>
      <p:pic>
        <p:nvPicPr>
          <p:cNvPr id="9" name="Picture 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" y="776947"/>
            <a:ext cx="18288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9880"/>
            <a:ext cx="18288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1" y="1156816"/>
            <a:ext cx="18288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0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090" y="1825113"/>
            <a:ext cx="7683910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00B050"/>
                </a:solidFill>
                <a:latin typeface="Aaril"/>
              </a:rPr>
              <a:t>Từ</a:t>
            </a:r>
            <a:r>
              <a:rPr lang="en-US" sz="3200" b="1" i="1" dirty="0">
                <a:solidFill>
                  <a:srgbClr val="00B050"/>
                </a:solidFill>
                <a:latin typeface="Aaril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Aaril"/>
              </a:rPr>
              <a:t>nhiều</a:t>
            </a:r>
            <a:r>
              <a:rPr lang="en-US" sz="3200" b="1" i="1" dirty="0">
                <a:solidFill>
                  <a:srgbClr val="00B050"/>
                </a:solidFill>
                <a:latin typeface="Aaril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Aaril"/>
              </a:rPr>
              <a:t>nghĩa</a:t>
            </a:r>
            <a:r>
              <a:rPr lang="en-US" sz="3200" b="1" i="1" dirty="0">
                <a:solidFill>
                  <a:srgbClr val="002060"/>
                </a:solidFill>
                <a:latin typeface="Aaril"/>
              </a:rPr>
              <a:t> 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gốc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mối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aril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aril"/>
              </a:rPr>
              <a:t>.</a:t>
            </a:r>
          </a:p>
        </p:txBody>
      </p:sp>
      <p:sp>
        <p:nvSpPr>
          <p:cNvPr id="4" name="Up Ribbon 3"/>
          <p:cNvSpPr/>
          <p:nvPr/>
        </p:nvSpPr>
        <p:spPr>
          <a:xfrm>
            <a:off x="1981200" y="742950"/>
            <a:ext cx="6019799" cy="10287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FF0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400" b="1" kern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vi-VN" sz="4400" b="1" kern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4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endParaRPr lang="en-US" sz="4400" b="1" kern="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393723"/>
            <a:ext cx="3048000" cy="112087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TỪ NHIỀU NGHĨA</a:t>
            </a:r>
            <a:endParaRPr lang="en-US" sz="32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3" name="Right Arrow 2"/>
          <p:cNvSpPr/>
          <p:nvPr/>
        </p:nvSpPr>
        <p:spPr>
          <a:xfrm rot="20264200">
            <a:off x="2683413" y="1126018"/>
            <a:ext cx="1883242" cy="342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3068" y="352096"/>
            <a:ext cx="4560932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1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gốc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l"/>
              </a:rPr>
              <a:t>đen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)</a:t>
            </a:r>
            <a:endParaRPr lang="en-US" sz="32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6258" y="2225142"/>
            <a:ext cx="1272342" cy="342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8881" y="1828800"/>
            <a:ext cx="5219700" cy="16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1 hay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chuyển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l"/>
              </a:rPr>
              <a:t>bóng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)</a:t>
            </a:r>
            <a:endParaRPr lang="en-US" sz="32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1249301" y="2789300"/>
            <a:ext cx="1006598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3428999"/>
            <a:ext cx="7848600" cy="17275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nhiều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bao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cũng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mối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liên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hệ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với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</a:rPr>
              <a:t>nhau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</a:rPr>
              <a:t>.</a:t>
            </a:r>
            <a:endParaRPr lang="en-US" sz="3200" b="1" dirty="0">
              <a:solidFill>
                <a:srgbClr val="FFFF00"/>
              </a:solidFill>
              <a:latin typeface="Aari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0" y="75013"/>
            <a:ext cx="3637831" cy="9721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3097"/>
            <a:ext cx="9144000" cy="51435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17" y="913132"/>
            <a:ext cx="2884576" cy="216343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71949"/>
            <a:ext cx="6059893" cy="3165173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86" y="2987067"/>
            <a:ext cx="5352131" cy="2298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1821920" y="1336975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1343815" y="2274481"/>
            <a:ext cx="2041347" cy="1824158"/>
          </a:xfrm>
          <a:prstGeom prst="rect">
            <a:avLst/>
          </a:prstGeom>
        </p:spPr>
      </p:pic>
      <p:pic>
        <p:nvPicPr>
          <p:cNvPr id="8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43329" y="2869890"/>
            <a:ext cx="2041347" cy="1824158"/>
          </a:xfrm>
          <a:prstGeom prst="rect">
            <a:avLst/>
          </a:prstGeom>
        </p:spPr>
      </p:pic>
      <p:pic>
        <p:nvPicPr>
          <p:cNvPr id="9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624134" y="2869891"/>
            <a:ext cx="2041347" cy="18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6667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990600" y="2228850"/>
            <a:ext cx="1066800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Mắt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066800" y="32575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alt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990600" y="417195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c. Đầu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0" y="1066800"/>
            <a:ext cx="91440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Times New Roman"/>
                <a:cs typeface="Times New Roman" pitchFamily="18" charset="0"/>
              </a:rPr>
              <a:t>1.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CC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728914" y="2038350"/>
            <a:ext cx="4378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743200" y="4221599"/>
            <a:ext cx="57150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đừng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ngoẹo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suối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2743201" y="3124201"/>
            <a:ext cx="638651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vững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kiềng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/>
                <a:cs typeface="Times New Roman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0" y="571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Text Box 25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pic>
        <p:nvPicPr>
          <p:cNvPr id="18447" name="Audio 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89759"/>
      </p:ext>
    </p:extLst>
  </p:cSld>
  <p:clrMapOvr>
    <a:masterClrMapping/>
  </p:clrMapOvr>
  <p:transition spd="slow" advTm="4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48141" grpId="0"/>
      <p:bldP spid="48142" grpId="0"/>
      <p:bldP spid="48145" grpId="0"/>
      <p:bldP spid="48146" grpId="0"/>
      <p:bldP spid="48147" grpId="0"/>
      <p:bldP spid="481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28600" y="142875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0" y="10287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0" y="571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0" y="41195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9" name="Down Ribbon 8"/>
          <p:cNvSpPr/>
          <p:nvPr/>
        </p:nvSpPr>
        <p:spPr bwMode="auto">
          <a:xfrm>
            <a:off x="685800" y="3784342"/>
            <a:ext cx="7620000" cy="844808"/>
          </a:xfrm>
          <a:prstGeom prst="ribbon">
            <a:avLst>
              <a:gd name="adj1" fmla="val 16667"/>
              <a:gd name="adj2" fmla="val 50329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184339"/>
      </p:ext>
    </p:extLst>
  </p:cSld>
  <p:clrMapOvr>
    <a:masterClrMapping/>
  </p:clrMapOvr>
  <p:transition spd="slow" advTm="4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0" y="1047750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219200" y="2971800"/>
            <a:ext cx="129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liềm,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971800" y="297180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495800" y="2971800"/>
            <a:ext cx="1676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lưỡi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248400" y="29718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lưỡi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rìu,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pic>
        <p:nvPicPr>
          <p:cNvPr id="52240" name="Picture 16" descr="&amp;t=1&amp;usg=__Dr_5UuLEVCJlwBaWcb16EmQLnJA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43300"/>
            <a:ext cx="2943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847975" y="3886200"/>
            <a:ext cx="1447800" cy="342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lưỡi rìu 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343400" y="4057650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0" y="6477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4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25"/>
          <p:cNvSpPr txBox="1">
            <a:spLocks noChangeArrowheads="1"/>
          </p:cNvSpPr>
          <p:nvPr/>
        </p:nvSpPr>
        <p:spPr bwMode="auto">
          <a:xfrm>
            <a:off x="0" y="24765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0" y="29718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lưỡi: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993072"/>
      </p:ext>
    </p:extLst>
  </p:cSld>
  <p:clrMapOvr>
    <a:masterClrMapping/>
  </p:clrMapOvr>
  <p:transition spd="slow" advTm="45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/>
      <p:bldP spid="52238" grpId="0"/>
      <p:bldP spid="52239" grpId="0"/>
      <p:bldP spid="52241" grpId="0" animBg="1"/>
      <p:bldP spid="522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0" name="Picture 14" descr="221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28850"/>
            <a:ext cx="2895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7" descr="Vesuvi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289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0" y="4754166"/>
            <a:ext cx="441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- miệng núi lửa... 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0" y="3954066"/>
            <a:ext cx="3048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- miệng bình 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0" y="4354116"/>
            <a:ext cx="3048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- miệng túi 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0" y="3554016"/>
            <a:ext cx="2895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- miệng bát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0" y="3090863"/>
            <a:ext cx="3352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iệng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hố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3733800" y="2857500"/>
            <a:ext cx="152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 miệng bát  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6248400" y="3486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 miệng núi lửa 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1143000" y="2571750"/>
            <a:ext cx="1828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* </a:t>
            </a:r>
            <a:r>
              <a:rPr lang="vi-VN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m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iệng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: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24588" name="Text Box 29"/>
          <p:cNvSpPr txBox="1">
            <a:spLocks noChangeArrowheads="1"/>
          </p:cNvSpPr>
          <p:nvPr/>
        </p:nvSpPr>
        <p:spPr bwMode="auto">
          <a:xfrm>
            <a:off x="0" y="838200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589" name="Text Box 30"/>
          <p:cNvSpPr txBox="1">
            <a:spLocks noChangeArrowheads="1"/>
          </p:cNvSpPr>
          <p:nvPr/>
        </p:nvSpPr>
        <p:spPr bwMode="auto">
          <a:xfrm>
            <a:off x="0" y="4381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1" name="Picture 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 Box 35"/>
          <p:cNvSpPr txBox="1">
            <a:spLocks noChangeArrowheads="1"/>
          </p:cNvSpPr>
          <p:nvPr/>
        </p:nvSpPr>
        <p:spPr bwMode="auto">
          <a:xfrm>
            <a:off x="0" y="24765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37323"/>
      </p:ext>
    </p:extLst>
  </p:cSld>
  <p:clrMapOvr>
    <a:masterClrMapping/>
  </p:clrMapOvr>
  <p:transition spd="slow" advTm="27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/>
      <p:bldP spid="55317" grpId="0"/>
      <p:bldP spid="55318" grpId="0"/>
      <p:bldP spid="55319" grpId="0"/>
      <p:bldP spid="55320" grpId="0"/>
      <p:bldP spid="55321" grpId="0"/>
      <p:bldP spid="55322" grpId="0"/>
      <p:bldP spid="553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81001" y="3486150"/>
            <a:ext cx="1431925" cy="342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2400" b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ổ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 bình</a:t>
            </a:r>
          </a:p>
        </p:txBody>
      </p:sp>
      <p:pic>
        <p:nvPicPr>
          <p:cNvPr id="56332" name="Picture 12" descr="12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14701"/>
            <a:ext cx="1447800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1793876" y="3664744"/>
            <a:ext cx="873125" cy="5000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0" y="2696767"/>
            <a:ext cx="5029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chai,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cổ áo,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,…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0" y="241101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cổ:</a:t>
            </a:r>
          </a:p>
        </p:txBody>
      </p:sp>
      <p:pic>
        <p:nvPicPr>
          <p:cNvPr id="32772" name="Picture 4" descr="D:\Documents\Hong Diep document\sangkien kinh nghiem\aoso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-3999" r="22000" b="48000"/>
          <a:stretch>
            <a:fillRect/>
          </a:stretch>
        </p:blipFill>
        <p:spPr bwMode="auto">
          <a:xfrm>
            <a:off x="5638800" y="2214562"/>
            <a:ext cx="2895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2971800"/>
            <a:ext cx="160020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cổ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áo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0" y="902493"/>
            <a:ext cx="9144000" cy="12926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610" name="Text Box 36"/>
          <p:cNvSpPr txBox="1">
            <a:spLocks noChangeArrowheads="1"/>
          </p:cNvSpPr>
          <p:nvPr/>
        </p:nvSpPr>
        <p:spPr bwMode="auto">
          <a:xfrm>
            <a:off x="0" y="5143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2" name="Picture 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41"/>
          <p:cNvSpPr txBox="1">
            <a:spLocks noChangeArrowheads="1"/>
          </p:cNvSpPr>
          <p:nvPr/>
        </p:nvSpPr>
        <p:spPr bwMode="auto">
          <a:xfrm>
            <a:off x="0" y="24765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53497"/>
      </p:ext>
    </p:extLst>
  </p:cSld>
  <p:clrMapOvr>
    <a:masterClrMapping/>
  </p:clrMapOvr>
  <p:transition spd="slow" advTm="25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36" grpId="0"/>
      <p:bldP spid="5633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447800" y="2857500"/>
            <a:ext cx="7162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000"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4800" y="26860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7352" name="Picture 8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43250"/>
            <a:ext cx="3505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019800" y="4613672"/>
            <a:ext cx="1524000" cy="457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ay quay</a:t>
            </a:r>
          </a:p>
        </p:txBody>
      </p:sp>
      <p:pic>
        <p:nvPicPr>
          <p:cNvPr id="57354" name="Picture 10" descr="aoso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7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840038" y="3771900"/>
            <a:ext cx="1295400" cy="457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ay áo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2252663" y="4000500"/>
            <a:ext cx="609600" cy="57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0" y="952500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0" y="6667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6" name="Picture 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1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 Box 20"/>
          <p:cNvSpPr txBox="1">
            <a:spLocks noChangeArrowheads="1"/>
          </p:cNvSpPr>
          <p:nvPr/>
        </p:nvSpPr>
        <p:spPr bwMode="auto">
          <a:xfrm>
            <a:off x="0" y="32027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1219200" y="2743201"/>
            <a:ext cx="7620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ay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áo,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ghế,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quay,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130906"/>
      </p:ext>
    </p:extLst>
  </p:cSld>
  <p:clrMapOvr>
    <a:masterClrMapping/>
  </p:clrMapOvr>
  <p:transition spd="slow" advTm="25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3" grpId="0" animBg="1"/>
      <p:bldP spid="57355" grpId="0" animBg="1"/>
      <p:bldP spid="573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143000" y="2571750"/>
            <a:ext cx="7924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lưng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lưng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lưng 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lưng đê...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0" y="2686050"/>
            <a:ext cx="685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lưng: </a:t>
            </a:r>
          </a:p>
        </p:txBody>
      </p:sp>
      <p:pic>
        <p:nvPicPr>
          <p:cNvPr id="58376" name="Picture 8" descr="5f6c6faa-21c5-43bf-beb7-d65bdaa4c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3202782"/>
            <a:ext cx="3876675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141_Gh_nhn_vin_Ha_Pht_SG142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46810"/>
            <a:ext cx="1782763" cy="20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405063" y="3103960"/>
            <a:ext cx="1600200" cy="571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lưng ghế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1371600" y="3275410"/>
            <a:ext cx="1066800" cy="171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971800" y="4514850"/>
            <a:ext cx="1600200" cy="571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lưng </a:t>
            </a:r>
            <a:r>
              <a:rPr lang="vi-VN" altLang="en-US" sz="2800" b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4572000" y="4079082"/>
            <a:ext cx="711200" cy="4738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0" y="832068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0" y="489168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0" y="-95250"/>
            <a:ext cx="91440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GB" altLang="en-US" sz="30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Picture 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 Box 22"/>
          <p:cNvSpPr txBox="1">
            <a:spLocks noChangeArrowheads="1"/>
          </p:cNvSpPr>
          <p:nvPr/>
        </p:nvSpPr>
        <p:spPr bwMode="auto">
          <a:xfrm>
            <a:off x="0" y="2667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642031"/>
      </p:ext>
    </p:extLst>
  </p:cSld>
  <p:clrMapOvr>
    <a:masterClrMapping/>
  </p:clrMapOvr>
  <p:transition spd="slow" advTm="26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8" grpId="0" animBg="1"/>
      <p:bldP spid="583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" y="1275635"/>
            <a:ext cx="8534400" cy="3524966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TRÒ CHƠI: </a:t>
            </a:r>
          </a:p>
          <a:p>
            <a:pPr algn="ctr">
              <a:defRPr/>
            </a:pPr>
            <a:r>
              <a:rPr lang="vi-VN" sz="3600" b="1" ker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AI </a:t>
            </a:r>
            <a:r>
              <a:rPr lang="en-US" sz="3600" b="1" ker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NHANH AI ĐÚNG?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219200" cy="1314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5128" name="Picture 95" descr="w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6200"/>
            <a:ext cx="2524125" cy="13144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40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905000" y="1143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  <a:endParaRPr lang="en-US" sz="4400" b="1" dirty="0" smtClean="0">
              <a:solidFill>
                <a:srgbClr val="0000FF"/>
              </a:solidFill>
              <a:latin typeface="Aaril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Aaril"/>
                <a:cs typeface="Arial" pitchFamily="34" charset="0"/>
              </a:rPr>
              <a:t>CÁC </a:t>
            </a: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2388" y="2033587"/>
            <a:ext cx="1319212" cy="5667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ctr" defTabSz="914008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" y="285750"/>
            <a:ext cx="8763000" cy="1371600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just" defTabSz="792080"/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371600" y="1885950"/>
            <a:ext cx="7848600" cy="31242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anchor="ctr"/>
          <a:lstStyle/>
          <a:p>
            <a:pPr algn="just" defTabSz="913877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 defTabSz="913877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2388" y="2033587"/>
            <a:ext cx="1319212" cy="5667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ctr" defTabSz="914008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" y="285750"/>
            <a:ext cx="8763000" cy="1447800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just" defTabSz="792080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371600" y="1962150"/>
            <a:ext cx="7848600" cy="31813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anchor="ctr"/>
          <a:lstStyle/>
          <a:p>
            <a:pPr algn="just" defTabSz="913877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;...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2388" y="2033587"/>
            <a:ext cx="1319212" cy="5667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ctr" defTabSz="914008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" y="133350"/>
            <a:ext cx="8763000" cy="1181100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anchor="ctr"/>
          <a:lstStyle/>
          <a:p>
            <a:pPr algn="just" defTabSz="792080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371600" y="1428749"/>
            <a:ext cx="7848600" cy="360521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anchor="ctr"/>
          <a:lstStyle/>
          <a:p>
            <a:pPr algn="just" defTabSz="913877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3877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Tieng-vo-tay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586288"/>
            <a:ext cx="4683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098"/>
            <a:ext cx="9144000" cy="132343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Luyện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và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câu</a:t>
            </a:r>
            <a:endParaRPr lang="en-US" sz="4000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aril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nghĩa</a:t>
            </a:r>
            <a:endParaRPr lang="en-US" sz="4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3980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71949"/>
            <a:ext cx="6059893" cy="3165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2811369" y="1336975"/>
            <a:ext cx="4961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" y="971550"/>
            <a:ext cx="542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Nhận xét.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57200" y="13716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52400" y="2457450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152400" y="3371850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152400" y="4286250"/>
            <a:ext cx="11430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52400" y="188595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2133600" y="1885950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981200" y="2457450"/>
            <a:ext cx="7010400" cy="8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 phận ở hai bên đầu người và động vật, dùng để nghe.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981200" y="3371850"/>
            <a:ext cx="7010400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xương cứng, màu trắng, mọc trên hàm, dùng để cắn, giữ và nhai thức ăn. 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1981200" y="4286250"/>
            <a:ext cx="7010400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457200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 phận nhô lên ở giữa mặt người hoặc động vật có xương sống, dùng để thở và ngửi.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-17463" y="133350"/>
            <a:ext cx="9144001" cy="553994"/>
          </a:xfrm>
          <a:prstGeom prst="rect">
            <a:avLst/>
          </a:prstGeom>
          <a:noFill/>
          <a:ln>
            <a:noFill/>
          </a:ln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7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0" y="5095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nhiều nghĩa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04625"/>
      </p:ext>
    </p:extLst>
  </p:cSld>
  <p:clrMapOvr>
    <a:masterClrMapping/>
  </p:clrMapOvr>
  <p:transition advTm="3849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133" grpId="0"/>
      <p:bldP spid="4135" grpId="0" animBg="1"/>
      <p:bldP spid="4136" grpId="0" animBg="1"/>
      <p:bldP spid="4137" grpId="0" animBg="1"/>
      <p:bldP spid="4134" grpId="0"/>
      <p:bldP spid="4138" grpId="0"/>
      <p:bldP spid="4139" grpId="0" animBg="1"/>
      <p:bldP spid="4140" grpId="0" animBg="1"/>
      <p:bldP spid="41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8|8.4|7.3|3.8|6.8|4.9|7.9|5.5|3.3|5.7|7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0.8|3.3|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2.7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2|1.4|1.1|1.1|2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|6.4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4.6|3.5|0.7|3.1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2|5.3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4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7|5.6|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7.1|8.5|2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0.9|3.2|2.4|2.8|2.7|7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4|17.7|2|2.3|1.9|3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|4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1308</Words>
  <Application>Microsoft Office PowerPoint</Application>
  <PresentationFormat>On-screen Show (16:9)</PresentationFormat>
  <Paragraphs>178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2_Trek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Nghĩa của các từ in đậm trong khổ thơ sau có gì khác nghĩa của chúng ở bài tập 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Trung</cp:lastModifiedBy>
  <cp:revision>138</cp:revision>
  <dcterms:created xsi:type="dcterms:W3CDTF">2021-10-10T08:41:52Z</dcterms:created>
  <dcterms:modified xsi:type="dcterms:W3CDTF">2022-10-17T13:50:40Z</dcterms:modified>
</cp:coreProperties>
</file>