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66" r:id="rId2"/>
    <p:sldId id="457" r:id="rId3"/>
    <p:sldId id="2642" r:id="rId4"/>
    <p:sldId id="262" r:id="rId5"/>
    <p:sldId id="263" r:id="rId6"/>
    <p:sldId id="2643" r:id="rId7"/>
    <p:sldId id="2644" r:id="rId8"/>
    <p:sldId id="433" r:id="rId9"/>
    <p:sldId id="441" r:id="rId10"/>
    <p:sldId id="411" r:id="rId11"/>
    <p:sldId id="442" r:id="rId12"/>
    <p:sldId id="459" r:id="rId13"/>
    <p:sldId id="443" r:id="rId14"/>
    <p:sldId id="444" r:id="rId15"/>
    <p:sldId id="465" r:id="rId16"/>
    <p:sldId id="453" r:id="rId17"/>
    <p:sldId id="460" r:id="rId18"/>
    <p:sldId id="304" r:id="rId19"/>
    <p:sldId id="4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9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7A78F-F4C1-4F90-B690-28E6B4BEF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9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chon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qua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AF9EF-69D9-4B7C-B250-E809EFC6F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5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5768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4076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4A1685-6A29-40AA-B514-3FEF882C96B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3" y="0"/>
            <a:ext cx="1376175" cy="1376175"/>
          </a:xfrm>
          <a:prstGeom prst="rect">
            <a:avLst/>
          </a:prstGeom>
        </p:spPr>
      </p:pic>
    </p:spTree>
    <p:custDataLst>
      <p:tags r:id="rId15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image" Target="../media/image15.jpg"/><Relationship Id="rId7" Type="http://schemas.openxmlformats.org/officeDocument/2006/relationships/slide" Target="slide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5" Type="http://schemas.openxmlformats.org/officeDocument/2006/relationships/image" Target="../media/image20.gif"/><Relationship Id="rId10" Type="http://schemas.microsoft.com/office/2007/relationships/hdphoto" Target="../media/hdphoto6.wdp"/><Relationship Id="rId19" Type="http://schemas.openxmlformats.org/officeDocument/2006/relationships/slide" Target="slide9.xml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5060BC-9DA9-464C-88D7-ADDA36A206F2}"/>
              </a:ext>
            </a:extLst>
          </p:cNvPr>
          <p:cNvSpPr txBox="1">
            <a:spLocks/>
          </p:cNvSpPr>
          <p:nvPr/>
        </p:nvSpPr>
        <p:spPr>
          <a:xfrm>
            <a:off x="2069911" y="476172"/>
            <a:ext cx="10528092" cy="721426"/>
          </a:xfrm>
        </p:spPr>
        <p:txBody>
          <a:bodyPr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TH&amp;THCS ĐẠI S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5AF749-1FC5-4835-B66D-0DA96EB22142}"/>
              </a:ext>
            </a:extLst>
          </p:cNvPr>
          <p:cNvSpPr txBox="1">
            <a:spLocks/>
          </p:cNvSpPr>
          <p:nvPr/>
        </p:nvSpPr>
        <p:spPr>
          <a:xfrm>
            <a:off x="-126609" y="1575581"/>
            <a:ext cx="11955156" cy="3086816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 fontScale="925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QUÝ THẦY CÔ ĐÃ VỀ DỰ GIỜ THĂM LỚP 3</a:t>
            </a:r>
          </a:p>
          <a:p>
            <a:pPr marL="0" indent="0" algn="ctr">
              <a:buNone/>
            </a:pP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marL="0" indent="0" algn="ctr">
              <a:buNone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CHỈ ĐẶC ĐIỂM. CÂU KHIẾN</a:t>
            </a:r>
            <a:r>
              <a:rPr lang="en-US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marL="0" indent="0" algn="ctr">
              <a:buNone/>
            </a:pPr>
            <a:r>
              <a:rPr lang="en-US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7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251553" y="4201349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384019" y="1213511"/>
            <a:ext cx="3151258" cy="2468880"/>
            <a:chOff x="4384020" y="1300542"/>
            <a:chExt cx="3151258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384020" y="1996290"/>
              <a:ext cx="16363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4"/>
            <a:ext cx="11007634" cy="6007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891" y="484471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801189" y="1265240"/>
            <a:ext cx="9665174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thêm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từ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chỉ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khác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(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nói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/>
              </a:rPr>
              <a:t>người</a:t>
            </a:r>
            <a:r>
              <a:rPr lang="en-US" sz="5400" dirty="0">
                <a:solidFill>
                  <a:srgbClr val="002060"/>
                </a:solidFill>
                <a:latin typeface="Calibri" panose="020F0502020204030204"/>
              </a:rPr>
              <a:t>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Câu</a:t>
              </a:r>
              <a:r>
                <a:rPr lang="en-US" sz="3600" b="1" dirty="0"/>
                <a:t> </a:t>
              </a:r>
              <a:r>
                <a:rPr lang="en-US" sz="3600" b="1" dirty="0" err="1"/>
                <a:t>kể</a:t>
              </a:r>
              <a:endParaRPr lang="en-US" sz="36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Câu</a:t>
              </a:r>
              <a:r>
                <a:rPr lang="en-US" sz="3600" b="1" dirty="0"/>
                <a:t> </a:t>
              </a:r>
              <a:r>
                <a:rPr lang="en-US" sz="3600" b="1" dirty="0" err="1"/>
                <a:t>cảm</a:t>
              </a:r>
              <a:endParaRPr lang="en-US" sz="36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8178934" y="3221668"/>
            <a:ext cx="3086783" cy="1276883"/>
            <a:chOff x="1220630" y="1527791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630" y="1527791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Câu</a:t>
              </a:r>
              <a:r>
                <a:rPr lang="en-US" sz="3600" b="1" dirty="0"/>
                <a:t> </a:t>
              </a:r>
              <a:r>
                <a:rPr lang="en-US" sz="3600" b="1" dirty="0" err="1"/>
                <a:t>khiến</a:t>
              </a:r>
              <a:endParaRPr lang="en-US" sz="36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</a:t>
              </a:r>
              <a:r>
                <a:rPr lang="nl-NL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tác </a:t>
              </a: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dụng của câu kể, câu cảm</a:t>
              </a:r>
              <a:r>
                <a:rPr lang="nl-NL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4834" y="37432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009207" y="4563043"/>
            <a:ext cx="7853548" cy="739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9059341" y="4130745"/>
            <a:ext cx="2635542" cy="1276883"/>
            <a:chOff x="1225898" y="1480988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80988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9025418" y="2089617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BD35A-5DA0-4305-B4C7-FF4BD6193A69}"/>
              </a:ext>
            </a:extLst>
          </p:cNvPr>
          <p:cNvSpPr txBox="1"/>
          <p:nvPr/>
        </p:nvSpPr>
        <p:spPr>
          <a:xfrm>
            <a:off x="1074496" y="2509326"/>
            <a:ext cx="7853548" cy="739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96B06-3918-4CAF-9C96-4CE314412D3D}"/>
              </a:ext>
            </a:extLst>
          </p:cNvPr>
          <p:cNvSpPr txBox="1"/>
          <p:nvPr/>
        </p:nvSpPr>
        <p:spPr>
          <a:xfrm>
            <a:off x="1074496" y="907578"/>
            <a:ext cx="7943743" cy="739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A83708-D860-4FD8-8B00-15A7290A2372}"/>
              </a:ext>
            </a:extLst>
          </p:cNvPr>
          <p:cNvGrpSpPr/>
          <p:nvPr/>
        </p:nvGrpSpPr>
        <p:grpSpPr>
          <a:xfrm>
            <a:off x="9025418" y="576392"/>
            <a:ext cx="2986072" cy="1276883"/>
            <a:chOff x="1225898" y="1497783"/>
            <a:chExt cx="2411087" cy="10018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11F516-1201-458C-A67A-0B3EE2247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13772B-0B72-40A5-9E5B-1B6A05559B78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-128314" y="168302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-305944" y="1514465"/>
            <a:ext cx="4890013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117899" y="2570765"/>
            <a:ext cx="44661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dựa vào câu khiến đã xác định được ở bài tập trước để nêu dấu hiệu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616996-F376-4B79-B486-C968D023EC51}"/>
              </a:ext>
            </a:extLst>
          </p:cNvPr>
          <p:cNvSpPr txBox="1"/>
          <p:nvPr/>
        </p:nvSpPr>
        <p:spPr>
          <a:xfrm>
            <a:off x="4751289" y="2599070"/>
            <a:ext cx="72506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lvl="0" algn="just"/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 chấm than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(!) ;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ùng để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06F016-F59A-4540-97F3-3A04C92E1F5E}"/>
              </a:ext>
            </a:extLst>
          </p:cNvPr>
          <p:cNvSpPr txBox="1"/>
          <p:nvPr/>
        </p:nvSpPr>
        <p:spPr>
          <a:xfrm>
            <a:off x="4119542" y="1137795"/>
            <a:ext cx="7943743" cy="739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ea typeface="字魂105号-简雅黑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8E84D-7E7A-4901-B428-32CB52DEE058}"/>
              </a:ext>
            </a:extLst>
          </p:cNvPr>
          <p:cNvSpPr txBox="1"/>
          <p:nvPr/>
        </p:nvSpPr>
        <p:spPr>
          <a:xfrm>
            <a:off x="1654629" y="5573486"/>
            <a:ext cx="928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473CED-FD85-34DC-D698-0840B98A82FD}"/>
              </a:ext>
            </a:extLst>
          </p:cNvPr>
          <p:cNvSpPr txBox="1"/>
          <p:nvPr/>
        </p:nvSpPr>
        <p:spPr>
          <a:xfrm>
            <a:off x="302433" y="343740"/>
            <a:ext cx="1120692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 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hãy, đừng, chớ, đi, thôi, nào, nhé 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đặt câu khiến trong các tình huống dưới đây:</a:t>
            </a:r>
            <a:endParaRPr lang="vi-VN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Muốn các em nhỏ trật tự để xem phim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09EF22-13B8-E9BE-6A7E-17F88BF932AD}"/>
              </a:ext>
            </a:extLst>
          </p:cNvPr>
          <p:cNvSpPr txBox="1"/>
          <p:nvPr/>
        </p:nvSpPr>
        <p:spPr>
          <a:xfrm>
            <a:off x="442733" y="1642189"/>
            <a:ext cx="6966227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8A3EFF-DC9C-5AB4-B513-70CBCDA1EB21}"/>
              </a:ext>
            </a:extLst>
          </p:cNvPr>
          <p:cNvSpPr txBox="1"/>
          <p:nvPr/>
        </p:nvSpPr>
        <p:spPr>
          <a:xfrm>
            <a:off x="302433" y="3516039"/>
            <a:ext cx="8728767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FD9E4-171C-D12B-6C59-A01A029A0D61}"/>
              </a:ext>
            </a:extLst>
          </p:cNvPr>
          <p:cNvSpPr txBox="1"/>
          <p:nvPr/>
        </p:nvSpPr>
        <p:spPr>
          <a:xfrm>
            <a:off x="302433" y="5354833"/>
            <a:ext cx="957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93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75525" y="2135332"/>
            <a:ext cx="46409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322589" y="1661658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134047" y="1661658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144299" y="1704165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210020" y="1636258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8D43DD-E64F-4897-84AF-97F24D218701}"/>
              </a:ext>
            </a:extLst>
          </p:cNvPr>
          <p:cNvSpPr txBox="1"/>
          <p:nvPr/>
        </p:nvSpPr>
        <p:spPr>
          <a:xfrm>
            <a:off x="1886857" y="769257"/>
            <a:ext cx="859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XÂY CẦU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973003" y="5455197"/>
            <a:ext cx="3900010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748137" y="5488176"/>
            <a:ext cx="2770263" cy="962850"/>
            <a:chOff x="855100" y="6847558"/>
            <a:chExt cx="1465959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855100" y="6860364"/>
              <a:ext cx="755204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170432" y="5457745"/>
            <a:ext cx="2823611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6" action="ppaction://hlinksldjump"/>
          </p:cNvPr>
          <p:cNvSpPr/>
          <p:nvPr/>
        </p:nvSpPr>
        <p:spPr>
          <a:xfrm>
            <a:off x="3311675" y="593734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7" action="ppaction://hlinksldjump"/>
          </p:cNvPr>
          <p:cNvSpPr/>
          <p:nvPr/>
        </p:nvSpPr>
        <p:spPr>
          <a:xfrm>
            <a:off x="6510440" y="521581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8" action="ppaction://hlinksldjump"/>
          </p:cNvPr>
          <p:cNvSpPr/>
          <p:nvPr/>
        </p:nvSpPr>
        <p:spPr>
          <a:xfrm>
            <a:off x="4873013" y="57923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295401" y="-12257"/>
            <a:ext cx="786311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32787" y="4026674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9400" y="4119418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46030" y="4237038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120571" y="2718488"/>
            <a:ext cx="5614053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653625" y="3998058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981277F6-09AB-4EDB-A698-74C0040A613B}"/>
              </a:ext>
            </a:extLst>
          </p:cNvPr>
          <p:cNvSpPr/>
          <p:nvPr/>
        </p:nvSpPr>
        <p:spPr>
          <a:xfrm>
            <a:off x="8890893" y="6077695"/>
            <a:ext cx="2133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: Rounded Corners 27">
            <a:hlinkClick r:id="rId20" action="ppaction://hlinksldjump"/>
            <a:extLst>
              <a:ext uri="{FF2B5EF4-FFF2-40B4-BE49-F238E27FC236}">
                <a16:creationId xmlns:a16="http://schemas.microsoft.com/office/drawing/2014/main" id="{C2BB5EEC-B91A-4C3F-B65B-F974BE77AA92}"/>
              </a:ext>
            </a:extLst>
          </p:cNvPr>
          <p:cNvSpPr/>
          <p:nvPr/>
        </p:nvSpPr>
        <p:spPr>
          <a:xfrm>
            <a:off x="8880006" y="6095320"/>
            <a:ext cx="2133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01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03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05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1" grpId="0" animBg="1"/>
      <p:bldP spid="41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0" y="375811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633789" y="2415217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763929" y="-21628"/>
            <a:ext cx="8452716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để tránh nắng mưa, Đêm được an giấc xưa nay vẫn cần - Là cái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735943" y="2190693"/>
            <a:ext cx="6019801" cy="2252091"/>
          </a:xfrm>
          <a:prstGeom prst="cloudCallout">
            <a:avLst>
              <a:gd name="adj1" fmla="val 54882"/>
              <a:gd name="adj2" fmla="val -486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56314" y="388096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309501" y="-59195"/>
            <a:ext cx="8684332" cy="3068613"/>
          </a:xfrm>
          <a:prstGeom prst="cloudCallout">
            <a:avLst>
              <a:gd name="adj1" fmla="val -15356"/>
              <a:gd name="adj2" fmla="val 5477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</a:t>
            </a:r>
          </a:p>
          <a:p>
            <a:pPr lvl="0" algn="ctr">
              <a:defRPr/>
            </a:pP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265934" y="4147819"/>
            <a:ext cx="4327706" cy="1826925"/>
          </a:xfrm>
          <a:prstGeom prst="cloudCallout">
            <a:avLst>
              <a:gd name="adj1" fmla="val 71025"/>
              <a:gd name="adj2" fmla="val -6960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56314" y="375811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9900593" y="3046006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142040" y="1"/>
            <a:ext cx="7938601" cy="3032566"/>
          </a:xfrm>
          <a:prstGeom prst="cloudCallout">
            <a:avLst>
              <a:gd name="adj1" fmla="val -32766"/>
              <a:gd name="adj2" fmla="val 4682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khép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-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100945" y="34290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6A90F-0B94-407B-B031-6B29E7F66DA7}"/>
              </a:ext>
            </a:extLst>
          </p:cNvPr>
          <p:cNvSpPr txBox="1"/>
          <p:nvPr/>
        </p:nvSpPr>
        <p:spPr>
          <a:xfrm>
            <a:off x="3122796" y="28271"/>
            <a:ext cx="8201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 9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 11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189" y="1035545"/>
            <a:ext cx="3737172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50" y="1854860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929</Words>
  <Application>Microsoft Office PowerPoint</Application>
  <PresentationFormat>Widescreen</PresentationFormat>
  <Paragraphs>121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微软雅黑</vt:lpstr>
      <vt:lpstr>Arial</vt:lpstr>
      <vt:lpstr>Arial-Rounded</vt:lpstr>
      <vt:lpstr>Calibri</vt:lpstr>
      <vt:lpstr>SVN-SAF</vt:lpstr>
      <vt:lpstr>SVN-Shintia Script</vt:lpstr>
      <vt:lpstr>Times New Roman</vt:lpstr>
      <vt:lpstr>Wingdings</vt:lpstr>
      <vt:lpstr>字魂105号-简雅黑</vt:lpstr>
      <vt:lpstr>字魂115号-刀刀体</vt:lpstr>
      <vt:lpstr>字魂55号-龙吟手书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88</cp:revision>
  <dcterms:created xsi:type="dcterms:W3CDTF">2022-07-28T23:11:30Z</dcterms:created>
  <dcterms:modified xsi:type="dcterms:W3CDTF">2023-05-24T11:02:26Z</dcterms:modified>
</cp:coreProperties>
</file>