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0"/>
  </p:notesMasterIdLst>
  <p:sldIdLst>
    <p:sldId id="2007577465" r:id="rId3"/>
    <p:sldId id="260" r:id="rId4"/>
    <p:sldId id="2007577495" r:id="rId5"/>
    <p:sldId id="2007577463" r:id="rId6"/>
    <p:sldId id="257" r:id="rId7"/>
    <p:sldId id="2007577467" r:id="rId8"/>
    <p:sldId id="262" r:id="rId9"/>
    <p:sldId id="2007577442" r:id="rId10"/>
    <p:sldId id="2007577499" r:id="rId11"/>
    <p:sldId id="2007577498" r:id="rId12"/>
    <p:sldId id="333" r:id="rId13"/>
    <p:sldId id="2007577500" r:id="rId14"/>
    <p:sldId id="2007577484" r:id="rId15"/>
    <p:sldId id="2007577503" r:id="rId16"/>
    <p:sldId id="2007577502" r:id="rId17"/>
    <p:sldId id="2007577447" r:id="rId18"/>
    <p:sldId id="2007577501" r:id="rId19"/>
    <p:sldId id="2007577482" r:id="rId20"/>
    <p:sldId id="2007577486" r:id="rId21"/>
    <p:sldId id="2007577489" r:id="rId22"/>
    <p:sldId id="2007577504" r:id="rId23"/>
    <p:sldId id="2007577488" r:id="rId24"/>
    <p:sldId id="346" r:id="rId25"/>
    <p:sldId id="2007577490" r:id="rId26"/>
    <p:sldId id="2007577487" r:id="rId27"/>
    <p:sldId id="2007577505" r:id="rId28"/>
    <p:sldId id="20075774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4660"/>
  </p:normalViewPr>
  <p:slideViewPr>
    <p:cSldViewPr snapToGrid="0">
      <p:cViewPr varScale="1">
        <p:scale>
          <a:sx n="68" d="100"/>
          <a:sy n="68"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09205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236765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957920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946739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5101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5/24/2023</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2023/5/24</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5/24/2023</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6.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0.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noiquy">
            <a:extLst>
              <a:ext uri="{FF2B5EF4-FFF2-40B4-BE49-F238E27FC236}">
                <a16:creationId xmlns:a16="http://schemas.microsoft.com/office/drawing/2014/main" id="{070EECC2-C50D-B1F5-F503-30BBF523034F}"/>
              </a:ext>
            </a:extLst>
          </p:cNvPr>
          <p:cNvSpPr txBox="1"/>
          <p:nvPr/>
        </p:nvSpPr>
        <p:spPr>
          <a:xfrm>
            <a:off x="4479612" y="3748655"/>
            <a:ext cx="6492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GVTH:</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VÕ THỊ MỸ HỒNG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3"/>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3"/>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548886" y="1749545"/>
            <a:ext cx="3703706"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TIẾNG</a:t>
            </a:r>
            <a:r>
              <a:rPr kumimoji="0" lang="en-US" sz="4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VIỆT 3</a:t>
            </a:r>
            <a:endParaRPr kumimoji="0" lang="en-US" sz="4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4"/>
          <a:stretch>
            <a:fillRect/>
          </a:stretch>
        </p:blipFill>
        <p:spPr>
          <a:xfrm>
            <a:off x="856959" y="1812934"/>
            <a:ext cx="1907719" cy="3492479"/>
          </a:xfrm>
          <a:prstGeom prst="rect">
            <a:avLst/>
          </a:prstGeom>
        </p:spPr>
      </p:pic>
      <p:sp>
        <p:nvSpPr>
          <p:cNvPr id="3" name="Rectangle 2">
            <a:extLst>
              <a:ext uri="{FF2B5EF4-FFF2-40B4-BE49-F238E27FC236}">
                <a16:creationId xmlns:a16="http://schemas.microsoft.com/office/drawing/2014/main" id="{11D823B8-DA48-43CA-B52E-8D82A49D2937}"/>
              </a:ext>
            </a:extLst>
          </p:cNvPr>
          <p:cNvSpPr/>
          <p:nvPr/>
        </p:nvSpPr>
        <p:spPr>
          <a:xfrm>
            <a:off x="229787" y="178403"/>
            <a:ext cx="11962213" cy="1077218"/>
          </a:xfrm>
          <a:prstGeom prst="rect">
            <a:avLst/>
          </a:prstGeom>
        </p:spPr>
        <p:txBody>
          <a:bodyPr wrap="square">
            <a:spAutoFit/>
          </a:bodyPr>
          <a:lstStyle/>
          <a:p>
            <a:pPr lvl="0" algn="ctr">
              <a:defRPr/>
            </a:pPr>
            <a:r>
              <a:rPr lang="en-US" sz="3200" b="1" dirty="0">
                <a:latin typeface="Times New Roman" panose="02020603050405020304" pitchFamily="18" charset="0"/>
                <a:cs typeface="Times New Roman" panose="02020603050405020304" pitchFamily="18" charset="0"/>
              </a:rPr>
              <a:t>CHÀO MỪNG QUÝ THẦY CÔ VÀ CÁC EM ĐẾN VỚI </a:t>
            </a:r>
          </a:p>
          <a:p>
            <a:pPr lvl="0" algn="ctr">
              <a:defRPr/>
            </a:pPr>
            <a:r>
              <a:rPr lang="en-US" sz="3200" b="1" dirty="0">
                <a:latin typeface="Times New Roman" panose="02020603050405020304" pitchFamily="18" charset="0"/>
                <a:cs typeface="Times New Roman" panose="02020603050405020304" pitchFamily="18" charset="0"/>
              </a:rPr>
              <a:t>TIẾT HỌC HÔM NAY</a:t>
            </a:r>
          </a:p>
        </p:txBody>
      </p:sp>
      <p:sp>
        <p:nvSpPr>
          <p:cNvPr id="4" name="TextBox 3">
            <a:extLst>
              <a:ext uri="{FF2B5EF4-FFF2-40B4-BE49-F238E27FC236}">
                <a16:creationId xmlns:a16="http://schemas.microsoft.com/office/drawing/2014/main" id="{7AB534D9-DBD5-4433-9A96-85CD44D96769}"/>
              </a:ext>
            </a:extLst>
          </p:cNvPr>
          <p:cNvSpPr txBox="1"/>
          <p:nvPr/>
        </p:nvSpPr>
        <p:spPr>
          <a:xfrm>
            <a:off x="3302000" y="2463015"/>
            <a:ext cx="6645995"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ĐỌC: NHỮNG CHIẾC ÁO ẤM</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E6F5CC79-8DC3-44EA-8DDF-5755C6AF01DF}"/>
              </a:ext>
            </a:extLst>
          </p:cNvPr>
          <p:cNvPicPr>
            <a:picLocks noChangeAspect="1"/>
          </p:cNvPicPr>
          <p:nvPr/>
        </p:nvPicPr>
        <p:blipFill>
          <a:blip r:embed="rId5"/>
          <a:stretch>
            <a:fillRect/>
          </a:stretch>
        </p:blipFill>
        <p:spPr>
          <a:xfrm>
            <a:off x="3115053" y="993718"/>
            <a:ext cx="7000240" cy="4494531"/>
          </a:xfrm>
          <a:prstGeom prst="rect">
            <a:avLst/>
          </a:prstGeom>
        </p:spPr>
      </p:pic>
      <p:sp>
        <p:nvSpPr>
          <p:cNvPr id="18" name="noiquy">
            <a:extLst>
              <a:ext uri="{FF2B5EF4-FFF2-40B4-BE49-F238E27FC236}">
                <a16:creationId xmlns:a16="http://schemas.microsoft.com/office/drawing/2014/main" id="{2CF04511-570B-4F39-85B9-E44B19A796C3}"/>
              </a:ext>
            </a:extLst>
          </p:cNvPr>
          <p:cNvSpPr txBox="1"/>
          <p:nvPr/>
        </p:nvSpPr>
        <p:spPr>
          <a:xfrm>
            <a:off x="4479612" y="3754675"/>
            <a:ext cx="6492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GVTH:</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VÕ THỊ MỸ HỒNG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gtchu">
            <a:extLst>
              <a:ext uri="{FF2B5EF4-FFF2-40B4-BE49-F238E27FC236}">
                <a16:creationId xmlns:a16="http://schemas.microsoft.com/office/drawing/2014/main" id="{D848B9E7-E3AE-4657-8F2A-DE775572B6CE}"/>
              </a:ext>
            </a:extLst>
          </p:cNvPr>
          <p:cNvSpPr txBox="1"/>
          <p:nvPr/>
        </p:nvSpPr>
        <p:spPr>
          <a:xfrm>
            <a:off x="4548886" y="1755565"/>
            <a:ext cx="3703706"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TIẾNG</a:t>
            </a:r>
            <a:r>
              <a:rPr kumimoji="0" lang="en-US" sz="4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rPr>
              <a:t> VIỆT 3</a:t>
            </a:r>
            <a:endParaRPr kumimoji="0" lang="en-US" sz="4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91ADACF4-B36C-4934-8032-A139BB7CBC59}"/>
              </a:ext>
            </a:extLst>
          </p:cNvPr>
          <p:cNvSpPr txBox="1"/>
          <p:nvPr/>
        </p:nvSpPr>
        <p:spPr>
          <a:xfrm>
            <a:off x="3302000" y="2469035"/>
            <a:ext cx="6645995"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ĐỌC: NHỮNG CHIẾC ÁO ẤM</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87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8D45BD-F6A2-4224-8276-2506F9403E3D}"/>
              </a:ext>
            </a:extLst>
          </p:cNvPr>
          <p:cNvSpPr txBox="1"/>
          <p:nvPr/>
        </p:nvSpPr>
        <p:spPr>
          <a:xfrm>
            <a:off x="1613988" y="2476360"/>
            <a:ext cx="10381957" cy="2831544"/>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gồm</a:t>
            </a:r>
            <a:r>
              <a:rPr lang="en-US" sz="3200" b="1" dirty="0">
                <a:latin typeface="Times New Roman" panose="02020603050405020304" pitchFamily="18" charset="0"/>
                <a:cs typeface="Times New Roman" panose="02020603050405020304" pitchFamily="18" charset="0"/>
              </a:rPr>
              <a:t> 4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a:t>
            </a:r>
          </a:p>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phải</a:t>
            </a:r>
            <a:r>
              <a:rPr lang="en-US" sz="3200" i="1" dirty="0">
                <a:latin typeface="Times New Roman" panose="02020603050405020304" pitchFamily="18" charset="0"/>
                <a:cs typeface="Times New Roman" panose="02020603050405020304" pitchFamily="18" charset="0"/>
              </a:rPr>
              <a:t> may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áo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áo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ấm</a:t>
            </a:r>
            <a:r>
              <a:rPr lang="en-US" sz="3200" i="1"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để</a:t>
            </a:r>
            <a:r>
              <a:rPr lang="en-US" sz="3200" i="1" dirty="0">
                <a:latin typeface="Times New Roman" panose="02020603050405020304" pitchFamily="18" charset="0"/>
                <a:cs typeface="Times New Roman" panose="02020603050405020304" pitchFamily="18" charset="0"/>
              </a:rPr>
              <a:t> may </a:t>
            </a:r>
            <a:r>
              <a:rPr lang="en-US" sz="3200" i="1" dirty="0" err="1">
                <a:latin typeface="Times New Roman" panose="02020603050405020304" pitchFamily="18" charset="0"/>
                <a:cs typeface="Times New Roman" panose="02020603050405020304" pitchFamily="18" charset="0"/>
              </a:rPr>
              <a:t>áo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ấm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endParaRPr lang="vi-V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FBD425A-28AD-444E-ABD0-A49B90952F31}"/>
              </a:ext>
            </a:extLst>
          </p:cNvPr>
          <p:cNvSpPr txBox="1"/>
          <p:nvPr/>
        </p:nvSpPr>
        <p:spPr>
          <a:xfrm>
            <a:off x="4473526" y="647114"/>
            <a:ext cx="3010486" cy="584775"/>
          </a:xfrm>
          <a:prstGeom prst="rect">
            <a:avLst/>
          </a:prstGeom>
          <a:noFill/>
          <a:ln>
            <a:no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CHIA ĐOẠN:</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858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sp>
        <p:nvSpPr>
          <p:cNvPr id="12" name="Rounded Rectangle 11"/>
          <p:cNvSpPr/>
          <p:nvPr/>
        </p:nvSpPr>
        <p:spPr>
          <a:xfrm>
            <a:off x="4069740" y="523054"/>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chiếc</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áo</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8" name="Rounded Rectangle 7"/>
          <p:cNvSpPr/>
          <p:nvPr/>
        </p:nvSpPr>
        <p:spPr>
          <a:xfrm>
            <a:off x="687058" y="26064"/>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nối</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tiếp</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6" name="Rounded Rectangle 5"/>
          <p:cNvSpPr/>
          <p:nvPr/>
        </p:nvSpPr>
        <p:spPr>
          <a:xfrm>
            <a:off x="203199" y="1103086"/>
            <a:ext cx="11826875" cy="554060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ùa</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đông</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chemeClr val="accent6"/>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chemeClr val="accent6"/>
                </a:solidFill>
                <a:effectLst/>
                <a:uLnTx/>
                <a:uFillTx/>
                <a:latin typeface="Times New Roman" panose="02020603050405020304" pitchFamily="18" charset="0"/>
                <a:cs typeface="Times New Roman" panose="02020603050405020304" pitchFamily="18"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chemeClr val="accent6"/>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chemeClr val="accent6"/>
                </a:solidFill>
                <a:effectLst/>
                <a:uLnTx/>
                <a:uFillTx/>
                <a:latin typeface="Times New Roman" panose="02020603050405020304" pitchFamily="18" charset="0"/>
                <a:cs typeface="Times New Roman" panose="02020603050405020304" pitchFamily="18" charset="0"/>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Xưởng may áo ấm được dựng lên. Thỏ trải vải. Ốc sên kẻ đường vạc</a:t>
            </a:r>
            <a:r>
              <a:rPr kumimoji="0" lang="en-US"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a:t>
            </a:r>
            <a:r>
              <a:rPr kumimoji="0" lang="en-US" sz="21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Mùa đông năm ấy, trong rừng ai cũng có áo ấm để mặc.</a:t>
            </a:r>
            <a:r>
              <a:rPr kumimoji="0" lang="en-US"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1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1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ular Callout 6"/>
          <p:cNvSpPr/>
          <p:nvPr/>
        </p:nvSpPr>
        <p:spPr>
          <a:xfrm>
            <a:off x="111068" y="762066"/>
            <a:ext cx="3653073" cy="2666934"/>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ổ </a:t>
            </a:r>
            <a:r>
              <a:rPr kumimoji="0" 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dộc</a:t>
            </a:r>
            <a:r>
              <a:rPr kumimoji="0" 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còn</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gọi</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là</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dồng</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dộc</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dòng</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dọc</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loài</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trông</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giống</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sẻ</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làm</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tổ</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rất</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chắc</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và</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đẹp</a:t>
            </a:r>
            <a:r>
              <a:rPr kumimoji="0" lang="en-US" sz="28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t>
            </a:r>
            <a:endParaRPr kumimoji="0" lang="id-ID" sz="2800"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DDB79AF3-B5D6-46E2-86F6-862FB9508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229" y="224784"/>
            <a:ext cx="7094092" cy="6509845"/>
          </a:xfrm>
          <a:prstGeom prst="rect">
            <a:avLst/>
          </a:prstGeom>
        </p:spPr>
      </p:pic>
    </p:spTree>
    <p:extLst>
      <p:ext uri="{BB962C8B-B14F-4D97-AF65-F5344CB8AC3E}">
        <p14:creationId xmlns:p14="http://schemas.microsoft.com/office/powerpoint/2010/main" val="11872921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31" name="组合 10">
            <a:extLst>
              <a:ext uri="{FF2B5EF4-FFF2-40B4-BE49-F238E27FC236}">
                <a16:creationId xmlns:a16="http://schemas.microsoft.com/office/drawing/2014/main" id="{7CC74428-D4DB-45A7-87D7-2C0FA8A70CD1}"/>
              </a:ext>
            </a:extLst>
          </p:cNvPr>
          <p:cNvGrpSpPr/>
          <p:nvPr/>
        </p:nvGrpSpPr>
        <p:grpSpPr>
          <a:xfrm>
            <a:off x="348344" y="647479"/>
            <a:ext cx="9973360"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3300347" y="1368497"/>
                <a:ext cx="1581466" cy="1417865"/>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37"/>
              <a:ext cx="267097" cy="299779"/>
              <a:chOff x="952501" y="6013451"/>
              <a:chExt cx="255587" cy="290513"/>
            </a:xfrm>
          </p:grpSpPr>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2284392" y="813837"/>
            <a:ext cx="7634404"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671" y="2919285"/>
            <a:ext cx="8880548"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50" fill="hold"/>
                                        <p:tgtEl>
                                          <p:spTgt spid="31"/>
                                        </p:tgtEl>
                                        <p:attrNameLst>
                                          <p:attrName>ppt_x</p:attrName>
                                        </p:attrNameLst>
                                      </p:cBhvr>
                                      <p:tavLst>
                                        <p:tav tm="0">
                                          <p:val>
                                            <p:strVal val="1+#ppt_w/2"/>
                                          </p:val>
                                        </p:tav>
                                        <p:tav tm="100000">
                                          <p:val>
                                            <p:strVal val="#ppt_x"/>
                                          </p:val>
                                        </p:tav>
                                      </p:tavLst>
                                    </p:anim>
                                    <p:anim calcmode="lin" valueType="num">
                                      <p:cBhvr additive="base">
                                        <p:cTn id="8" dur="25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2" presetClass="entr" presetSubtype="8"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25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348435" y="516646"/>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a:solidFill>
                  <a:prstClr val="white"/>
                </a:solidFill>
                <a:cs typeface="+mn-ea"/>
                <a:sym typeface="+mn-lt"/>
              </a:rPr>
              <a:t>Yêu cầu</a:t>
            </a:r>
          </a:p>
          <a:p>
            <a:pPr lvl="0" algn="ctr">
              <a:defRPr/>
            </a:pPr>
            <a:endParaRPr lang="vi-VN" altLang="zh-CN">
              <a:solidFill>
                <a:prstClr val="white"/>
              </a:solidFill>
              <a:cs typeface="+mn-ea"/>
              <a:sym typeface="+mn-lt"/>
            </a:endParaRPr>
          </a:p>
          <a:p>
            <a:pPr lvl="0" algn="ctr">
              <a:defRPr/>
            </a:pPr>
            <a:r>
              <a:rPr lang="vi-VN" altLang="zh-CN">
                <a:solidFill>
                  <a:prstClr val="white"/>
                </a:solidFill>
                <a:cs typeface="+mn-ea"/>
                <a:sym typeface="+mn-lt"/>
              </a:rPr>
              <a:t>Phân công đọc theo đoạn</a:t>
            </a:r>
          </a:p>
          <a:p>
            <a:pPr lvl="0" algn="ctr">
              <a:defRPr/>
            </a:pPr>
            <a:endParaRPr lang="vi-VN" altLang="zh-CN">
              <a:solidFill>
                <a:prstClr val="white"/>
              </a:solidFill>
              <a:cs typeface="+mn-ea"/>
              <a:sym typeface="+mn-lt"/>
            </a:endParaRPr>
          </a:p>
          <a:p>
            <a:pPr lvl="0" algn="ctr">
              <a:defRPr/>
            </a:pPr>
            <a:r>
              <a:rPr lang="vi-VN" altLang="zh-CN">
                <a:solidFill>
                  <a:prstClr val="white"/>
                </a:solidFill>
                <a:cs typeface="+mn-ea"/>
                <a:sym typeface="+mn-lt"/>
              </a:rPr>
              <a:t>Tất cả thành viên đều đọc</a:t>
            </a:r>
          </a:p>
          <a:p>
            <a:pPr lvl="0" algn="ctr">
              <a:defRPr/>
            </a:pPr>
            <a:endParaRPr lang="vi-VN" altLang="zh-CN">
              <a:solidFill>
                <a:prstClr val="white"/>
              </a:solidFill>
              <a:cs typeface="+mn-ea"/>
              <a:sym typeface="+mn-lt"/>
            </a:endParaRPr>
          </a:p>
          <a:p>
            <a:pPr lvl="0" algn="ctr">
              <a:defRPr/>
            </a:pPr>
            <a:r>
              <a:rPr lang="vi-VN" altLang="zh-CN">
                <a:solidFill>
                  <a:prstClr val="white"/>
                </a:solidFill>
                <a:cs typeface="+mn-ea"/>
                <a:sym typeface="+mn-lt"/>
              </a:rPr>
              <a:t>Giải nghĩa từ cùng nhau</a:t>
            </a: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dirty="0" err="1">
                  <a:solidFill>
                    <a:schemeClr val="accent1">
                      <a:lumMod val="75000"/>
                    </a:schemeClr>
                  </a:solidFill>
                  <a:latin typeface="Calibri" panose="020F0502020204030204" pitchFamily="34" charset="0"/>
                  <a:cs typeface="Calibri" panose="020F0502020204030204" pitchFamily="34" charset="0"/>
                </a:rPr>
                <a:t>Luyện</a:t>
              </a:r>
              <a:r>
                <a:rPr lang="en-US" sz="3600" dirty="0">
                  <a:solidFill>
                    <a:schemeClr val="accent1">
                      <a:lumMod val="75000"/>
                    </a:schemeClr>
                  </a:solidFill>
                  <a:latin typeface="Calibri" panose="020F0502020204030204" pitchFamily="34" charset="0"/>
                  <a:cs typeface="Calibri" panose="020F0502020204030204" pitchFamily="34" charset="0"/>
                </a:rPr>
                <a:t> </a:t>
              </a:r>
              <a:r>
                <a:rPr lang="en-US" sz="3600" dirty="0" err="1">
                  <a:solidFill>
                    <a:schemeClr val="accent1">
                      <a:lumMod val="75000"/>
                    </a:schemeClr>
                  </a:solidFill>
                  <a:latin typeface="Calibri" panose="020F0502020204030204" pitchFamily="34" charset="0"/>
                  <a:cs typeface="Calibri" panose="020F0502020204030204" pitchFamily="34" charset="0"/>
                </a:rPr>
                <a:t>đọc</a:t>
              </a:r>
              <a:r>
                <a:rPr lang="en-US" sz="3600" dirty="0">
                  <a:solidFill>
                    <a:schemeClr val="accent1">
                      <a:lumMod val="75000"/>
                    </a:schemeClr>
                  </a:solidFill>
                  <a:latin typeface="Calibri" panose="020F0502020204030204" pitchFamily="34" charset="0"/>
                  <a:cs typeface="Calibri" panose="020F0502020204030204" pitchFamily="34" charset="0"/>
                </a:rPr>
                <a:t> </a:t>
              </a:r>
              <a:r>
                <a:rPr lang="en-US" sz="3600" dirty="0" err="1">
                  <a:solidFill>
                    <a:schemeClr val="accent1">
                      <a:lumMod val="75000"/>
                    </a:schemeClr>
                  </a:solidFill>
                  <a:latin typeface="Calibri" panose="020F0502020204030204" pitchFamily="34" charset="0"/>
                  <a:cs typeface="Calibri" panose="020F0502020204030204" pitchFamily="34" charset="0"/>
                </a:rPr>
                <a:t>theo</a:t>
              </a:r>
              <a:r>
                <a:rPr lang="en-US" sz="3600" dirty="0">
                  <a:solidFill>
                    <a:schemeClr val="accent1">
                      <a:lumMod val="75000"/>
                    </a:schemeClr>
                  </a:solidFill>
                  <a:latin typeface="Calibri" panose="020F0502020204030204" pitchFamily="34" charset="0"/>
                  <a:cs typeface="Calibri" panose="020F0502020204030204" pitchFamily="34" charset="0"/>
                </a:rPr>
                <a:t> </a:t>
              </a:r>
              <a:r>
                <a:rPr lang="en-US" sz="3600" dirty="0" err="1">
                  <a:solidFill>
                    <a:schemeClr val="accent1">
                      <a:lumMod val="75000"/>
                    </a:schemeClr>
                  </a:solidFill>
                  <a:latin typeface="Calibri" panose="020F0502020204030204" pitchFamily="34" charset="0"/>
                  <a:cs typeface="Calibri" panose="020F0502020204030204" pitchFamily="34" charset="0"/>
                </a:rPr>
                <a:t>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096000" y="1962536"/>
            <a:ext cx="5747565" cy="2388989"/>
          </a:xfrm>
          <a:prstGeom prst="rect">
            <a:avLst/>
          </a:prstGeom>
        </p:spPr>
      </p:pic>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
        <p:nvSpPr>
          <p:cNvPr id="2" name="TextBox 1">
            <a:extLst>
              <a:ext uri="{FF2B5EF4-FFF2-40B4-BE49-F238E27FC236}">
                <a16:creationId xmlns:a16="http://schemas.microsoft.com/office/drawing/2014/main" id="{762CBA84-3BCC-49AA-BF2F-5AA5E8DEB4C1}"/>
              </a:ext>
            </a:extLst>
          </p:cNvPr>
          <p:cNvSpPr txBox="1"/>
          <p:nvPr/>
        </p:nvSpPr>
        <p:spPr>
          <a:xfrm>
            <a:off x="731827" y="2125980"/>
            <a:ext cx="4731554" cy="2062103"/>
          </a:xfrm>
          <a:prstGeom prst="rect">
            <a:avLst/>
          </a:prstGeom>
          <a:solidFill>
            <a:schemeClr val="accent4">
              <a:lumMod val="20000"/>
              <a:lumOff val="80000"/>
            </a:schemeClr>
          </a:solid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Yêu cầu</a:t>
            </a: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Phân công đọc theo đoạn</a:t>
            </a: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Tất cả thành viên đều đọc</a:t>
            </a: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Giải nghĩa từ cùng nhau</a:t>
            </a:r>
          </a:p>
        </p:txBody>
      </p:sp>
    </p:spTree>
    <p:extLst>
      <p:ext uri="{BB962C8B-B14F-4D97-AF65-F5344CB8AC3E}">
        <p14:creationId xmlns:p14="http://schemas.microsoft.com/office/powerpoint/2010/main" val="21482303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0-#ppt_w/2"/>
                                          </p:val>
                                        </p:tav>
                                        <p:tav tm="100000">
                                          <p:val>
                                            <p:strVal val="#ppt_x"/>
                                          </p:val>
                                        </p:tav>
                                      </p:tavLst>
                                    </p:anim>
                                    <p:anim calcmode="lin" valueType="num">
                                      <p:cBhvr additive="base">
                                        <p:cTn id="1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sp>
        <p:nvSpPr>
          <p:cNvPr id="12" name="Rounded Rectangle 11"/>
          <p:cNvSpPr/>
          <p:nvPr/>
        </p:nvSpPr>
        <p:spPr>
          <a:xfrm>
            <a:off x="4069740" y="523054"/>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chiếc</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áo</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8" name="Rounded Rectangle 7"/>
          <p:cNvSpPr/>
          <p:nvPr/>
        </p:nvSpPr>
        <p:spPr>
          <a:xfrm>
            <a:off x="560295" y="26064"/>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theo</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6" name="Rounded Rectangle 5"/>
          <p:cNvSpPr/>
          <p:nvPr/>
        </p:nvSpPr>
        <p:spPr>
          <a:xfrm>
            <a:off x="203199" y="1103086"/>
            <a:ext cx="11826875" cy="554060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ùa</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đông</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chemeClr val="accent6"/>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chemeClr val="accent6"/>
                </a:solidFill>
                <a:effectLst/>
                <a:uLnTx/>
                <a:uFillTx/>
                <a:latin typeface="Times New Roman" panose="02020603050405020304" pitchFamily="18" charset="0"/>
                <a:cs typeface="Times New Roman" panose="02020603050405020304" pitchFamily="18"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chemeClr val="accent6"/>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chemeClr val="accent6"/>
                </a:solidFill>
                <a:effectLst/>
                <a:uLnTx/>
                <a:uFillTx/>
                <a:latin typeface="Times New Roman" panose="02020603050405020304" pitchFamily="18" charset="0"/>
                <a:cs typeface="Times New Roman" panose="02020603050405020304" pitchFamily="18" charset="0"/>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Xưởng may áo ấm được dựng lên. Thỏ trải vải. Ốc sên kẻ đường vạc</a:t>
            </a:r>
            <a:r>
              <a:rPr kumimoji="0" lang="en-US"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a:t>
            </a:r>
            <a:r>
              <a:rPr kumimoji="0" lang="en-US" sz="21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Mùa đông năm ấy, trong rừng ai cũng có áo ấm để mặc.</a:t>
            </a:r>
            <a:r>
              <a:rPr kumimoji="0" lang="en-US" sz="2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1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1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(Theo Võ Quảng)</a:t>
            </a:r>
          </a:p>
        </p:txBody>
      </p:sp>
    </p:spTree>
    <p:extLst>
      <p:ext uri="{BB962C8B-B14F-4D97-AF65-F5344CB8AC3E}">
        <p14:creationId xmlns:p14="http://schemas.microsoft.com/office/powerpoint/2010/main" val="31425714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2562097" y="1555956"/>
            <a:ext cx="5747565" cy="2388989"/>
          </a:xfrm>
          <a:prstGeom prst="rect">
            <a:avLst/>
          </a:prstGeom>
        </p:spPr>
      </p:pic>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750"/>
                                        <p:tgtEl>
                                          <p:spTgt spid="25"/>
                                        </p:tgtEl>
                                      </p:cBhvr>
                                    </p:animEffect>
                                    <p:anim calcmode="lin" valueType="num">
                                      <p:cBhvr>
                                        <p:cTn id="17" dur="750" fill="hold"/>
                                        <p:tgtEl>
                                          <p:spTgt spid="25"/>
                                        </p:tgtEl>
                                        <p:attrNameLst>
                                          <p:attrName>ppt_x</p:attrName>
                                        </p:attrNameLst>
                                      </p:cBhvr>
                                      <p:tavLst>
                                        <p:tav tm="0">
                                          <p:val>
                                            <p:strVal val="#ppt_x"/>
                                          </p:val>
                                        </p:tav>
                                        <p:tav tm="100000">
                                          <p:val>
                                            <p:strVal val="#ppt_x"/>
                                          </p:val>
                                        </p:tav>
                                      </p:tavLst>
                                    </p:anim>
                                    <p:anim calcmode="lin" valueType="num">
                                      <p:cBhvr>
                                        <p:cTn id="18" dur="75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50"/>
                                        <p:tgtEl>
                                          <p:spTgt spid="27"/>
                                        </p:tgtEl>
                                      </p:cBhvr>
                                    </p:animEffect>
                                    <p:anim calcmode="lin" valueType="num">
                                      <p:cBhvr>
                                        <p:cTn id="22" dur="750" fill="hold"/>
                                        <p:tgtEl>
                                          <p:spTgt spid="27"/>
                                        </p:tgtEl>
                                        <p:attrNameLst>
                                          <p:attrName>ppt_x</p:attrName>
                                        </p:attrNameLst>
                                      </p:cBhvr>
                                      <p:tavLst>
                                        <p:tav tm="0">
                                          <p:val>
                                            <p:strVal val="#ppt_x"/>
                                          </p:val>
                                        </p:tav>
                                        <p:tav tm="100000">
                                          <p:val>
                                            <p:strVal val="#ppt_x"/>
                                          </p:val>
                                        </p:tav>
                                      </p:tavLst>
                                    </p:anim>
                                    <p:anim calcmode="lin" valueType="num">
                                      <p:cBhvr>
                                        <p:cTn id="23"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sp>
        <p:nvSpPr>
          <p:cNvPr id="13" name="Rounded Rectangle 12"/>
          <p:cNvSpPr/>
          <p:nvPr/>
        </p:nvSpPr>
        <p:spPr>
          <a:xfrm>
            <a:off x="3798142" y="199791"/>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6" name="Rounded Rectangle 5"/>
          <p:cNvSpPr/>
          <p:nvPr/>
        </p:nvSpPr>
        <p:spPr>
          <a:xfrm>
            <a:off x="-145143" y="1157283"/>
            <a:ext cx="12175218"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900" dirty="0">
                <a:solidFill>
                  <a:srgbClr val="000000"/>
                </a:solidFill>
                <a:latin typeface="Nunito Black" pitchFamily="2" charset="0"/>
              </a:rPr>
              <a:t>     </a:t>
            </a:r>
            <a:r>
              <a:rPr lang="vi-VN" sz="2200" dirty="0">
                <a:solidFill>
                  <a:srgbClr val="000000"/>
                </a:solidFill>
                <a:latin typeface="Times New Roman" panose="02020603050405020304" pitchFamily="18" charset="0"/>
                <a:cs typeface="Times New Roman" panose="02020603050405020304" pitchFamily="18" charset="0"/>
              </a:rPr>
              <a:t>M</a:t>
            </a:r>
            <a:r>
              <a:rPr lang="en-US" sz="2200" dirty="0" err="1">
                <a:solidFill>
                  <a:srgbClr val="000000"/>
                </a:solidFill>
                <a:latin typeface="Times New Roman" panose="02020603050405020304" pitchFamily="18" charset="0"/>
                <a:cs typeface="Times New Roman" panose="02020603050405020304" pitchFamily="18" charset="0"/>
              </a:rPr>
              <a:t>ùa</a:t>
            </a:r>
            <a:r>
              <a:rPr lang="vi-VN"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đông</a:t>
            </a:r>
            <a:r>
              <a:rPr lang="vi-VN" sz="2200" dirty="0">
                <a:solidFill>
                  <a:srgbClr val="000000"/>
                </a:solidFill>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khều tấm vải vào bờ và nói:</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Phải may thành áo mới được.</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Anh giúp chúng tôi cắt vải may áo. Mọi người cần áo ấm.</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Bọ ngựa đồng ý, vung kiếm cắt vải, nhím ngăn:</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Phải cắt đúng theo kích thước.</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Chúng tôi cần anh kẻ đường vạch để may áo ấm cho mọi người.</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Xưởng may áo ấm được dựng lên. Thỏ trải vải. Ốc sên kẻ đường vạch</a:t>
            </a:r>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Bọ ngựa cắt vải theo vạch. Tằm xe chỉ. Nhím chắp vải, dùi lỗ. Đôi chim ổ dộc luồn kim, may áo…</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Mùa đông năm ấy, trong rừng ai cũng có áo ấm để mặc.</a:t>
            </a:r>
            <a:r>
              <a:rPr lang="en-US" sz="2200" dirty="0">
                <a:solidFill>
                  <a:srgbClr val="000000"/>
                </a:solidFill>
                <a:latin typeface="Times New Roman" panose="02020603050405020304" pitchFamily="18" charset="0"/>
                <a:cs typeface="Times New Roman" panose="02020603050405020304" pitchFamily="18" charset="0"/>
              </a:rPr>
              <a:t>              </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(Theo Võ Quảng)</a:t>
            </a:r>
          </a:p>
        </p:txBody>
      </p:sp>
    </p:spTree>
    <p:extLst>
      <p:ext uri="{BB962C8B-B14F-4D97-AF65-F5344CB8AC3E}">
        <p14:creationId xmlns:p14="http://schemas.microsoft.com/office/powerpoint/2010/main" val="746978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sp>
        <p:nvSpPr>
          <p:cNvPr id="3" name="TextBox 2">
            <a:extLst>
              <a:ext uri="{FF2B5EF4-FFF2-40B4-BE49-F238E27FC236}">
                <a16:creationId xmlns:a16="http://schemas.microsoft.com/office/drawing/2014/main" id="{58240E2E-385B-4B34-851B-D03355C5CE00}"/>
              </a:ext>
            </a:extLst>
          </p:cNvPr>
          <p:cNvSpPr txBox="1"/>
          <p:nvPr/>
        </p:nvSpPr>
        <p:spPr>
          <a:xfrm>
            <a:off x="3628571" y="2667053"/>
            <a:ext cx="6807200" cy="830997"/>
          </a:xfrm>
          <a:prstGeom prst="rect">
            <a:avLst/>
          </a:prstGeom>
          <a:noFill/>
        </p:spPr>
        <p:txBody>
          <a:bodyPr wrap="square" rtlCol="0">
            <a:spAutoFit/>
          </a:bodyPr>
          <a:lstStyle/>
          <a:p>
            <a:r>
              <a:rPr lang="en-US" sz="4800" b="1" dirty="0">
                <a:solidFill>
                  <a:srgbClr val="C00000"/>
                </a:solidFill>
                <a:latin typeface="Times New Roman" panose="02020603050405020304" pitchFamily="18" charset="0"/>
                <a:cs typeface="Times New Roman" panose="02020603050405020304" pitchFamily="18" charset="0"/>
              </a:rPr>
              <a:t>TRẢ LỜI CÂU HỎI</a:t>
            </a:r>
            <a:endParaRPr lang="vi-VN"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đông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thỏ</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chống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rét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cách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3200" b="1" kern="0" dirty="0">
                  <a:solidFill>
                    <a:srgbClr val="663F0D">
                      <a:lumMod val="50000"/>
                    </a:srgb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568027" y="2216366"/>
            <a:ext cx="9930573" cy="2449829"/>
            <a:chOff x="1892601" y="4068255"/>
            <a:chExt cx="9930573" cy="1865897"/>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687796"/>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Mùa đông, thỏ quấn tấm vải lên người cho đỡ rét thì gió thổi tấm vải bay xuống ao. Nhím giúp thỏ khều tấm vải vào bờ và nói:</a:t>
              </a:r>
            </a:p>
            <a:p>
              <a:pPr>
                <a:spcBef>
                  <a:spcPts val="600"/>
                </a:spcBef>
                <a:spcAft>
                  <a:spcPts val="600"/>
                </a:spcAft>
              </a:pPr>
              <a:r>
                <a:rPr lang="vi-VN" sz="3200" dirty="0">
                  <a:latin typeface="Times New Roman" panose="02020603050405020304" pitchFamily="18" charset="0"/>
                  <a:ea typeface="Arial-Rounded" panose="020B0500000000000000" pitchFamily="34" charset="0"/>
                  <a:cs typeface="Times New Roman" panose="02020603050405020304" pitchFamily="18" charset="0"/>
                </a:rPr>
                <a:t>   - Phải may thành áo mới được.</a:t>
              </a:r>
              <a:endParaRPr lang="en-US" sz="3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1892601" y="4068255"/>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9418799" cy="1272557"/>
            <a:chOff x="2229963" y="4180202"/>
            <a:chExt cx="10091436" cy="3137310"/>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10091436" cy="3137310"/>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2655729"/>
            </a:xfrm>
            <a:prstGeom prst="rect">
              <a:avLst/>
            </a:prstGeom>
            <a:noFill/>
          </p:spPr>
          <p:txBody>
            <a:bodyPr wrap="square" rtlCol="0">
              <a:spAutoFit/>
            </a:bodyPr>
            <a:lstStyle/>
            <a:p>
              <a:pPr algn="ctr">
                <a:spcBef>
                  <a:spcPts val="600"/>
                </a:spcBef>
                <a:spcAft>
                  <a:spcPts val="600"/>
                </a:spcAft>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chống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quấn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tấm vải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barn(inVertical)">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circle(in)">
                                          <p:cBhvr>
                                            <p:cTn id="23" dur="2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down)">
                                          <p:cBhvr>
                                            <p:cTn id="2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barn(inVertical)">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circle(in)">
                                          <p:cBhvr>
                                            <p:cTn id="23" dur="2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down)">
                                          <p:cBhvr>
                                            <p:cTn id="2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701244" y="3761066"/>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80174" y="2221668"/>
            <a:ext cx="9618426" cy="2311439"/>
            <a:chOff x="2204748" y="4072295"/>
            <a:chExt cx="9618426" cy="1760494"/>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04748" y="4072295"/>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313581" y="4144993"/>
              <a:ext cx="9509593" cy="16877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Phải may thành áo mới được.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1744394" y="4629942"/>
            <a:ext cx="9946356" cy="1914212"/>
            <a:chOff x="1511268" y="4180202"/>
            <a:chExt cx="12653037" cy="1879429"/>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1511268" y="4180202"/>
              <a:ext cx="12653037"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3" y="4246355"/>
              <a:ext cx="11511470" cy="1813276"/>
            </a:xfrm>
            <a:prstGeom prst="rect">
              <a:avLst/>
            </a:prstGeom>
            <a:noFill/>
          </p:spPr>
          <p:txBody>
            <a:bodyPr wrap="square" rtlCol="0">
              <a:spAutoFit/>
            </a:bodyPr>
            <a:lstStyle/>
            <a:p>
              <a:pPr lvl="0" algn="ctr">
                <a:spcBef>
                  <a:spcPts val="600"/>
                </a:spcBef>
                <a:spcAft>
                  <a:spcPts val="600"/>
                </a:spcAft>
                <a:defRPr/>
              </a:pPr>
              <a:r>
                <a:rPr lang="nl-NL" sz="3200" dirty="0">
                  <a:solidFill>
                    <a:srgbClr val="C00000"/>
                  </a:solidFill>
                  <a:latin typeface="Times New Roman" panose="02020603050405020304" pitchFamily="18" charset="0"/>
                  <a:cs typeface="Times New Roman" panose="02020603050405020304" pitchFamily="18" charset="0"/>
                </a:rPr>
                <a:t>Thấy Thỏ khoác tấm vải lên người để chống rét, bị gió thổi bay xuống ao, Nhím nảy ra sáng kiến may thành áo thì gió sẽ không thổi bay đi được.</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7003931" y="3283857"/>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10136189" cy="1429758"/>
            <a:chOff x="1426287" y="2516701"/>
            <a:chExt cx="7933302" cy="1429758"/>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584775"/>
              <a:chOff x="1837994" y="2220845"/>
              <a:chExt cx="5901871" cy="584775"/>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584775"/>
              </a:xfrm>
              <a:prstGeom prst="rect">
                <a:avLst/>
              </a:prstGeom>
            </p:spPr>
            <p:txBody>
              <a:bodyPr wrap="square">
                <a:spAutoFit/>
              </a:bodyPr>
              <a:lstStyle/>
              <a:p>
                <a:pPr lvl="0"/>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nhím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nảy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kiến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may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áo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sp>
        <p:nvSpPr>
          <p:cNvPr id="3" name="TextBox 2">
            <a:extLst>
              <a:ext uri="{FF2B5EF4-FFF2-40B4-BE49-F238E27FC236}">
                <a16:creationId xmlns:a16="http://schemas.microsoft.com/office/drawing/2014/main" id="{58240E2E-385B-4B34-851B-D03355C5CE00}"/>
              </a:ext>
            </a:extLst>
          </p:cNvPr>
          <p:cNvSpPr txBox="1"/>
          <p:nvPr/>
        </p:nvSpPr>
        <p:spPr>
          <a:xfrm>
            <a:off x="2607183" y="1376615"/>
            <a:ext cx="8190610"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chuyện</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C2ED695-305D-4FCF-9BDC-7E0F425A3B28}"/>
              </a:ext>
            </a:extLst>
          </p:cNvPr>
          <p:cNvSpPr txBox="1"/>
          <p:nvPr/>
        </p:nvSpPr>
        <p:spPr>
          <a:xfrm>
            <a:off x="2629789" y="2627086"/>
            <a:ext cx="7864041" cy="1200329"/>
          </a:xfrm>
          <a:prstGeom prst="rect">
            <a:avLst/>
          </a:prstGeom>
          <a:noFill/>
        </p:spPr>
        <p:txBody>
          <a:bodyPr wrap="square" rtlCol="0">
            <a:spAutoFit/>
          </a:bodyPr>
          <a:lstStyle/>
          <a:p>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Thỏ</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nhím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chị</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tằm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bọ</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ngựa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ốc</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sên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chim</a:t>
            </a:r>
            <a:r>
              <a:rPr lang="en-US" sz="3600" dirty="0">
                <a:solidFill>
                  <a:srgbClr val="C00000"/>
                </a:solidFill>
                <a:latin typeface="Times New Roman" panose="02020603050405020304" pitchFamily="18" charset="0"/>
                <a:cs typeface="Times New Roman" panose="02020603050405020304" pitchFamily="18" charset="0"/>
              </a:rPr>
              <a:t> ổ </a:t>
            </a:r>
            <a:r>
              <a:rPr lang="en-US" sz="3600" dirty="0" err="1">
                <a:solidFill>
                  <a:srgbClr val="C00000"/>
                </a:solidFill>
                <a:latin typeface="Times New Roman" panose="02020603050405020304" pitchFamily="18" charset="0"/>
                <a:cs typeface="Times New Roman" panose="02020603050405020304" pitchFamily="18" charset="0"/>
              </a:rPr>
              <a:t>dộc</a:t>
            </a:r>
            <a:endParaRPr lang="vi-VN"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43754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983955" y="1818341"/>
            <a:ext cx="1623831" cy="1512184"/>
          </a:xfrm>
          <a:prstGeom prst="rect">
            <a:avLst/>
          </a:prstGeom>
        </p:spPr>
      </p:pic>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341436"/>
            <a:chOff x="1114396" y="3985839"/>
            <a:chExt cx="9804900" cy="1341436"/>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1113329"/>
              <a:chOff x="1266578" y="1259808"/>
              <a:chExt cx="5063393" cy="1113329"/>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1077218"/>
              </a:xfrm>
              <a:prstGeom prst="rect">
                <a:avLst/>
              </a:prstGeom>
            </p:spPr>
            <p:txBody>
              <a:bodyPr wrap="square">
                <a:spAutoFit/>
              </a:bodyPr>
              <a:lstStyle/>
              <a:p>
                <a:pPr lvl="0">
                  <a:defRPr/>
                </a:pP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nhân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góp</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ra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áo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3200" b="1" kern="0" dirty="0">
                  <a:solidFill>
                    <a:srgbClr val="663F0D">
                      <a:lumMod val="50000"/>
                    </a:srgb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
        <p:nvSpPr>
          <p:cNvPr id="3" name="TextBox 2">
            <a:extLst>
              <a:ext uri="{FF2B5EF4-FFF2-40B4-BE49-F238E27FC236}">
                <a16:creationId xmlns:a16="http://schemas.microsoft.com/office/drawing/2014/main" id="{A249F146-AC7A-4B64-BA4F-6CFDE9DB1030}"/>
              </a:ext>
            </a:extLst>
          </p:cNvPr>
          <p:cNvSpPr txBox="1"/>
          <p:nvPr/>
        </p:nvSpPr>
        <p:spPr>
          <a:xfrm>
            <a:off x="2087751" y="2994302"/>
            <a:ext cx="9349283" cy="156966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1067772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3: </a:t>
            </a:r>
            <a:r>
              <a:rPr lang="en-US" sz="3200" b="1" dirty="0" err="1">
                <a:solidFill>
                  <a:srgbClr val="002060"/>
                </a:solidFill>
                <a:latin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nhân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vật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chuyện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góp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gì</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chiếc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ấm</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M:</a:t>
            </a:r>
            <a:r>
              <a:rPr lang="vi-VN" sz="2400" dirty="0">
                <a:solidFill>
                  <a:srgbClr val="7030A0"/>
                </a:solidFill>
                <a:latin typeface="Times New Roman" panose="02020603050405020304" pitchFamily="18" charset="0"/>
                <a:cs typeface="Times New Roman" panose="02020603050405020304" pitchFamily="18" charset="0"/>
              </a:rPr>
              <a:t> Nhím rút chiếc lông nhọn trên lưng để làm kim may áo.</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8" name="Rounded Rectangular Callout 17"/>
          <p:cNvSpPr/>
          <p:nvPr/>
        </p:nvSpPr>
        <p:spPr>
          <a:xfrm>
            <a:off x="2142241" y="1403747"/>
            <a:ext cx="3201557"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Thỏ trải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phẳng</a:t>
            </a:r>
            <a:r>
              <a:rPr lang="vi-VN" sz="2400" dirty="0">
                <a:solidFill>
                  <a:srgbClr val="FF0000"/>
                </a:solidFill>
                <a:latin typeface="Times New Roman" panose="02020603050405020304" pitchFamily="18" charset="0"/>
                <a:cs typeface="Times New Roman" panose="02020603050405020304" pitchFamily="18" charset="0"/>
              </a:rPr>
              <a:t> vải để đôi chim may áo.</a:t>
            </a:r>
          </a:p>
        </p:txBody>
      </p:sp>
      <p:sp>
        <p:nvSpPr>
          <p:cNvPr id="19" name="Rounded Rectangular Callout 18"/>
          <p:cNvSpPr/>
          <p:nvPr/>
        </p:nvSpPr>
        <p:spPr>
          <a:xfrm>
            <a:off x="185549" y="3660524"/>
            <a:ext cx="2789879"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Bọ ngựa dùng kiếm của mình để cắt vải may áo.</a:t>
            </a:r>
          </a:p>
        </p:txBody>
      </p:sp>
      <p:sp>
        <p:nvSpPr>
          <p:cNvPr id="20" name="Rounded Rectangular Callout 19"/>
          <p:cNvSpPr/>
          <p:nvPr/>
        </p:nvSpPr>
        <p:spPr>
          <a:xfrm>
            <a:off x="-18351" y="5746938"/>
            <a:ext cx="3394598"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Tằm </a:t>
            </a:r>
            <a:r>
              <a:rPr lang="en-US" sz="2400" dirty="0" err="1">
                <a:solidFill>
                  <a:srgbClr val="FF0000"/>
                </a:solidFill>
                <a:latin typeface="Times New Roman" panose="02020603050405020304" pitchFamily="18" charset="0"/>
                <a:cs typeface="Times New Roman" panose="02020603050405020304" pitchFamily="18" charset="0"/>
              </a:rPr>
              <a:t>tặng</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tơ của mình để làm chỉ may 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luôn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xe</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chỉ</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400" dirty="0">
                <a:solidFill>
                  <a:srgbClr val="FF0000"/>
                </a:solidFill>
                <a:latin typeface="Times New Roman" panose="02020603050405020304" pitchFamily="18" charset="0"/>
                <a:cs typeface="Times New Roman" panose="02020603050405020304" pitchFamily="18" charset="0"/>
              </a:rPr>
              <a:t>Ốc sên bò trên tấm vải, vạch những đường kẻ để giúp bọ ngựa cắt vải may áo.</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22" name="Rounded Rectangular Callout 21"/>
          <p:cNvSpPr/>
          <p:nvPr/>
        </p:nvSpPr>
        <p:spPr>
          <a:xfrm>
            <a:off x="8506191" y="5427526"/>
            <a:ext cx="3526152"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Đôi chim ổ dộc dùng biệt tài khâu vá của mình 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luồn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kim</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nhân</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Vì</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sao</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1"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nhân</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nhím</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Vì</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nhím</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biết</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rủ</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giúp</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đỡ</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may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áo</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thỏ</a:t>
              </a:r>
              <a:r>
                <a:rPr lang="en-US" sz="32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30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180492" y="575050"/>
            <a:ext cx="9101797" cy="1297397"/>
            <a:chOff x="1428212" y="4536706"/>
            <a:chExt cx="9789510" cy="1021944"/>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428212" y="4536706"/>
              <a:ext cx="9789510" cy="1021944"/>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9433100"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 học được điều gì qua câu chuyện trên?</a:t>
              </a:r>
              <a:endParaRPr kumimoji="0" lang="vi-VN" sz="3200" b="1"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6"/>
              <a:ext cx="9185738" cy="2775546"/>
            </a:xfrm>
            <a:prstGeom prst="rect">
              <a:avLst/>
            </a:prstGeom>
            <a:noFill/>
          </p:spPr>
          <p:txBody>
            <a:bodyPr wrap="square" rtlCol="0">
              <a:spAutoFit/>
            </a:bodyPr>
            <a:lstStyle/>
            <a:p>
              <a:pPr algn="just">
                <a:lnSpc>
                  <a:spcPct val="120000"/>
                </a:lnSpc>
              </a:pPr>
              <a:r>
                <a:rPr lang="en-US" sz="3200" b="1" dirty="0">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Qua </a:t>
              </a:r>
              <a:r>
                <a:rPr lang="en-US" sz="3200" b="1" dirty="0" err="1">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giúp</a:t>
              </a:r>
              <a:r>
                <a:rPr lang="en-US" sz="3200" b="1" dirty="0">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hiểu</a:t>
              </a:r>
              <a:r>
                <a:rPr lang="en-US" sz="3200" b="1">
                  <a:solidFill>
                    <a:srgbClr val="C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nl-NL" sz="3200" b="1">
                  <a:solidFill>
                    <a:srgbClr val="C00000"/>
                  </a:solidFill>
                  <a:latin typeface="Times New Roman" panose="02020603050405020304" pitchFamily="18" charset="0"/>
                  <a:cs typeface="Times New Roman" panose="02020603050405020304" pitchFamily="18" charset="0"/>
                </a:rPr>
                <a:t>Trước </a:t>
              </a:r>
              <a:r>
                <a:rPr lang="nl-NL" sz="3200" b="1" dirty="0">
                  <a:solidFill>
                    <a:srgbClr val="C00000"/>
                  </a:solidFill>
                  <a:latin typeface="Times New Roman" panose="02020603050405020304" pitchFamily="18" charset="0"/>
                  <a:cs typeface="Times New Roman" panose="02020603050405020304" pitchFamily="18" charset="0"/>
                </a:rPr>
                <a:t>một việc khó, hãy sử dụng sức mạnh và trí tuệ của tập thể.</a:t>
              </a: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sp>
        <p:nvSpPr>
          <p:cNvPr id="3" name="TextBox 2">
            <a:extLst>
              <a:ext uri="{FF2B5EF4-FFF2-40B4-BE49-F238E27FC236}">
                <a16:creationId xmlns:a16="http://schemas.microsoft.com/office/drawing/2014/main" id="{58240E2E-385B-4B34-851B-D03355C5CE00}"/>
              </a:ext>
            </a:extLst>
          </p:cNvPr>
          <p:cNvSpPr txBox="1"/>
          <p:nvPr/>
        </p:nvSpPr>
        <p:spPr>
          <a:xfrm>
            <a:off x="5209286" y="1753716"/>
            <a:ext cx="2705046" cy="646331"/>
          </a:xfrm>
          <a:prstGeom prst="rect">
            <a:avLst/>
          </a:prstGeom>
          <a:noFill/>
        </p:spPr>
        <p:txBody>
          <a:bodyPr wrap="squar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NỘI DUNG:</a:t>
            </a:r>
            <a:endParaRPr lang="vi-VN" sz="3600"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C2ED695-305D-4FCF-9BDC-7E0F425A3B28}"/>
              </a:ext>
            </a:extLst>
          </p:cNvPr>
          <p:cNvSpPr txBox="1"/>
          <p:nvPr/>
        </p:nvSpPr>
        <p:spPr>
          <a:xfrm>
            <a:off x="2629789" y="2627086"/>
            <a:ext cx="7864041" cy="1754326"/>
          </a:xfrm>
          <a:prstGeom prst="rect">
            <a:avLst/>
          </a:prstGeom>
          <a:noFill/>
        </p:spPr>
        <p:txBody>
          <a:bodyPr wrap="square" rtlCol="0">
            <a:spAutoFit/>
          </a:bodyPr>
          <a:lstStyle/>
          <a:p>
            <a:pPr algn="just"/>
            <a:r>
              <a:rPr lang="nl-NL" sz="3600" b="1" dirty="0">
                <a:latin typeface="Times New Roman" panose="02020603050405020304" pitchFamily="18" charset="0"/>
                <a:cs typeface="Times New Roman" panose="02020603050405020304" pitchFamily="18" charset="0"/>
              </a:rPr>
              <a:t>Nếu tất cả chung sức, chung lòng sẽ làm được những việc lớn lao mà sức một người không thể làm được.</a:t>
            </a:r>
            <a:endParaRPr lang="vi-VN"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93387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1) (online-video-cutter.com)">
            <a:hlinkClick r:id="" action="ppaction://media"/>
            <a:extLst>
              <a:ext uri="{FF2B5EF4-FFF2-40B4-BE49-F238E27FC236}">
                <a16:creationId xmlns:a16="http://schemas.microsoft.com/office/drawing/2014/main" id="{92A38B26-ED09-4142-8F77-5678DECF8C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8074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15" name="Google Shape;487;p33">
            <a:extLst>
              <a:ext uri="{FF2B5EF4-FFF2-40B4-BE49-F238E27FC236}">
                <a16:creationId xmlns:a16="http://schemas.microsoft.com/office/drawing/2014/main" id="{61E9151C-32A3-4187-BCC7-6C038F2D05B5}"/>
              </a:ext>
            </a:extLst>
          </p:cNvPr>
          <p:cNvSpPr txBox="1">
            <a:spLocks/>
          </p:cNvSpPr>
          <p:nvPr/>
        </p:nvSpPr>
        <p:spPr>
          <a:xfrm>
            <a:off x="1095858" y="108846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Thứ</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sáu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ngày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9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tháng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12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năm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2022</a:t>
            </a:r>
          </a:p>
        </p:txBody>
      </p:sp>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8"/>
          <a:stretch>
            <a:fillRect/>
          </a:stretch>
        </p:blipFill>
        <p:spPr>
          <a:xfrm>
            <a:off x="1955552" y="2660048"/>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9"/>
          <a:stretch>
            <a:fillRect/>
          </a:stretch>
        </p:blipFill>
        <p:spPr>
          <a:xfrm>
            <a:off x="3212515" y="2141671"/>
            <a:ext cx="5432358" cy="1784268"/>
          </a:xfrm>
          <a:prstGeom prst="rect">
            <a:avLst/>
          </a:prstGeom>
        </p:spPr>
      </p:pic>
      <p:sp>
        <p:nvSpPr>
          <p:cNvPr id="2" name="TextBox 1">
            <a:extLst>
              <a:ext uri="{FF2B5EF4-FFF2-40B4-BE49-F238E27FC236}">
                <a16:creationId xmlns:a16="http://schemas.microsoft.com/office/drawing/2014/main" id="{7D4C1CA8-42F7-42B0-8A1C-9D9DD4C90E1A}"/>
              </a:ext>
            </a:extLst>
          </p:cNvPr>
          <p:cNvSpPr txBox="1"/>
          <p:nvPr/>
        </p:nvSpPr>
        <p:spPr>
          <a:xfrm>
            <a:off x="4668225" y="1823228"/>
            <a:ext cx="4702629" cy="584775"/>
          </a:xfrm>
          <a:prstGeom prst="rect">
            <a:avLst/>
          </a:prstGeom>
          <a:noFill/>
        </p:spPr>
        <p:txBody>
          <a:bodyPr wrap="square" rtlCol="0">
            <a:spAutoFit/>
          </a:bodyPr>
          <a:lstStyle/>
          <a:p>
            <a:r>
              <a:rPr lang="en-US" sz="3200" b="1" u="sng" dirty="0">
                <a:solidFill>
                  <a:srgbClr val="FF0000"/>
                </a:solidFill>
                <a:latin typeface="Times New Roman" panose="02020603050405020304" pitchFamily="18" charset="0"/>
                <a:cs typeface="Times New Roman" panose="02020603050405020304" pitchFamily="18" charset="0"/>
              </a:rPr>
              <a:t>TIẾNG VIỆT</a:t>
            </a:r>
            <a:endParaRPr lang="vi-VN" sz="32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 y="-51823"/>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 y="-1"/>
            <a:ext cx="12192001" cy="7286171"/>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6"/>
          <a:stretch>
            <a:fillRect/>
          </a:stretch>
        </p:blipFill>
        <p:spPr>
          <a:xfrm>
            <a:off x="124711" y="63682"/>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1060960" y="135671"/>
            <a:ext cx="10637553" cy="1077218"/>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7"/>
          <a:stretch>
            <a:fillRect/>
          </a:stretch>
        </p:blipFill>
        <p:spPr>
          <a:xfrm>
            <a:off x="595086" y="1393126"/>
            <a:ext cx="11103427" cy="50851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sp>
        <p:nvSpPr>
          <p:cNvPr id="13" name="Rounded Rectangle 12"/>
          <p:cNvSpPr/>
          <p:nvPr/>
        </p:nvSpPr>
        <p:spPr>
          <a:xfrm>
            <a:off x="3798142" y="199791"/>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6" name="Rounded Rectangle 5"/>
          <p:cNvSpPr/>
          <p:nvPr/>
        </p:nvSpPr>
        <p:spPr>
          <a:xfrm>
            <a:off x="-145143" y="1157283"/>
            <a:ext cx="12175218"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900" dirty="0">
                <a:solidFill>
                  <a:srgbClr val="000000"/>
                </a:solidFill>
                <a:latin typeface="Nunito Black" pitchFamily="2" charset="0"/>
              </a:rPr>
              <a:t>     </a:t>
            </a:r>
            <a:r>
              <a:rPr lang="vi-VN" sz="2200" dirty="0">
                <a:solidFill>
                  <a:srgbClr val="000000"/>
                </a:solidFill>
                <a:latin typeface="Times New Roman" panose="02020603050405020304" pitchFamily="18" charset="0"/>
                <a:cs typeface="Times New Roman" panose="02020603050405020304" pitchFamily="18" charset="0"/>
              </a:rPr>
              <a:t>M</a:t>
            </a:r>
            <a:r>
              <a:rPr lang="en-US" sz="2200" dirty="0" err="1">
                <a:solidFill>
                  <a:srgbClr val="000000"/>
                </a:solidFill>
                <a:latin typeface="Times New Roman" panose="02020603050405020304" pitchFamily="18" charset="0"/>
                <a:cs typeface="Times New Roman" panose="02020603050405020304" pitchFamily="18" charset="0"/>
              </a:rPr>
              <a:t>ùa</a:t>
            </a:r>
            <a:r>
              <a:rPr lang="vi-VN"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đông</a:t>
            </a:r>
            <a:r>
              <a:rPr lang="vi-VN" sz="2200" dirty="0">
                <a:solidFill>
                  <a:srgbClr val="000000"/>
                </a:solidFill>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khều tấm vải vào bờ và nói:</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Phải may thành áo mới được.</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Anh giúp chúng tôi cắt vải may áo. Mọi người cần áo ấm.</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Bọ ngựa đồng ý, vung kiếm cắt vải, nhím ngăn:</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Phải cắt đúng theo kích thước.</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Chúng tôi cần anh kẻ đường vạch để may áo ấm cho mọi người.</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Xưởng may áo ấm được dựng lên. Thỏ trải vải. Ốc sên kẻ đường vạch</a:t>
            </a:r>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Bọ ngựa cắt vải theo vạch. Tằm xe chỉ. Nhím chắp vải, dùi lỗ. Đôi chim ổ dộc luồn kim, may áo…</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Mùa đông năm ấy, trong rừng ai cũng có áo ấm để mặc.</a:t>
            </a:r>
            <a:r>
              <a:rPr lang="en-US" sz="2200" dirty="0">
                <a:solidFill>
                  <a:srgbClr val="000000"/>
                </a:solidFill>
                <a:latin typeface="Times New Roman" panose="02020603050405020304" pitchFamily="18" charset="0"/>
                <a:cs typeface="Times New Roman" panose="02020603050405020304" pitchFamily="18" charset="0"/>
              </a:rPr>
              <a:t>              </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4570939"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4599168"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4570939"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382671" y="509904"/>
            <a:ext cx="11281511" cy="6070421"/>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1" name="Rectangle 10">
            <a:extLst>
              <a:ext uri="{FF2B5EF4-FFF2-40B4-BE49-F238E27FC236}">
                <a16:creationId xmlns:a16="http://schemas.microsoft.com/office/drawing/2014/main" id="{398A4CFB-FD74-4EE6-919F-1A600049102A}"/>
              </a:ext>
            </a:extLst>
          </p:cNvPr>
          <p:cNvSpPr/>
          <p:nvPr/>
        </p:nvSpPr>
        <p:spPr>
          <a:xfrm>
            <a:off x="3222171" y="2617384"/>
            <a:ext cx="4826963"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1B04BEF9-2F30-4571-98F3-43502B5D248D}"/>
              </a:ext>
            </a:extLst>
          </p:cNvPr>
          <p:cNvSpPr/>
          <p:nvPr/>
        </p:nvSpPr>
        <p:spPr>
          <a:xfrm>
            <a:off x="798284" y="3779482"/>
            <a:ext cx="10450286" cy="1200329"/>
          </a:xfrm>
          <a:prstGeom prst="rect">
            <a:avLst/>
          </a:prstGeom>
        </p:spPr>
        <p:txBody>
          <a:bodyPr wrap="square">
            <a:spAutoFit/>
          </a:bodyPr>
          <a:lstStyle/>
          <a:p>
            <a:pPr lvl="0">
              <a:buClr>
                <a:srgbClr val="000000"/>
              </a:buClr>
            </a:pPr>
            <a:r>
              <a:rPr lang="vi-VN" sz="3600" b="1" dirty="0">
                <a:latin typeface="Times New Roman" panose="02020603050405020304" pitchFamily="18" charset="0"/>
                <a:cs typeface="Times New Roman" panose="02020603050405020304" pitchFamily="18" charset="0"/>
              </a:rPr>
              <a:t>M</a:t>
            </a:r>
            <a:r>
              <a:rPr lang="en-US" sz="3600" b="1" dirty="0" err="1">
                <a:latin typeface="Times New Roman" panose="02020603050405020304" pitchFamily="18" charset="0"/>
                <a:cs typeface="Times New Roman" panose="02020603050405020304" pitchFamily="18" charset="0"/>
              </a:rPr>
              <a:t>ùa</a:t>
            </a:r>
            <a:r>
              <a:rPr lang="vi-VN"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đông</a:t>
            </a:r>
            <a:r>
              <a:rPr lang="vi-VN" sz="3600" b="1" dirty="0">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thỏ quấn tấm vải lên người cho đỡ rét thì gió thổi tấm vải bay xuống ao.</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cxnSp>
        <p:nvCxnSpPr>
          <p:cNvPr id="16" name="Straight Connector 15">
            <a:extLst>
              <a:ext uri="{FF2B5EF4-FFF2-40B4-BE49-F238E27FC236}">
                <a16:creationId xmlns:a16="http://schemas.microsoft.com/office/drawing/2014/main" id="{7A99E83F-0DB7-4A7D-A0FC-8489273C9F45}"/>
              </a:ext>
            </a:extLst>
          </p:cNvPr>
          <p:cNvCxnSpPr/>
          <p:nvPr/>
        </p:nvCxnSpPr>
        <p:spPr>
          <a:xfrm flipH="1">
            <a:off x="3062514" y="3980021"/>
            <a:ext cx="159657" cy="289243"/>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CA5EE86C-08B8-477F-B5F8-820E1053D7E8}"/>
              </a:ext>
            </a:extLst>
          </p:cNvPr>
          <p:cNvCxnSpPr/>
          <p:nvPr/>
        </p:nvCxnSpPr>
        <p:spPr>
          <a:xfrm flipH="1">
            <a:off x="10653484" y="3980021"/>
            <a:ext cx="159657" cy="289243"/>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96B4F8C1-A26B-4272-9552-CA053354509A}"/>
              </a:ext>
            </a:extLst>
          </p:cNvPr>
          <p:cNvCxnSpPr>
            <a:cxnSpLocks/>
          </p:cNvCxnSpPr>
          <p:nvPr/>
        </p:nvCxnSpPr>
        <p:spPr>
          <a:xfrm flipH="1">
            <a:off x="7525660" y="4564742"/>
            <a:ext cx="126996" cy="289243"/>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B32C5467-B8E9-406A-BC38-A3CD25853F07}"/>
              </a:ext>
            </a:extLst>
          </p:cNvPr>
          <p:cNvCxnSpPr>
            <a:cxnSpLocks/>
          </p:cNvCxnSpPr>
          <p:nvPr/>
        </p:nvCxnSpPr>
        <p:spPr>
          <a:xfrm flipH="1">
            <a:off x="7387771" y="4564742"/>
            <a:ext cx="137889" cy="289243"/>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626370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2049</Words>
  <Application>Microsoft Office PowerPoint</Application>
  <PresentationFormat>Widescreen</PresentationFormat>
  <Paragraphs>138</Paragraphs>
  <Slides>27</Slides>
  <Notes>17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等线</vt:lpstr>
      <vt:lpstr>#9Slide05 Bodega Script</vt:lpstr>
      <vt:lpstr>Arial</vt:lpstr>
      <vt:lpstr>Arial-Rounded</vt:lpstr>
      <vt:lpstr>Bubblegum Sans</vt:lpstr>
      <vt:lpstr>Calibri</vt:lpstr>
      <vt:lpstr>Calibri Light</vt:lpstr>
      <vt:lpstr>Gloria Hallelujah</vt:lpstr>
      <vt:lpstr>Nunito Black</vt:lpstr>
      <vt:lpstr>Times New Roman</vt:lpstr>
      <vt:lpstr>字魂20号-石头体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237</cp:revision>
  <dcterms:created xsi:type="dcterms:W3CDTF">2022-08-30T00:09:52Z</dcterms:created>
  <dcterms:modified xsi:type="dcterms:W3CDTF">2023-05-24T11:01:42Z</dcterms:modified>
</cp:coreProperties>
</file>