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  <p:sldMasterId id="2147483685" r:id="rId3"/>
    <p:sldMasterId id="2147483697" r:id="rId4"/>
  </p:sldMasterIdLst>
  <p:notesMasterIdLst>
    <p:notesMasterId r:id="rId29"/>
  </p:notesMasterIdLst>
  <p:sldIdLst>
    <p:sldId id="267" r:id="rId5"/>
    <p:sldId id="298" r:id="rId6"/>
    <p:sldId id="269" r:id="rId7"/>
    <p:sldId id="276" r:id="rId8"/>
    <p:sldId id="291" r:id="rId9"/>
    <p:sldId id="304" r:id="rId10"/>
    <p:sldId id="306" r:id="rId11"/>
    <p:sldId id="300" r:id="rId12"/>
    <p:sldId id="299" r:id="rId13"/>
    <p:sldId id="313" r:id="rId14"/>
    <p:sldId id="293" r:id="rId15"/>
    <p:sldId id="278" r:id="rId16"/>
    <p:sldId id="295" r:id="rId17"/>
    <p:sldId id="307" r:id="rId18"/>
    <p:sldId id="308" r:id="rId19"/>
    <p:sldId id="272" r:id="rId20"/>
    <p:sldId id="282" r:id="rId21"/>
    <p:sldId id="309" r:id="rId22"/>
    <p:sldId id="273" r:id="rId23"/>
    <p:sldId id="311" r:id="rId24"/>
    <p:sldId id="283" r:id="rId25"/>
    <p:sldId id="310" r:id="rId26"/>
    <p:sldId id="274" r:id="rId27"/>
    <p:sldId id="263" r:id="rId28"/>
  </p:sldIdLst>
  <p:sldSz cx="12192000" cy="6858000"/>
  <p:notesSz cx="6858000" cy="9144000"/>
  <p:embeddedFontLst>
    <p:embeddedFont>
      <p:font typeface="微软雅黑" panose="020B0503020204020204" pitchFamily="34" charset="-122"/>
      <p:regular r:id="rId30"/>
      <p:bold r:id="rId31"/>
    </p:embeddedFont>
    <p:embeddedFont>
      <p:font typeface="宋体" panose="02010600030101010101" pitchFamily="2" charset="-122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Cambria" panose="02040503050406030204" pitchFamily="18" charset="0"/>
      <p:regular r:id="rId39"/>
      <p:bold r:id="rId40"/>
      <p:italic r:id="rId41"/>
      <p:boldItalic r:id="rId42"/>
    </p:embeddedFont>
    <p:embeddedFont>
      <p:font typeface="Great Vibes" panose="020B0604020202020204" charset="0"/>
      <p:regular r:id="rId43"/>
    </p:embeddedFont>
    <p:embeddedFont>
      <p:font typeface="Nunito Black" panose="00000A00000000000000"/>
      <p:bold r:id="rId44"/>
      <p:boldItalic r:id="rId45"/>
    </p:embeddedFont>
    <p:embeddedFont>
      <p:font typeface="Sigmar One" panose="020B0604020202020204" charset="0"/>
      <p:regular r:id="rId46"/>
    </p:embeddedFont>
    <p:embeddedFont>
      <p:font typeface="Tahoma" panose="020B0604030504040204" pitchFamily="34" charset="0"/>
      <p:regular r:id="rId47"/>
      <p:bold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6600"/>
    <a:srgbClr val="66FF66"/>
    <a:srgbClr val="4EE63A"/>
    <a:srgbClr val="D3EFFB"/>
    <a:srgbClr val="FBE6AF"/>
    <a:srgbClr val="EBF3D0"/>
    <a:srgbClr val="DC24A7"/>
    <a:srgbClr val="E2D3E8"/>
    <a:srgbClr val="D0F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3" autoAdjust="0"/>
    <p:restoredTop sz="94660"/>
  </p:normalViewPr>
  <p:slideViewPr>
    <p:cSldViewPr snapToGrid="0">
      <p:cViewPr varScale="1">
        <p:scale>
          <a:sx n="72" d="100"/>
          <a:sy n="72" d="100"/>
        </p:scale>
        <p:origin x="54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0.fntdata"/><Relationship Id="rId21" Type="http://schemas.openxmlformats.org/officeDocument/2006/relationships/slide" Target="slides/slide17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7.fntdata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0" Type="http://schemas.openxmlformats.org/officeDocument/2006/relationships/slide" Target="slides/slide16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423437-BB5E-4605-82DB-4B7DE6705B55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B99DC0-F2BC-410D-91FA-C757B6630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651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445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366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403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045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7204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60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2023/5/24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72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6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40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2023/5/24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04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5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2023/5/24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44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30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2023/5/24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88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2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23" indent="0">
              <a:buNone/>
              <a:defRPr sz="2400"/>
            </a:lvl2pPr>
            <a:lvl3pPr marL="914446" indent="0">
              <a:buNone/>
              <a:defRPr sz="2000"/>
            </a:lvl3pPr>
            <a:lvl4pPr marL="1371669" indent="0">
              <a:buNone/>
              <a:defRPr sz="1800"/>
            </a:lvl4pPr>
            <a:lvl5pPr marL="1828891" indent="0">
              <a:buNone/>
              <a:defRPr sz="1800"/>
            </a:lvl5pPr>
            <a:lvl6pPr marL="2286114" indent="0">
              <a:buNone/>
              <a:defRPr sz="1800"/>
            </a:lvl6pPr>
            <a:lvl7pPr marL="2743337" indent="0">
              <a:buNone/>
              <a:defRPr sz="1800"/>
            </a:lvl7pPr>
            <a:lvl8pPr marL="3200560" indent="0">
              <a:buNone/>
              <a:defRPr sz="1800"/>
            </a:lvl8pPr>
            <a:lvl9pPr marL="3657783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5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9" y="1482092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23" indent="0">
              <a:buNone/>
              <a:defRPr sz="2400"/>
            </a:lvl2pPr>
            <a:lvl3pPr marL="914446" indent="0">
              <a:buNone/>
              <a:defRPr sz="2000"/>
            </a:lvl3pPr>
            <a:lvl4pPr marL="1371669" indent="0">
              <a:buNone/>
              <a:defRPr sz="1800"/>
            </a:lvl4pPr>
            <a:lvl5pPr marL="1828891" indent="0">
              <a:buNone/>
              <a:defRPr sz="1800"/>
            </a:lvl5pPr>
            <a:lvl6pPr marL="2286114" indent="0">
              <a:buNone/>
              <a:defRPr sz="1800"/>
            </a:lvl6pPr>
            <a:lvl7pPr marL="2743337" indent="0">
              <a:buNone/>
              <a:defRPr sz="1800"/>
            </a:lvl7pPr>
            <a:lvl8pPr marL="3200560" indent="0">
              <a:buNone/>
              <a:defRPr sz="1800"/>
            </a:lvl8pPr>
            <a:lvl9pPr marL="3657783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9" y="2368555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2023/5/24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3228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6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2023/5/24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5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8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3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23" indent="0">
              <a:buNone/>
              <a:defRPr sz="1800"/>
            </a:lvl2pPr>
            <a:lvl3pPr marL="914446" indent="0">
              <a:buNone/>
              <a:defRPr sz="1600"/>
            </a:lvl3pPr>
            <a:lvl4pPr marL="1371669" indent="0">
              <a:buNone/>
              <a:defRPr sz="1400"/>
            </a:lvl4pPr>
            <a:lvl5pPr marL="1828891" indent="0">
              <a:buNone/>
              <a:defRPr sz="1400"/>
            </a:lvl5pPr>
            <a:lvl6pPr marL="2286114" indent="0">
              <a:buNone/>
              <a:defRPr sz="1400"/>
            </a:lvl6pPr>
            <a:lvl7pPr marL="2743337" indent="0">
              <a:buNone/>
              <a:defRPr sz="1400"/>
            </a:lvl7pPr>
            <a:lvl8pPr marL="3200560" indent="0">
              <a:buNone/>
              <a:defRPr sz="1400"/>
            </a:lvl8pPr>
            <a:lvl9pPr marL="3657783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2023/5/24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6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9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9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23" indent="0">
              <a:buNone/>
              <a:defRPr sz="1800"/>
            </a:lvl2pPr>
            <a:lvl3pPr marL="914446" indent="0">
              <a:buNone/>
              <a:defRPr sz="1600"/>
            </a:lvl3pPr>
            <a:lvl4pPr marL="1371669" indent="0">
              <a:buNone/>
              <a:defRPr sz="1400"/>
            </a:lvl4pPr>
            <a:lvl5pPr marL="1828891" indent="0">
              <a:buNone/>
              <a:defRPr sz="1400"/>
            </a:lvl5pPr>
            <a:lvl6pPr marL="2286114" indent="0">
              <a:buNone/>
              <a:defRPr sz="1400"/>
            </a:lvl6pPr>
            <a:lvl7pPr marL="2743337" indent="0">
              <a:buNone/>
              <a:defRPr sz="1400"/>
            </a:lvl7pPr>
            <a:lvl8pPr marL="3200560" indent="0">
              <a:buNone/>
              <a:defRPr sz="1400"/>
            </a:lvl8pPr>
            <a:lvl9pPr marL="3657783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2023/5/24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16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901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2023/5/24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2098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30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2023/5/24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82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2023/5/24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58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>
                <a:solidFill>
                  <a:prstClr val="black"/>
                </a:solidFill>
              </a:rPr>
              <a:pPr/>
              <a:t>2023/5/24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33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6570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9802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8653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1291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8697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294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4302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9784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5772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6656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4645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5460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5C1F6-CA05-4BF9-9120-06FA3755F7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198753-3F0E-4108-AE0B-FF1BA5D4CC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23F26-6FF2-4518-ABF8-B9FAAC3BB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7384C-7FC4-48C1-AE05-E0583D1E8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7CC8D6-CB9D-4C31-B0A0-96FE1B754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3806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8E485-0A2E-4387-A9DC-18B2AAA31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BFC9C7-1A27-4C67-A4E2-8E875E2597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9326A6-68BF-4D31-B6A4-177181B1E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B215BA-1996-45CA-A5D0-013C3A47B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D06EF-BB66-4306-BB1E-40B2E1E4E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938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8BC49-B3CC-4D70-BE1A-E90D43479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7E37DD-B9FD-441D-9205-9F26B7565F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B991BB-DF6F-4F13-A027-67028761A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72FED-61C5-4C98-95A6-393AE5704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B3E557-0C90-4C9A-82C6-2052075AF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8341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9FAAA-0185-42F6-953F-AC9EBDA41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4DAFB4-E62B-49B5-A1AE-9878EDB083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10870D-A4D4-4094-BC91-94ECDF07A9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28544E-9626-430B-BA15-4D105A100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2691C3-380C-4B3A-B171-422A99D24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046F11-9725-4322-99CD-797CAEE7A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8841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CBB48-5136-4D9A-AC3D-FD9E8D982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929FFD-B1C9-4F8D-9778-8D847068FC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4C97D4-F683-42AA-B2D0-622A580F9B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B06A91-1DD3-4A9A-A81B-7880F7C9EE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5D319-B95D-4933-91B0-316FEBBDC1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CEBFA6-8CA3-4533-9587-0E563E8EA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1D3C5E-514C-4F45-A4DE-7606407BE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A68DEB-B6AF-4C6C-ABC6-1547963FD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157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6462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F2E91-C220-46D9-B764-3E3BAE6E5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694B16-EB16-4221-952A-025DCEE3A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B39461-8BC4-480B-B560-29A1C82E9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D5E32B-78C7-4C2C-9D03-03B8A8E7C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0980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C58E9D-3023-4A8E-ADD6-D6782ABB3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4D3E38-709D-42BC-AAF0-254836A9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191791-8B9D-4B1A-89C7-C396D4487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3822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D073A-0FB0-430B-A558-D5D6D4996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957282-1134-4DA4-83B1-D5ADC1B81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197B86-6379-4E78-B40D-116315D13A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AAB4A6-FDA7-4C43-B626-1B402C62F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04D35-63D5-49EF-A7B1-BCF353FFE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A53872-A523-4F56-AFBD-65A8D2AD8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4074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7AFBD-3BEE-4B74-928F-E095ECC40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54C5C7-34A5-4D10-A742-EC3731C942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ACBB18-419E-4B8B-83B3-8BBE752333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2DFB48-3C54-4490-92DF-F09789980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9F9CFA-39E1-4D71-ACB6-4B4E77756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14A61E-F39C-435A-ADAB-82E5AEF1A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1754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DE94C-ED5B-4BFB-8FA1-257820592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BC7E8A-707C-475F-8300-1A7CC8FAC6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B4F3C5-0683-4535-A21E-DFC446C13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E6E8A5-28A7-449A-9813-EAC63DE3F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A1AD0D-21E0-4B9C-ADDC-3681AD3B6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2621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2387BF-25B0-4B22-8625-E4FFCD4E17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345EBA-F126-4E8D-B470-5451DA8E0B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C28D7-15E0-4444-A131-82CED0069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98A84-B66F-4047-AC88-956C31CCF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CDAFCE-11AF-41CB-B8D2-41EA0CA2A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828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082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172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777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41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962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202EA-64BA-4536-92C8-86F8D4670CBB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518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100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74" indent="-228611" algn="l" defTabSz="914446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96" indent="-228611" algn="l" defTabSz="914446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2011" indent="-228611" algn="l" defTabSz="914446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833" indent="-228611" algn="l" defTabSz="914446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586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92852B-EDC0-4980-B15B-C0A5FDA99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CE92D3-7CBE-4F8E-A60F-D057CE361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D4AD6-2FF6-42D2-A4F6-32B216D2F1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4E2A3D-A6F8-41F9-A693-F6E36CD389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E582A9-65B3-4B96-B433-AC76452AF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575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7.pn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5.xml"/><Relationship Id="rId6" Type="http://schemas.microsoft.com/office/2007/relationships/hdphoto" Target="../media/hdphoto3.wdp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0.png"/><Relationship Id="rId5" Type="http://schemas.openxmlformats.org/officeDocument/2006/relationships/image" Target="../media/image31.pn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6.xml"/><Relationship Id="rId6" Type="http://schemas.microsoft.com/office/2007/relationships/hdphoto" Target="../media/hdphoto6.wdp"/><Relationship Id="rId5" Type="http://schemas.openxmlformats.org/officeDocument/2006/relationships/image" Target="../media/image47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434C307-C3E6-CBF8-36F8-DCC9F3CBD9E2}"/>
              </a:ext>
            </a:extLst>
          </p:cNvPr>
          <p:cNvSpPr txBox="1"/>
          <p:nvPr/>
        </p:nvSpPr>
        <p:spPr>
          <a:xfrm>
            <a:off x="3385271" y="1310887"/>
            <a:ext cx="55152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C000"/>
                </a:solidFill>
                <a:latin typeface="Great Vibes" pitchFamily="2" charset="0"/>
              </a:rPr>
              <a:t>Hoạt</a:t>
            </a:r>
            <a:r>
              <a:rPr lang="en-US" sz="4400" b="1" dirty="0">
                <a:solidFill>
                  <a:srgbClr val="FFC000"/>
                </a:solidFill>
                <a:latin typeface="Great Vibes" pitchFamily="2" charset="0"/>
              </a:rPr>
              <a:t> </a:t>
            </a:r>
            <a:r>
              <a:rPr lang="en-US" sz="4400" b="1" dirty="0" err="1">
                <a:solidFill>
                  <a:srgbClr val="FFC000"/>
                </a:solidFill>
                <a:latin typeface="Great Vibes" pitchFamily="2" charset="0"/>
              </a:rPr>
              <a:t>động</a:t>
            </a:r>
            <a:r>
              <a:rPr lang="en-US" sz="4400" b="1" dirty="0">
                <a:solidFill>
                  <a:srgbClr val="FFC000"/>
                </a:solidFill>
                <a:latin typeface="Great Vibes" pitchFamily="2" charset="0"/>
              </a:rPr>
              <a:t> </a:t>
            </a:r>
            <a:r>
              <a:rPr lang="en-US" sz="4400" b="1" dirty="0" err="1">
                <a:solidFill>
                  <a:srgbClr val="FFC000"/>
                </a:solidFill>
                <a:latin typeface="Great Vibes" pitchFamily="2" charset="0"/>
              </a:rPr>
              <a:t>trải</a:t>
            </a:r>
            <a:r>
              <a:rPr lang="en-US" sz="4400" b="1" dirty="0">
                <a:solidFill>
                  <a:srgbClr val="FFC000"/>
                </a:solidFill>
                <a:latin typeface="Great Vibes" pitchFamily="2" charset="0"/>
              </a:rPr>
              <a:t> </a:t>
            </a:r>
            <a:r>
              <a:rPr lang="en-US" sz="4400" b="1" dirty="0" err="1">
                <a:solidFill>
                  <a:srgbClr val="FFC000"/>
                </a:solidFill>
                <a:latin typeface="Great Vibes" pitchFamily="2" charset="0"/>
              </a:rPr>
              <a:t>nghiệm</a:t>
            </a:r>
            <a:endParaRPr lang="en-US" sz="4400" b="1" dirty="0">
              <a:solidFill>
                <a:srgbClr val="FFC000"/>
              </a:solidFill>
              <a:latin typeface="Great Vibes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052" y="214553"/>
            <a:ext cx="1276656" cy="16949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400" y="4395858"/>
            <a:ext cx="1278091" cy="11849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4" b="100000" l="0" r="100000">
                        <a14:foregroundMark x1="22363" y1="9339" x2="35059" y2="98054"/>
                        <a14:foregroundMark x1="4785" y1="79767" x2="28125" y2="97665"/>
                        <a14:foregroundMark x1="12207" y1="51167" x2="15332" y2="77237"/>
                        <a14:foregroundMark x1="13281" y1="51362" x2="17188" y2="56420"/>
                        <a14:foregroundMark x1="15430" y1="67899" x2="18164" y2="87160"/>
                        <a14:foregroundMark x1="27246" y1="76265" x2="33301" y2="83852"/>
                        <a14:foregroundMark x1="14648" y1="53113" x2="18945" y2="57588"/>
                        <a14:foregroundMark x1="14551" y1="51946" x2="18066" y2="55253"/>
                        <a14:foregroundMark x1="53809" y1="87354" x2="66992" y2="92996"/>
                        <a14:foregroundMark x1="61914" y1="78794" x2="70215" y2="88521"/>
                        <a14:foregroundMark x1="74609" y1="50000" x2="95215" y2="82296"/>
                        <a14:foregroundMark x1="82910" y1="45136" x2="96387" y2="81518"/>
                        <a14:foregroundMark x1="75195" y1="76459" x2="89063" y2="84241"/>
                        <a14:foregroundMark x1="95215" y1="63424" x2="99316" y2="68482"/>
                        <a14:foregroundMark x1="97266" y1="67315" x2="98242" y2="78794"/>
                        <a14:foregroundMark x1="97754" y1="63230" x2="98730" y2="67121"/>
                        <a14:foregroundMark x1="98633" y1="74319" x2="99414" y2="76070"/>
                        <a14:foregroundMark x1="76563" y1="49416" x2="80371" y2="53891"/>
                        <a14:foregroundMark x1="83594" y1="45525" x2="93262" y2="50000"/>
                        <a14:foregroundMark x1="77051" y1="60117" x2="81543" y2="66926"/>
                        <a14:foregroundMark x1="78711" y1="17315" x2="87598" y2="20233"/>
                        <a14:foregroundMark x1="80859" y1="6809" x2="83496" y2="11479"/>
                        <a14:foregroundMark x1="86328" y1="8949" x2="88867" y2="11089"/>
                        <a14:foregroundMark x1="85840" y1="11284" x2="87598" y2="114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3050" y="3450210"/>
            <a:ext cx="6651225" cy="32579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94964" y="3650441"/>
            <a:ext cx="1917090" cy="307425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195905" y="2126771"/>
            <a:ext cx="7934227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4000" dirty="0">
                <a:solidFill>
                  <a:srgbClr val="00B050"/>
                </a:solidFill>
                <a:latin typeface="Sigmar One" panose="00000500000000000000" pitchFamily="2" charset="0"/>
              </a:rPr>
              <a:t>TUẦN 14</a:t>
            </a:r>
          </a:p>
          <a:p>
            <a:pPr lvl="0" algn="ctr"/>
            <a:r>
              <a:rPr lang="en-US" sz="4000" dirty="0">
                <a:solidFill>
                  <a:srgbClr val="00B050"/>
                </a:solidFill>
                <a:latin typeface="Sigmar One" panose="00000500000000000000" pitchFamily="2" charset="0"/>
              </a:rPr>
              <a:t>GÓC HỌC TẬP ĐÁNG YÊU</a:t>
            </a:r>
          </a:p>
        </p:txBody>
      </p:sp>
    </p:spTree>
    <p:extLst>
      <p:ext uri="{BB962C8B-B14F-4D97-AF65-F5344CB8AC3E}">
        <p14:creationId xmlns:p14="http://schemas.microsoft.com/office/powerpoint/2010/main" val="110650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FD0D45-02C3-03E1-A889-F723C3AC03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6" t="1" r="73859" b="4515"/>
          <a:stretch/>
        </p:blipFill>
        <p:spPr>
          <a:xfrm>
            <a:off x="0" y="0"/>
            <a:ext cx="900332" cy="9142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5FD4A6-043E-F7D1-2AD5-481B504CB46E}"/>
              </a:ext>
            </a:extLst>
          </p:cNvPr>
          <p:cNvSpPr txBox="1"/>
          <p:nvPr/>
        </p:nvSpPr>
        <p:spPr>
          <a:xfrm>
            <a:off x="900332" y="848273"/>
            <a:ext cx="9633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1.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Thảo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luận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về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việc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xây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dựng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góc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học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tập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ở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nhà</a:t>
            </a:r>
            <a:endParaRPr lang="en-US" sz="2800" b="1" dirty="0">
              <a:solidFill>
                <a:srgbClr val="FFC000"/>
              </a:solidFill>
              <a:latin typeface="Nunito Black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485752-1ED5-6F75-5076-57D22999D6B2}"/>
              </a:ext>
            </a:extLst>
          </p:cNvPr>
          <p:cNvSpPr txBox="1"/>
          <p:nvPr/>
        </p:nvSpPr>
        <p:spPr>
          <a:xfrm>
            <a:off x="900332" y="325053"/>
            <a:ext cx="5440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6600"/>
                </a:solidFill>
                <a:latin typeface="Nunito Black" pitchFamily="2" charset="0"/>
              </a:rPr>
              <a:t>GÓC HỌC TẬP ĐÁNG YÊU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12821" y="1437449"/>
            <a:ext cx="11442031" cy="64698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Thảo luận thêm về các ý tưởng sắp xếp và trang trí góc học tập.</a:t>
            </a:r>
            <a:endParaRPr lang="en-US" sz="3200" b="1" i="0" dirty="0">
              <a:solidFill>
                <a:srgbClr val="C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836" y="2150391"/>
            <a:ext cx="5715000" cy="4286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Rounded Rectangle 16"/>
          <p:cNvSpPr/>
          <p:nvPr/>
        </p:nvSpPr>
        <p:spPr>
          <a:xfrm>
            <a:off x="6695572" y="2607655"/>
            <a:ext cx="4704348" cy="105560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hãy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nhận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xét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góc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tập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lớp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mình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?</a:t>
            </a:r>
            <a:endParaRPr lang="vi-VN" sz="2800" i="1" dirty="0">
              <a:solidFill>
                <a:srgbClr val="FF0000"/>
              </a:solidFill>
              <a:latin typeface="Nunito Black" pitchFamily="2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53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FD0D45-02C3-03E1-A889-F723C3AC03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6" t="1" r="73859" b="4515"/>
          <a:stretch/>
        </p:blipFill>
        <p:spPr>
          <a:xfrm>
            <a:off x="380949" y="332584"/>
            <a:ext cx="968721" cy="959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4463523" y="1556477"/>
            <a:ext cx="31687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Sigmar One" panose="00000500000000000000" pitchFamily="2" charset="0"/>
              </a:rPr>
              <a:t>Kết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Sigmar One" panose="00000500000000000000" pitchFamily="2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Sigmar One" panose="00000500000000000000" pitchFamily="2" charset="0"/>
              </a:rPr>
              <a:t>luận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Sigmar One" panose="000005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86097" y="2243040"/>
            <a:ext cx="9697453" cy="1259919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400" dirty="0" err="1">
                <a:solidFill>
                  <a:srgbClr val="7030A0"/>
                </a:solidFill>
                <a:latin typeface="Nunito Black" pitchFamily="2" charset="0"/>
                <a:ea typeface="Cambria" panose="02040503050406030204" pitchFamily="18" charset="0"/>
              </a:rPr>
              <a:t>Để</a:t>
            </a:r>
            <a:r>
              <a:rPr lang="en-US" sz="3400" dirty="0">
                <a:solidFill>
                  <a:srgbClr val="7030A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Nunito Black" pitchFamily="2" charset="0"/>
                <a:ea typeface="Cambria" panose="02040503050406030204" pitchFamily="18" charset="0"/>
              </a:rPr>
              <a:t>góc</a:t>
            </a:r>
            <a:r>
              <a:rPr lang="en-US" sz="3400" dirty="0">
                <a:solidFill>
                  <a:srgbClr val="7030A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Nunito Black" pitchFamily="2" charset="0"/>
                <a:ea typeface="Cambria" panose="02040503050406030204" pitchFamily="18" charset="0"/>
              </a:rPr>
              <a:t>học</a:t>
            </a:r>
            <a:r>
              <a:rPr lang="en-US" sz="3400" dirty="0">
                <a:solidFill>
                  <a:srgbClr val="7030A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Nunito Black" pitchFamily="2" charset="0"/>
                <a:ea typeface="Cambria" panose="02040503050406030204" pitchFamily="18" charset="0"/>
              </a:rPr>
              <a:t>tập</a:t>
            </a:r>
            <a:r>
              <a:rPr lang="en-US" sz="3400" dirty="0">
                <a:solidFill>
                  <a:srgbClr val="7030A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Nunito Black" pitchFamily="2" charset="0"/>
                <a:ea typeface="Cambria" panose="02040503050406030204" pitchFamily="18" charset="0"/>
              </a:rPr>
              <a:t>luôn</a:t>
            </a:r>
            <a:r>
              <a:rPr lang="en-US" sz="3400" dirty="0">
                <a:solidFill>
                  <a:srgbClr val="7030A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Nunito Black" pitchFamily="2" charset="0"/>
                <a:ea typeface="Cambria" panose="02040503050406030204" pitchFamily="18" charset="0"/>
              </a:rPr>
              <a:t>sạch</a:t>
            </a:r>
            <a:r>
              <a:rPr lang="en-US" sz="3400" dirty="0">
                <a:solidFill>
                  <a:srgbClr val="7030A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Nunito Black" pitchFamily="2" charset="0"/>
                <a:ea typeface="Cambria" panose="02040503050406030204" pitchFamily="18" charset="0"/>
              </a:rPr>
              <a:t>đẹp</a:t>
            </a:r>
            <a:r>
              <a:rPr lang="en-US" sz="3400" dirty="0">
                <a:solidFill>
                  <a:srgbClr val="7030A0"/>
                </a:solidFill>
                <a:latin typeface="Nunito Black" pitchFamily="2" charset="0"/>
                <a:ea typeface="Cambria" panose="02040503050406030204" pitchFamily="18" charset="0"/>
              </a:rPr>
              <a:t>, </a:t>
            </a:r>
            <a:r>
              <a:rPr lang="en-US" sz="3400" dirty="0" err="1">
                <a:solidFill>
                  <a:srgbClr val="7030A0"/>
                </a:solidFill>
                <a:latin typeface="Nunito Black" pitchFamily="2" charset="0"/>
                <a:ea typeface="Cambria" panose="02040503050406030204" pitchFamily="18" charset="0"/>
              </a:rPr>
              <a:t>các</a:t>
            </a:r>
            <a:r>
              <a:rPr lang="en-US" sz="3400" dirty="0">
                <a:solidFill>
                  <a:srgbClr val="7030A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Nunito Black" pitchFamily="2" charset="0"/>
                <a:ea typeface="Cambria" panose="02040503050406030204" pitchFamily="18" charset="0"/>
              </a:rPr>
              <a:t>em</a:t>
            </a:r>
            <a:r>
              <a:rPr lang="en-US" sz="3400" dirty="0">
                <a:solidFill>
                  <a:srgbClr val="7030A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Nunito Black" pitchFamily="2" charset="0"/>
                <a:ea typeface="Cambria" panose="02040503050406030204" pitchFamily="18" charset="0"/>
              </a:rPr>
              <a:t>nhớ</a:t>
            </a:r>
            <a:r>
              <a:rPr lang="en-US" sz="3400" dirty="0">
                <a:solidFill>
                  <a:srgbClr val="7030A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Nunito Black" pitchFamily="2" charset="0"/>
                <a:ea typeface="Cambria" panose="02040503050406030204" pitchFamily="18" charset="0"/>
              </a:rPr>
              <a:t>dọn</a:t>
            </a:r>
            <a:r>
              <a:rPr lang="en-US" sz="3400" dirty="0">
                <a:solidFill>
                  <a:srgbClr val="7030A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Nunito Black" pitchFamily="2" charset="0"/>
                <a:ea typeface="Cambria" panose="02040503050406030204" pitchFamily="18" charset="0"/>
              </a:rPr>
              <a:t>dẹp</a:t>
            </a:r>
            <a:r>
              <a:rPr lang="en-US" sz="3400" dirty="0">
                <a:solidFill>
                  <a:srgbClr val="7030A0"/>
                </a:solidFill>
                <a:latin typeface="Nunito Black" pitchFamily="2" charset="0"/>
                <a:ea typeface="Cambria" panose="02040503050406030204" pitchFamily="18" charset="0"/>
              </a:rPr>
              <a:t>, </a:t>
            </a:r>
            <a:r>
              <a:rPr lang="en-US" sz="3400" dirty="0" err="1">
                <a:solidFill>
                  <a:srgbClr val="7030A0"/>
                </a:solidFill>
                <a:latin typeface="Nunito Black" pitchFamily="2" charset="0"/>
                <a:ea typeface="Cambria" panose="02040503050406030204" pitchFamily="18" charset="0"/>
              </a:rPr>
              <a:t>sắp</a:t>
            </a:r>
            <a:r>
              <a:rPr lang="en-US" sz="3400" dirty="0">
                <a:solidFill>
                  <a:srgbClr val="7030A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Nunito Black" pitchFamily="2" charset="0"/>
                <a:ea typeface="Cambria" panose="02040503050406030204" pitchFamily="18" charset="0"/>
              </a:rPr>
              <a:t>xếp</a:t>
            </a:r>
            <a:r>
              <a:rPr lang="en-US" sz="3400" dirty="0">
                <a:solidFill>
                  <a:srgbClr val="7030A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Nunito Black" pitchFamily="2" charset="0"/>
                <a:ea typeface="Cambria" panose="02040503050406030204" pitchFamily="18" charset="0"/>
              </a:rPr>
              <a:t>bàn</a:t>
            </a:r>
            <a:r>
              <a:rPr lang="en-US" sz="3400" dirty="0">
                <a:solidFill>
                  <a:srgbClr val="7030A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Nunito Black" pitchFamily="2" charset="0"/>
                <a:ea typeface="Cambria" panose="02040503050406030204" pitchFamily="18" charset="0"/>
              </a:rPr>
              <a:t>học</a:t>
            </a:r>
            <a:r>
              <a:rPr lang="en-US" sz="3400" dirty="0">
                <a:solidFill>
                  <a:srgbClr val="7030A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Nunito Black" pitchFamily="2" charset="0"/>
                <a:ea typeface="Cambria" panose="02040503050406030204" pitchFamily="18" charset="0"/>
              </a:rPr>
              <a:t>hàng</a:t>
            </a:r>
            <a:r>
              <a:rPr lang="en-US" sz="3400" dirty="0">
                <a:solidFill>
                  <a:srgbClr val="7030A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Nunito Black" pitchFamily="2" charset="0"/>
                <a:ea typeface="Cambria" panose="02040503050406030204" pitchFamily="18" charset="0"/>
              </a:rPr>
              <a:t>ngày</a:t>
            </a:r>
            <a:r>
              <a:rPr lang="en-US" sz="3400" dirty="0">
                <a:solidFill>
                  <a:srgbClr val="7030A0"/>
                </a:solidFill>
                <a:latin typeface="Nunito Black" pitchFamily="2" charset="0"/>
                <a:ea typeface="Cambria" panose="02040503050406030204" pitchFamily="18" charset="0"/>
              </a:rPr>
              <a:t>.</a:t>
            </a:r>
            <a:endParaRPr lang="en-US" sz="3400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954" l="0" r="100000">
                        <a14:foregroundMark x1="12000" y1="6647" x2="30444" y2="57803"/>
                        <a14:foregroundMark x1="10444" y1="26012" x2="16889" y2="58092"/>
                        <a14:foregroundMark x1="8444" y1="35549" x2="19778" y2="43931"/>
                        <a14:foregroundMark x1="26444" y1="28613" x2="31333" y2="28613"/>
                        <a14:foregroundMark x1="68667" y1="7803" x2="92000" y2="75434"/>
                        <a14:foregroundMark x1="72222" y1="23410" x2="74889" y2="60694"/>
                        <a14:foregroundMark x1="70889" y1="34971" x2="72000" y2="89306"/>
                        <a14:foregroundMark x1="77333" y1="46532" x2="90222" y2="80058"/>
                        <a14:foregroundMark x1="92000" y1="72832" x2="92222" y2="90462"/>
                        <a14:foregroundMark x1="47333" y1="69942" x2="61778" y2="89884"/>
                        <a14:foregroundMark x1="48667" y1="65607" x2="56444" y2="70520"/>
                        <a14:foregroundMark x1="45556" y1="69653" x2="48222" y2="76879"/>
                        <a14:foregroundMark x1="75111" y1="4046" x2="85556" y2="18786"/>
                        <a14:foregroundMark x1="98444" y1="24566" x2="96222" y2="30058"/>
                        <a14:foregroundMark x1="18667" y1="3757" x2="32667" y2="17919"/>
                        <a14:foregroundMark x1="8444" y1="81214" x2="35556" y2="81214"/>
                        <a14:foregroundMark x1="3111" y1="91040" x2="37778" y2="91908"/>
                        <a14:backgroundMark x1="11111" y1="89306" x2="26889" y2="88439"/>
                        <a14:backgroundMark x1="10444" y1="94509" x2="33556" y2="942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35852" y="3370612"/>
            <a:ext cx="4535620" cy="34873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45FD4A6-043E-F7D1-2AD5-481B504CB46E}"/>
              </a:ext>
            </a:extLst>
          </p:cNvPr>
          <p:cNvSpPr txBox="1"/>
          <p:nvPr/>
        </p:nvSpPr>
        <p:spPr>
          <a:xfrm>
            <a:off x="1349670" y="1006086"/>
            <a:ext cx="9633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1.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Thảo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luận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về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việc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xây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dựng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góc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học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tập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ở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nhà</a:t>
            </a:r>
            <a:endParaRPr lang="en-US" sz="2800" b="1" dirty="0">
              <a:solidFill>
                <a:srgbClr val="FFC000"/>
              </a:solidFill>
              <a:latin typeface="Nunito Black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485752-1ED5-6F75-5076-57D22999D6B2}"/>
              </a:ext>
            </a:extLst>
          </p:cNvPr>
          <p:cNvSpPr txBox="1"/>
          <p:nvPr/>
        </p:nvSpPr>
        <p:spPr>
          <a:xfrm>
            <a:off x="1465816" y="442634"/>
            <a:ext cx="5440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6600"/>
                </a:solidFill>
                <a:latin typeface="Nunito Black" pitchFamily="2" charset="0"/>
              </a:rPr>
              <a:t>GÓC HỌC TẬP ĐÁNG YÊU</a:t>
            </a:r>
          </a:p>
        </p:txBody>
      </p:sp>
    </p:spTree>
    <p:extLst>
      <p:ext uri="{BB962C8B-B14F-4D97-AF65-F5344CB8AC3E}">
        <p14:creationId xmlns:p14="http://schemas.microsoft.com/office/powerpoint/2010/main" val="327566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1888034" y="1077197"/>
            <a:ext cx="89433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0070C0"/>
                </a:solidFill>
                <a:latin typeface="Sigmar One" panose="00000500000000000000" pitchFamily="2" charset="0"/>
              </a:rPr>
              <a:t>Mở</a:t>
            </a:r>
            <a:r>
              <a:rPr lang="en-US" sz="54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Sigmar One" panose="00000500000000000000" pitchFamily="2" charset="0"/>
              </a:rPr>
              <a:t>rộng</a:t>
            </a:r>
            <a:endParaRPr lang="en-US" sz="5400" dirty="0">
              <a:solidFill>
                <a:srgbClr val="0070C0"/>
              </a:solidFill>
              <a:latin typeface="Sigmar One" panose="00000500000000000000" pitchFamily="2" charset="0"/>
            </a:endParaRPr>
          </a:p>
          <a:p>
            <a:pPr algn="ctr"/>
            <a:r>
              <a:rPr lang="en-US" sz="5400" dirty="0" err="1">
                <a:solidFill>
                  <a:srgbClr val="0070C0"/>
                </a:solidFill>
                <a:latin typeface="Sigmar One" panose="00000500000000000000" pitchFamily="2" charset="0"/>
              </a:rPr>
              <a:t>tổng</a:t>
            </a:r>
            <a:r>
              <a:rPr lang="en-US" sz="54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Sigmar One" panose="00000500000000000000" pitchFamily="2" charset="0"/>
              </a:rPr>
              <a:t>kết</a:t>
            </a:r>
            <a:r>
              <a:rPr lang="en-US" sz="54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Sigmar One" panose="00000500000000000000" pitchFamily="2" charset="0"/>
              </a:rPr>
              <a:t>theo</a:t>
            </a:r>
            <a:r>
              <a:rPr lang="en-US" sz="54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Sigmar One" panose="00000500000000000000" pitchFamily="2" charset="0"/>
              </a:rPr>
              <a:t>chủ</a:t>
            </a:r>
            <a:r>
              <a:rPr lang="en-US" sz="54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Sigmar One" panose="00000500000000000000" pitchFamily="2" charset="0"/>
              </a:rPr>
              <a:t>đề</a:t>
            </a:r>
            <a:endParaRPr lang="en-US" sz="5400" dirty="0">
              <a:solidFill>
                <a:srgbClr val="0070C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16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7638" y="2540047"/>
            <a:ext cx="8889075" cy="43937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45FD4A6-043E-F7D1-2AD5-481B504CB46E}"/>
              </a:ext>
            </a:extLst>
          </p:cNvPr>
          <p:cNvSpPr txBox="1"/>
          <p:nvPr/>
        </p:nvSpPr>
        <p:spPr>
          <a:xfrm>
            <a:off x="963023" y="783811"/>
            <a:ext cx="11019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C000"/>
                </a:solidFill>
                <a:latin typeface="Nunito Black" pitchFamily="2" charset="0"/>
              </a:rPr>
              <a:t>2.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Thực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hành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làm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một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sản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phẩm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để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trang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trí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góc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học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tập</a:t>
            </a:r>
            <a:endParaRPr lang="en-US" sz="2600" b="1" dirty="0">
              <a:solidFill>
                <a:srgbClr val="FFC000"/>
              </a:solidFill>
              <a:latin typeface="Nunito Black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54" y="1670848"/>
            <a:ext cx="1009173" cy="9356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0610" y="912445"/>
            <a:ext cx="1322039" cy="1755218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1370816" y="1439988"/>
            <a:ext cx="8882001" cy="1055608"/>
            <a:chOff x="1450846" y="1847516"/>
            <a:chExt cx="8882001" cy="1055608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21" name="Rounded Rectangle 20"/>
            <p:cNvSpPr/>
            <p:nvPr/>
          </p:nvSpPr>
          <p:spPr>
            <a:xfrm>
              <a:off x="1450846" y="1891967"/>
              <a:ext cx="8823502" cy="52124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488435" y="1847516"/>
              <a:ext cx="8844412" cy="1055608"/>
            </a:xfrm>
            <a:prstGeom prst="round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sản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phẩm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mang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trang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trí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3FD0D45-02C3-03E1-A889-F723C3AC039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96" t="1" r="73859" b="4515"/>
          <a:stretch/>
        </p:blipFill>
        <p:spPr>
          <a:xfrm>
            <a:off x="0" y="0"/>
            <a:ext cx="968721" cy="95966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2485752-1ED5-6F75-5076-57D22999D6B2}"/>
              </a:ext>
            </a:extLst>
          </p:cNvPr>
          <p:cNvSpPr txBox="1"/>
          <p:nvPr/>
        </p:nvSpPr>
        <p:spPr>
          <a:xfrm>
            <a:off x="1085127" y="273614"/>
            <a:ext cx="5440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6600"/>
                </a:solidFill>
                <a:latin typeface="Nunito Black" pitchFamily="2" charset="0"/>
              </a:rPr>
              <a:t>GÓC HỌC TẬP ĐÁNG YÊU</a:t>
            </a:r>
          </a:p>
        </p:txBody>
      </p:sp>
    </p:spTree>
    <p:extLst>
      <p:ext uri="{BB962C8B-B14F-4D97-AF65-F5344CB8AC3E}">
        <p14:creationId xmlns:p14="http://schemas.microsoft.com/office/powerpoint/2010/main" val="163396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E45FD4A6-043E-F7D1-2AD5-481B504CB46E}"/>
              </a:ext>
            </a:extLst>
          </p:cNvPr>
          <p:cNvSpPr txBox="1"/>
          <p:nvPr/>
        </p:nvSpPr>
        <p:spPr>
          <a:xfrm>
            <a:off x="870664" y="599912"/>
            <a:ext cx="11019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C000"/>
                </a:solidFill>
                <a:latin typeface="Nunito Black" pitchFamily="2" charset="0"/>
              </a:rPr>
              <a:t>2.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Thực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hành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sắp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xếp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đồ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dùng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của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cá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nhân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và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của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lớp</a:t>
            </a:r>
            <a:endParaRPr lang="en-US" sz="2600" b="1" dirty="0">
              <a:solidFill>
                <a:srgbClr val="FFC000"/>
              </a:solidFill>
              <a:latin typeface="Nunito Black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3FD0D45-02C3-03E1-A889-F723C3AC03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6" t="1" r="73859" b="4515"/>
          <a:stretch/>
        </p:blipFill>
        <p:spPr>
          <a:xfrm>
            <a:off x="0" y="0"/>
            <a:ext cx="968721" cy="95966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2485752-1ED5-6F75-5076-57D22999D6B2}"/>
              </a:ext>
            </a:extLst>
          </p:cNvPr>
          <p:cNvSpPr txBox="1"/>
          <p:nvPr/>
        </p:nvSpPr>
        <p:spPr>
          <a:xfrm>
            <a:off x="1085127" y="120298"/>
            <a:ext cx="5440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Tự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sắp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xếp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đồ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dùng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ngăn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nắp</a:t>
            </a:r>
            <a:endParaRPr lang="en-US" sz="2800" b="1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0452" y="987067"/>
            <a:ext cx="1009173" cy="9356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91592" y="959667"/>
            <a:ext cx="1124993" cy="149360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469366" y="1067169"/>
            <a:ext cx="7229466" cy="1055608"/>
            <a:chOff x="1450846" y="1847516"/>
            <a:chExt cx="6986077" cy="1055608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5" name="Rounded Rectangle 14"/>
            <p:cNvSpPr/>
            <p:nvPr/>
          </p:nvSpPr>
          <p:spPr>
            <a:xfrm>
              <a:off x="1450846" y="1891967"/>
              <a:ext cx="6893871" cy="52124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Rectangle 14"/>
            <p:cNvSpPr/>
            <p:nvPr/>
          </p:nvSpPr>
          <p:spPr>
            <a:xfrm>
              <a:off x="1488435" y="1847516"/>
              <a:ext cx="6948488" cy="1055608"/>
            </a:xfrm>
            <a:prstGeom prst="round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lvl="0" algn="just"/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Chia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sản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phẩm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lvl="0" algn="just"/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xét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góp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sản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phẩm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7364" y="2713382"/>
            <a:ext cx="4954636" cy="37270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9997" y="2167228"/>
            <a:ext cx="3397775" cy="44626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25" y="2790334"/>
            <a:ext cx="3689046" cy="38090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3194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8935" y="4447808"/>
            <a:ext cx="2371075" cy="22743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28" y="2452253"/>
            <a:ext cx="2945581" cy="37020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67" b="97333" l="6200" r="95400">
                        <a14:foregroundMark x1="49400" y1="16800" x2="60200" y2="33867"/>
                        <a14:foregroundMark x1="69800" y1="20267" x2="78800" y2="30667"/>
                        <a14:foregroundMark x1="63200" y1="65867" x2="71000" y2="90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56858" y="2978591"/>
            <a:ext cx="3506896" cy="24536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3286628" y="806911"/>
            <a:ext cx="54771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Sigmar One" panose="00000500000000000000" pitchFamily="2" charset="0"/>
              </a:rPr>
              <a:t>CAM KẾT HÀNH ĐỘNG</a:t>
            </a:r>
          </a:p>
        </p:txBody>
      </p:sp>
    </p:spTree>
    <p:extLst>
      <p:ext uri="{BB962C8B-B14F-4D97-AF65-F5344CB8AC3E}">
        <p14:creationId xmlns:p14="http://schemas.microsoft.com/office/powerpoint/2010/main" val="9524422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7793" y="3844147"/>
            <a:ext cx="3387365" cy="30138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855" y="278328"/>
            <a:ext cx="10034373" cy="352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78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153862B-3956-4FDB-8ACB-B7F1F3D0274B}"/>
              </a:ext>
            </a:extLst>
          </p:cNvPr>
          <p:cNvSpPr txBox="1"/>
          <p:nvPr/>
        </p:nvSpPr>
        <p:spPr>
          <a:xfrm>
            <a:off x="3650454" y="488385"/>
            <a:ext cx="4072845" cy="1405533"/>
          </a:xfrm>
          <a:prstGeom prst="cloud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Sigmar One" panose="00000500000000000000" pitchFamily="2" charset="0"/>
              </a:rPr>
              <a:t>TIẾT 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810706" y="1988186"/>
            <a:ext cx="10322350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  <a:latin typeface="Sigmar One" panose="00000500000000000000" pitchFamily="2" charset="0"/>
              </a:rPr>
              <a:t>SINH HOẠT LỚP</a:t>
            </a:r>
          </a:p>
          <a:p>
            <a:pPr algn="ctr">
              <a:lnSpc>
                <a:spcPct val="150000"/>
              </a:lnSpc>
            </a:pPr>
            <a:r>
              <a:rPr lang="en-US" sz="5400" dirty="0">
                <a:solidFill>
                  <a:srgbClr val="0070C0"/>
                </a:solidFill>
                <a:latin typeface="Sigmar One" panose="00000500000000000000" pitchFamily="2" charset="0"/>
              </a:rPr>
              <a:t>GÓC NHÀ THÂN THƯƠNG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1424" y="70773"/>
            <a:ext cx="920576" cy="83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509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35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9188" y="-243747"/>
            <a:ext cx="8831827" cy="73095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01961" y="2082963"/>
            <a:ext cx="411224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accent2">
                    <a:lumMod val="75000"/>
                  </a:schemeClr>
                </a:solidFill>
                <a:latin typeface="Sigmar One" panose="00000500000000000000" pitchFamily="2" charset="0"/>
              </a:rPr>
              <a:t>TỔNG KẾT TUẦN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48935" y="4447808"/>
            <a:ext cx="2371075" cy="22743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BF361E-F561-9F7D-45A5-664B39FAA2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9" y="1746506"/>
            <a:ext cx="3770256" cy="4736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33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94E39E-B121-E9C8-F17A-5FAE7345FC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32" r="74121"/>
          <a:stretch/>
        </p:blipFill>
        <p:spPr>
          <a:xfrm>
            <a:off x="120274" y="-10611"/>
            <a:ext cx="1132764" cy="1067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B0C18C-802F-44F2-2563-2DB8A8F32B6B}"/>
              </a:ext>
            </a:extLst>
          </p:cNvPr>
          <p:cNvSpPr txBox="1"/>
          <p:nvPr/>
        </p:nvSpPr>
        <p:spPr>
          <a:xfrm>
            <a:off x="1373874" y="272221"/>
            <a:ext cx="5309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Nunito Black" pitchFamily="2" charset="0"/>
              </a:rPr>
              <a:t>GÓC NHÀ THÂN THƯƠNG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8B7C6A-E8E3-6DA4-FE98-0904719F3027}"/>
              </a:ext>
            </a:extLst>
          </p:cNvPr>
          <p:cNvSpPr txBox="1"/>
          <p:nvPr/>
        </p:nvSpPr>
        <p:spPr>
          <a:xfrm>
            <a:off x="1132764" y="795441"/>
            <a:ext cx="73902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C000"/>
                </a:solidFill>
                <a:latin typeface="Nunito Black" pitchFamily="2" charset="0"/>
              </a:rPr>
              <a:t>1. HOẠT ĐỘNG TỔNG KẾT TUẦN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2DE49F-FEBB-1D48-2C73-97DDEEDCDD95}"/>
              </a:ext>
            </a:extLst>
          </p:cNvPr>
          <p:cNvSpPr txBox="1"/>
          <p:nvPr/>
        </p:nvSpPr>
        <p:spPr>
          <a:xfrm>
            <a:off x="686656" y="2103276"/>
            <a:ext cx="47403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Tổng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kết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hoạt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tuần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F79673-5E2A-AA48-B9A5-23C821D39510}"/>
              </a:ext>
            </a:extLst>
          </p:cNvPr>
          <p:cNvSpPr txBox="1"/>
          <p:nvPr/>
        </p:nvSpPr>
        <p:spPr>
          <a:xfrm>
            <a:off x="686656" y="2934057"/>
            <a:ext cx="50644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Đề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ra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phương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hướng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hoạt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tuần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tới</a:t>
            </a:r>
            <a:endParaRPr lang="en-US" sz="2800" dirty="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0800" y="1427030"/>
            <a:ext cx="5105972" cy="460725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475027" y="1841881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en-US" sz="4800" b="1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Tổng</a:t>
            </a:r>
            <a:r>
              <a:rPr lang="en-US" sz="48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48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lvl="0" algn="ctr">
              <a:defRPr/>
            </a:pPr>
            <a:r>
              <a:rPr lang="en-US" sz="4800" b="1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tuần</a:t>
            </a:r>
            <a:endParaRPr lang="en-US" sz="48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reat Vibes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956113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2151663" y="2721285"/>
            <a:ext cx="78627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Sigmar One" panose="00000500000000000000" pitchFamily="2" charset="0"/>
              </a:rPr>
              <a:t>SINH HOẠT DƯỚI CỜ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9714" y="0"/>
            <a:ext cx="902286" cy="871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5046" y="435902"/>
            <a:ext cx="4176122" cy="173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7393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1424" y="70773"/>
            <a:ext cx="920576" cy="8352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2116937" y="2140307"/>
            <a:ext cx="84467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Sigmar One" panose="00000500000000000000" pitchFamily="2" charset="0"/>
              </a:rPr>
              <a:t>CHIA SẺ THU HOẠCH SAU TRẢI NGHIỆM</a:t>
            </a:r>
          </a:p>
        </p:txBody>
      </p:sp>
    </p:spTree>
    <p:extLst>
      <p:ext uri="{BB962C8B-B14F-4D97-AF65-F5344CB8AC3E}">
        <p14:creationId xmlns:p14="http://schemas.microsoft.com/office/powerpoint/2010/main" val="136861724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94E39E-B121-E9C8-F17A-5FAE7345FC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32" r="74121"/>
          <a:stretch/>
        </p:blipFill>
        <p:spPr>
          <a:xfrm>
            <a:off x="0" y="0"/>
            <a:ext cx="1132764" cy="1067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AEA35A7-3AAB-BBC0-E27E-8A8411A2437B}"/>
              </a:ext>
            </a:extLst>
          </p:cNvPr>
          <p:cNvSpPr txBox="1"/>
          <p:nvPr/>
        </p:nvSpPr>
        <p:spPr>
          <a:xfrm>
            <a:off x="847060" y="827462"/>
            <a:ext cx="101137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Trưng bày tranh ảnh và giới thiệu về góc yêu thích của em ở nhà</a:t>
            </a:r>
            <a:endParaRPr lang="en-US" sz="2800" b="0" i="0" dirty="0">
              <a:solidFill>
                <a:srgbClr val="0070C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20803" y="3769163"/>
            <a:ext cx="6221691" cy="112371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3000" dirty="0">
                <a:solidFill>
                  <a:srgbClr val="00B050"/>
                </a:solidFill>
                <a:latin typeface="Nunito Black" pitchFamily="2" charset="0"/>
              </a:rPr>
              <a:t> </a:t>
            </a:r>
            <a:r>
              <a:rPr lang="en-US" sz="3000" dirty="0" err="1">
                <a:solidFill>
                  <a:srgbClr val="00B050"/>
                </a:solidFill>
                <a:latin typeface="Nunito Black" pitchFamily="2" charset="0"/>
              </a:rPr>
              <a:t>Giới</a:t>
            </a:r>
            <a:r>
              <a:rPr lang="en-US" sz="30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Nunito Black" pitchFamily="2" charset="0"/>
              </a:rPr>
              <a:t>thiệu</a:t>
            </a:r>
            <a:r>
              <a:rPr lang="en-US" sz="30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Nunito Black" pitchFamily="2" charset="0"/>
              </a:rPr>
              <a:t>với</a:t>
            </a:r>
            <a:r>
              <a:rPr lang="en-US" sz="30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Nunito Black" pitchFamily="2" charset="0"/>
              </a:rPr>
              <a:t>các</a:t>
            </a:r>
            <a:r>
              <a:rPr lang="en-US" sz="30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Nunito Black" pitchFamily="2" charset="0"/>
              </a:rPr>
              <a:t>bạn</a:t>
            </a:r>
            <a:r>
              <a:rPr lang="en-US" sz="30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Nunito Black" pitchFamily="2" charset="0"/>
              </a:rPr>
              <a:t>về</a:t>
            </a:r>
            <a:r>
              <a:rPr lang="en-US" sz="30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Nunito Black" pitchFamily="2" charset="0"/>
              </a:rPr>
              <a:t>góc</a:t>
            </a:r>
            <a:r>
              <a:rPr lang="en-US" sz="30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Nunito Black" pitchFamily="2" charset="0"/>
              </a:rPr>
              <a:t>yêu</a:t>
            </a:r>
            <a:r>
              <a:rPr lang="en-US" sz="30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Nunito Black" pitchFamily="2" charset="0"/>
              </a:rPr>
              <a:t>thích</a:t>
            </a:r>
            <a:r>
              <a:rPr lang="en-US" sz="30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Nunito Black" pitchFamily="2" charset="0"/>
              </a:rPr>
              <a:t>của</a:t>
            </a:r>
            <a:r>
              <a:rPr lang="en-US" sz="30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Nunito Black" pitchFamily="2" charset="0"/>
              </a:rPr>
              <a:t>em</a:t>
            </a:r>
            <a:r>
              <a:rPr lang="en-US" sz="3000" dirty="0">
                <a:solidFill>
                  <a:srgbClr val="00B050"/>
                </a:solidFill>
                <a:latin typeface="Nunito Black" pitchFamily="2" charset="0"/>
              </a:rPr>
              <a:t> qua </a:t>
            </a:r>
            <a:r>
              <a:rPr lang="en-US" sz="3000" dirty="0" err="1">
                <a:solidFill>
                  <a:srgbClr val="00B050"/>
                </a:solidFill>
                <a:latin typeface="Nunito Black" pitchFamily="2" charset="0"/>
              </a:rPr>
              <a:t>tranh</a:t>
            </a:r>
            <a:r>
              <a:rPr lang="en-US" sz="30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Nunito Black" pitchFamily="2" charset="0"/>
              </a:rPr>
              <a:t>ảnh</a:t>
            </a:r>
            <a:r>
              <a:rPr lang="en-US" sz="3000" dirty="0">
                <a:solidFill>
                  <a:srgbClr val="00B050"/>
                </a:solidFill>
                <a:latin typeface="Nunito Black" pitchFamily="2" charset="0"/>
              </a:rPr>
              <a:t>.</a:t>
            </a:r>
            <a:endParaRPr lang="vi-VN" sz="3000" dirty="0">
              <a:solidFill>
                <a:srgbClr val="00B050"/>
              </a:solidFill>
              <a:latin typeface="Nunito Black" pitchFamily="2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4291" y="2176095"/>
            <a:ext cx="5179623" cy="112371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3000" dirty="0">
                <a:solidFill>
                  <a:srgbClr val="00B050"/>
                </a:solidFill>
                <a:latin typeface="Nunito Black" pitchFamily="2" charset="0"/>
                <a:ea typeface="Cambria" panose="02040503050406030204" pitchFamily="18" charset="0"/>
              </a:rPr>
              <a:t> </a:t>
            </a:r>
            <a:r>
              <a:rPr lang="en-US" sz="3000" dirty="0">
                <a:solidFill>
                  <a:srgbClr val="00B050"/>
                </a:solidFill>
                <a:latin typeface="Nunito Black" pitchFamily="2" charset="0"/>
              </a:rPr>
              <a:t>- Treo, </a:t>
            </a:r>
            <a:r>
              <a:rPr lang="en-US" sz="3000" dirty="0" err="1">
                <a:solidFill>
                  <a:srgbClr val="00B050"/>
                </a:solidFill>
                <a:latin typeface="Nunito Black" pitchFamily="2" charset="0"/>
              </a:rPr>
              <a:t>dán</a:t>
            </a:r>
            <a:r>
              <a:rPr lang="en-US" sz="30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Nunito Black" pitchFamily="2" charset="0"/>
              </a:rPr>
              <a:t>hoặc</a:t>
            </a:r>
            <a:r>
              <a:rPr lang="en-US" sz="30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Nunito Black" pitchFamily="2" charset="0"/>
              </a:rPr>
              <a:t>xếp</a:t>
            </a:r>
            <a:r>
              <a:rPr lang="en-US" sz="30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Nunito Black" pitchFamily="2" charset="0"/>
              </a:rPr>
              <a:t>các</a:t>
            </a:r>
            <a:r>
              <a:rPr lang="en-US" sz="30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Nunito Black" pitchFamily="2" charset="0"/>
              </a:rPr>
              <a:t>bức</a:t>
            </a:r>
            <a:r>
              <a:rPr lang="en-US" sz="30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Nunito Black" pitchFamily="2" charset="0"/>
              </a:rPr>
              <a:t>tranh</a:t>
            </a:r>
            <a:r>
              <a:rPr lang="en-US" sz="30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Nunito Black" pitchFamily="2" charset="0"/>
              </a:rPr>
              <a:t>theo</a:t>
            </a:r>
            <a:r>
              <a:rPr lang="en-US" sz="30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Nunito Black" pitchFamily="2" charset="0"/>
              </a:rPr>
              <a:t>tổ</a:t>
            </a:r>
            <a:r>
              <a:rPr lang="en-US" sz="3000" dirty="0">
                <a:solidFill>
                  <a:srgbClr val="00B050"/>
                </a:solidFill>
                <a:latin typeface="Nunito Black" pitchFamily="2" charset="0"/>
              </a:rPr>
              <a:t>.</a:t>
            </a:r>
            <a:endParaRPr lang="vi-VN" sz="3000" dirty="0">
              <a:solidFill>
                <a:srgbClr val="00B050"/>
              </a:solidFill>
              <a:latin typeface="Nunito Black" pitchFamily="2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B0C18C-802F-44F2-2563-2DB8A8F32B6B}"/>
              </a:ext>
            </a:extLst>
          </p:cNvPr>
          <p:cNvSpPr txBox="1"/>
          <p:nvPr/>
        </p:nvSpPr>
        <p:spPr>
          <a:xfrm>
            <a:off x="1132764" y="304242"/>
            <a:ext cx="5309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Nunito Black" pitchFamily="2" charset="0"/>
              </a:rPr>
              <a:t>GÓC NHÀ THÂN THƯƠNG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0572" y="1866163"/>
            <a:ext cx="5125379" cy="316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51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6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7917" l="2119" r="95763">
                        <a14:foregroundMark x1="48729" y1="53125" x2="48729" y2="53125"/>
                        <a14:foregroundMark x1="39407" y1="56597" x2="39407" y2="56597"/>
                        <a14:foregroundMark x1="39407" y1="56597" x2="39407" y2="56597"/>
                        <a14:foregroundMark x1="20763" y1="59375" x2="20763" y2="59375"/>
                        <a14:foregroundMark x1="20763" y1="59375" x2="20763" y2="59375"/>
                        <a14:foregroundMark x1="19068" y1="65972" x2="19068" y2="65972"/>
                        <a14:foregroundMark x1="26695" y1="56597" x2="26695" y2="56597"/>
                        <a14:foregroundMark x1="71610" y1="29167" x2="71610" y2="29167"/>
                        <a14:foregroundMark x1="63983" y1="42361" x2="63983" y2="42361"/>
                        <a14:foregroundMark x1="30508" y1="58333" x2="61441" y2="45833"/>
                        <a14:foregroundMark x1="37712" y1="59028" x2="41525" y2="84722"/>
                        <a14:foregroundMark x1="57627" y1="56597" x2="88136" y2="68056"/>
                        <a14:foregroundMark x1="39831" y1="87153" x2="39831" y2="87153"/>
                        <a14:foregroundMark x1="48729" y1="82986" x2="48729" y2="82986"/>
                        <a14:foregroundMark x1="37288" y1="87847" x2="46610" y2="82986"/>
                        <a14:foregroundMark x1="23305" y1="53819" x2="23305" y2="538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804" y="0"/>
            <a:ext cx="2247900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39036" y="-367507"/>
            <a:ext cx="2247900" cy="2247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44" b="100000" l="1220" r="100000">
                        <a14:foregroundMark x1="7724" y1="34185" x2="7724" y2="34185"/>
                        <a14:foregroundMark x1="18293" y1="35942" x2="18293" y2="35942"/>
                        <a14:foregroundMark x1="22358" y1="34505" x2="22358" y2="34505"/>
                        <a14:foregroundMark x1="86789" y1="34824" x2="86789" y2="34824"/>
                        <a14:foregroundMark x1="77846" y1="19010" x2="77846" y2="19010"/>
                        <a14:foregroundMark x1="89024" y1="76358" x2="89024" y2="76358"/>
                        <a14:foregroundMark x1="83943" y1="75240" x2="83943" y2="75240"/>
                        <a14:foregroundMark x1="82927" y1="73962" x2="82927" y2="73962"/>
                        <a14:foregroundMark x1="82927" y1="71406" x2="82927" y2="71406"/>
                        <a14:foregroundMark x1="91870" y1="72364" x2="91870" y2="72364"/>
                        <a14:foregroundMark x1="21748" y1="68371" x2="21748" y2="68371"/>
                        <a14:foregroundMark x1="20122" y1="23962" x2="20122" y2="239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04690" y="2436216"/>
            <a:ext cx="4046069" cy="41989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270" b="96099" l="3369" r="98404">
                        <a14:foregroundMark x1="41489" y1="64539" x2="41489" y2="64539"/>
                        <a14:foregroundMark x1="38475" y1="59574" x2="38475" y2="59574"/>
                        <a14:foregroundMark x1="38475" y1="59574" x2="38475" y2="59574"/>
                        <a14:foregroundMark x1="38652" y1="59752" x2="50887" y2="67376"/>
                        <a14:foregroundMark x1="72872" y1="45922" x2="79610" y2="60284"/>
                        <a14:foregroundMark x1="49823" y1="51064" x2="50177" y2="55496"/>
                        <a14:foregroundMark x1="37234" y1="46454" x2="37234" y2="46454"/>
                        <a14:foregroundMark x1="35993" y1="42730" x2="40248" y2="517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73886">
            <a:off x="183030" y="2351612"/>
            <a:ext cx="4790486" cy="47904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1924876" y="1784738"/>
            <a:ext cx="83114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FF00"/>
                </a:solidFill>
                <a:latin typeface="Sigmar One" panose="00000500000000000000" pitchFamily="2" charset="0"/>
              </a:rPr>
              <a:t>CAM KẾT HÀNH ĐỘNG</a:t>
            </a:r>
          </a:p>
        </p:txBody>
      </p:sp>
    </p:spTree>
    <p:extLst>
      <p:ext uri="{BB962C8B-B14F-4D97-AF65-F5344CB8AC3E}">
        <p14:creationId xmlns:p14="http://schemas.microsoft.com/office/powerpoint/2010/main" val="4024336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702865" y="442406"/>
            <a:ext cx="83114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0B050"/>
                </a:solidFill>
                <a:latin typeface="Sigmar One" panose="00000500000000000000" pitchFamily="2" charset="0"/>
              </a:rPr>
              <a:t>CAM KẾT HÀNH ĐỘNG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060" y="1148546"/>
            <a:ext cx="11382480" cy="13746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8296" y="2523191"/>
            <a:ext cx="7035343" cy="388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46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0DE6A193-4755-479A-BC6F-A7EBCA73B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Trường minh họa, trẻ em vẫy tay tạm biệt, cậu bé hoạt hình minh họa, nghệ  thuật, con trai png | PNGEgg">
            <a:extLst>
              <a:ext uri="{FF2B5EF4-FFF2-40B4-BE49-F238E27FC236}">
                <a16:creationId xmlns:a16="http://schemas.microsoft.com/office/drawing/2014/main" id="{6CE8D760-61EB-4E3A-99D4-1C0818FB5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87" b="99293" l="10000" r="98667">
                        <a14:foregroundMark x1="43444" y1="22546" x2="55889" y2="33510"/>
                        <a14:foregroundMark x1="55889" y1="33510" x2="55889" y2="33599"/>
                        <a14:foregroundMark x1="52667" y1="19717" x2="52667" y2="33245"/>
                        <a14:foregroundMark x1="67444" y1="19982" x2="74111" y2="31211"/>
                        <a14:foregroundMark x1="45000" y1="16711" x2="58333" y2="12378"/>
                        <a14:foregroundMark x1="58333" y1="12378" x2="82444" y2="14235"/>
                        <a14:foregroundMark x1="82444" y1="14235" x2="92778" y2="30946"/>
                        <a14:foregroundMark x1="92778" y1="30946" x2="93333" y2="30416"/>
                        <a14:foregroundMark x1="40222" y1="18214" x2="46333" y2="12997"/>
                        <a14:foregroundMark x1="46333" y1="12997" x2="65111" y2="7339"/>
                        <a14:foregroundMark x1="65111" y1="7339" x2="93556" y2="14058"/>
                        <a14:foregroundMark x1="69778" y1="3537" x2="78000" y2="3714"/>
                        <a14:foregroundMark x1="65444" y1="47303" x2="69111" y2="66048"/>
                        <a14:foregroundMark x1="67778" y1="45889" x2="63667" y2="65606"/>
                        <a14:foregroundMark x1="76556" y1="87533" x2="88667" y2="94430"/>
                        <a14:foregroundMark x1="88667" y1="94430" x2="95667" y2="95579"/>
                        <a14:foregroundMark x1="57333" y1="85676" x2="39778" y2="99027"/>
                        <a14:foregroundMark x1="37778" y1="97701" x2="48889" y2="99381"/>
                        <a14:foregroundMark x1="48889" y1="99381" x2="60556" y2="97171"/>
                        <a14:foregroundMark x1="60556" y1="97171" x2="62222" y2="95933"/>
                        <a14:foregroundMark x1="73333" y1="96463" x2="87222" y2="98055"/>
                        <a14:foregroundMark x1="87222" y1="98055" x2="98333" y2="96817"/>
                        <a14:foregroundMark x1="98333" y1="96817" x2="98667" y2="95756"/>
                        <a14:foregroundMark x1="59111" y1="5128" x2="83111" y2="24757"/>
                        <a14:foregroundMark x1="71778" y1="2387" x2="97000" y2="22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10985" y="885827"/>
            <a:ext cx="4165412" cy="523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5A55B759-31A7-423C-9BC2-A8BC09FE9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6754318" cy="6858478"/>
          </a:xfrm>
          <a:custGeom>
            <a:avLst/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F78796AF-79A0-47AC-BEFD-BFFC00F968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-478"/>
            <a:ext cx="5953780" cy="6858478"/>
          </a:xfrm>
          <a:custGeom>
            <a:avLst/>
            <a:gdLst>
              <a:gd name="connsiteX0" fmla="*/ 0 w 5953780"/>
              <a:gd name="connsiteY0" fmla="*/ 6858478 h 6858478"/>
              <a:gd name="connsiteX1" fmla="*/ 5953780 w 5953780"/>
              <a:gd name="connsiteY1" fmla="*/ 6858478 h 6858478"/>
              <a:gd name="connsiteX2" fmla="*/ 2777405 w 5953780"/>
              <a:gd name="connsiteY2" fmla="*/ 0 h 6858478"/>
              <a:gd name="connsiteX3" fmla="*/ 2771828 w 5953780"/>
              <a:gd name="connsiteY3" fmla="*/ 0 h 6858478"/>
              <a:gd name="connsiteX4" fmla="*/ 1705600 w 5953780"/>
              <a:gd name="connsiteY4" fmla="*/ 0 h 6858478"/>
              <a:gd name="connsiteX5" fmla="*/ 0 w 595378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3780" h="6858478">
                <a:moveTo>
                  <a:pt x="0" y="6858478"/>
                </a:moveTo>
                <a:lnTo>
                  <a:pt x="5953780" y="6858478"/>
                </a:lnTo>
                <a:lnTo>
                  <a:pt x="2777405" y="0"/>
                </a:lnTo>
                <a:lnTo>
                  <a:pt x="2771828" y="0"/>
                </a:lnTo>
                <a:lnTo>
                  <a:pt x="1705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27FFCF-D084-4BFA-B759-873DF3CDF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36766" y="1416502"/>
            <a:ext cx="5442222" cy="224942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rgbClr val="FFC000"/>
                </a:solidFill>
                <a:latin typeface="Sigmar One" panose="00000500000000000000" pitchFamily="2" charset="0"/>
              </a:rPr>
              <a:t>Hẹn gặp lại các em!</a:t>
            </a:r>
          </a:p>
        </p:txBody>
      </p:sp>
    </p:spTree>
    <p:extLst>
      <p:ext uri="{BB962C8B-B14F-4D97-AF65-F5344CB8AC3E}">
        <p14:creationId xmlns:p14="http://schemas.microsoft.com/office/powerpoint/2010/main" val="23434639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1EF52C5-079E-C111-24A6-AADB23AF2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6486"/>
            <a:ext cx="1058912" cy="1058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16219E4-E4AB-AB44-480D-4957E98F77FE}"/>
              </a:ext>
            </a:extLst>
          </p:cNvPr>
          <p:cNvSpPr txBox="1"/>
          <p:nvPr/>
        </p:nvSpPr>
        <p:spPr>
          <a:xfrm>
            <a:off x="899886" y="300518"/>
            <a:ext cx="942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THƯ VIỆN EM YÊU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766C05F-E4E0-EDC2-A5EA-B9D1F60B7803}"/>
              </a:ext>
            </a:extLst>
          </p:cNvPr>
          <p:cNvSpPr txBox="1"/>
          <p:nvPr/>
        </p:nvSpPr>
        <p:spPr>
          <a:xfrm>
            <a:off x="323557" y="809793"/>
            <a:ext cx="11344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Nunito Black" pitchFamily="2" charset="0"/>
              </a:rPr>
              <a:t>- 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</a:rPr>
              <a:t>Nghe thầy cô phụ trách thư viện giới thiệu về thư viện của trường.</a:t>
            </a:r>
            <a:endParaRPr lang="en-US" sz="2400" b="1" dirty="0">
              <a:solidFill>
                <a:srgbClr val="002060"/>
              </a:solidFill>
              <a:latin typeface="Nunito Black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8543F8F-E82D-C6FD-AC0C-C81CFBE8397B}"/>
              </a:ext>
            </a:extLst>
          </p:cNvPr>
          <p:cNvSpPr txBox="1"/>
          <p:nvPr/>
        </p:nvSpPr>
        <p:spPr>
          <a:xfrm>
            <a:off x="323557" y="1338948"/>
            <a:ext cx="11344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Nunito Black" pitchFamily="2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Nhận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xét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cách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sắp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xếp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sách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ngăn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nắp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khoa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học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đảm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bảo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tiêu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chuẩn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phòng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cháy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chữa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cháy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.</a:t>
            </a:r>
            <a:endParaRPr lang="en-US" sz="2400" b="1" dirty="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0295" y="1860246"/>
            <a:ext cx="8017335" cy="49281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Rectangle 4"/>
          <p:cNvSpPr/>
          <p:nvPr/>
        </p:nvSpPr>
        <p:spPr>
          <a:xfrm>
            <a:off x="323557" y="2298200"/>
            <a:ext cx="357146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rgbClr val="002060"/>
                </a:solidFill>
                <a:latin typeface="Nunito Black" pitchFamily="2" charset="0"/>
              </a:rPr>
              <a:t>- Nghe thầy cô tuyên dương những bạn đọc tích cực, có ý thức tốt khi đến đọc sách tại thư viện.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317" y="4540309"/>
            <a:ext cx="1336700" cy="214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63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7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153862B-3956-4FDB-8ACB-B7F1F3D0274B}"/>
              </a:ext>
            </a:extLst>
          </p:cNvPr>
          <p:cNvSpPr txBox="1"/>
          <p:nvPr/>
        </p:nvSpPr>
        <p:spPr>
          <a:xfrm>
            <a:off x="3772055" y="767780"/>
            <a:ext cx="4072845" cy="1405533"/>
          </a:xfrm>
          <a:prstGeom prst="cloud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Sigmar One" panose="00000500000000000000" pitchFamily="2" charset="0"/>
              </a:rPr>
              <a:t>TIẾT 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1550240" y="2363493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Sigmar One" panose="00000500000000000000" pitchFamily="2" charset="0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Sigmar One" panose="00000500000000000000" pitchFamily="2" charset="0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Sigmar One" panose="00000500000000000000" pitchFamily="2" charset="0"/>
              </a:rPr>
              <a:t>giáo</a:t>
            </a:r>
            <a:r>
              <a:rPr lang="en-US" sz="3600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Sigmar One" panose="00000500000000000000" pitchFamily="2" charset="0"/>
              </a:rPr>
              <a:t>dục</a:t>
            </a:r>
            <a:r>
              <a:rPr lang="en-US" sz="3600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Sigmar One" panose="00000500000000000000" pitchFamily="2" charset="0"/>
              </a:rPr>
              <a:t>theo</a:t>
            </a:r>
            <a:r>
              <a:rPr lang="en-US" sz="3600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Sigmar One" panose="00000500000000000000" pitchFamily="2" charset="0"/>
              </a:rPr>
              <a:t>chủ</a:t>
            </a:r>
            <a:r>
              <a:rPr lang="en-US" sz="3600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Sigmar One" panose="00000500000000000000" pitchFamily="2" charset="0"/>
              </a:rPr>
              <a:t>đề</a:t>
            </a:r>
            <a:r>
              <a:rPr lang="en-US" sz="3600" dirty="0">
                <a:solidFill>
                  <a:srgbClr val="FF0000"/>
                </a:solidFill>
                <a:latin typeface="Sigmar One" panose="00000500000000000000" pitchFamily="2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4800" dirty="0">
                <a:solidFill>
                  <a:srgbClr val="0070C0"/>
                </a:solidFill>
                <a:latin typeface="Sigmar One" panose="00000500000000000000" pitchFamily="2" charset="0"/>
              </a:rPr>
              <a:t>GÓC HỌC TẬP ĐÁNG YÊU</a:t>
            </a:r>
          </a:p>
        </p:txBody>
      </p:sp>
    </p:spTree>
    <p:extLst>
      <p:ext uri="{BB962C8B-B14F-4D97-AF65-F5344CB8AC3E}">
        <p14:creationId xmlns:p14="http://schemas.microsoft.com/office/powerpoint/2010/main" val="6992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6" y="56368"/>
            <a:ext cx="5002213" cy="15499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2897621" y="2528780"/>
            <a:ext cx="78627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latin typeface="Sigmar One" panose="00000500000000000000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04248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873" y="1240146"/>
            <a:ext cx="3046644" cy="472212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54144" y="4151594"/>
            <a:ext cx="26901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Sigmar One" panose="00000500000000000000" pitchFamily="2" charset="0"/>
              </a:rPr>
              <a:t>Trò</a:t>
            </a:r>
            <a:r>
              <a:rPr lang="en-US" sz="3200" dirty="0">
                <a:latin typeface="Sigmar One" panose="00000500000000000000" pitchFamily="2" charset="0"/>
              </a:rPr>
              <a:t> </a:t>
            </a:r>
            <a:r>
              <a:rPr lang="en-US" sz="3200" dirty="0" err="1">
                <a:latin typeface="Sigmar One" panose="00000500000000000000" pitchFamily="2" charset="0"/>
              </a:rPr>
              <a:t>chơi</a:t>
            </a:r>
            <a:r>
              <a:rPr lang="en-US" sz="3200" dirty="0">
                <a:latin typeface="Sigmar One" panose="00000500000000000000" pitchFamily="2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Sigmar One" panose="00000500000000000000" pitchFamily="2" charset="0"/>
              </a:rPr>
              <a:t>VỀ GÓC CỦA MÌNH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FD0D45-02C3-03E1-A889-F723C3AC03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96" t="1" r="73859" b="4515"/>
          <a:stretch/>
        </p:blipFill>
        <p:spPr>
          <a:xfrm>
            <a:off x="210611" y="0"/>
            <a:ext cx="954144" cy="9142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485752-1ED5-6F75-5076-57D22999D6B2}"/>
              </a:ext>
            </a:extLst>
          </p:cNvPr>
          <p:cNvSpPr txBox="1"/>
          <p:nvPr/>
        </p:nvSpPr>
        <p:spPr>
          <a:xfrm>
            <a:off x="1164755" y="317309"/>
            <a:ext cx="5440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6600"/>
                </a:solidFill>
                <a:latin typeface="Nunito Black" pitchFamily="2" charset="0"/>
              </a:rPr>
              <a:t>GÓC HỌC TẬP ĐÁNG YÊU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902186" y="1240146"/>
            <a:ext cx="7804176" cy="22814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vòng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“Ai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ai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dọn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gọn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xinh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66638" y="4397815"/>
            <a:ext cx="26901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Sigmar One" panose="00000500000000000000" pitchFamily="2" charset="0"/>
              </a:rPr>
              <a:t>LUẬT CHƠI</a:t>
            </a:r>
            <a:endParaRPr lang="en-US" sz="3200" dirty="0">
              <a:solidFill>
                <a:srgbClr val="FF0000"/>
              </a:solidFill>
              <a:latin typeface="Sigmar One" panose="00000500000000000000" pitchFamily="2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000788" y="3795686"/>
            <a:ext cx="7760970" cy="228147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GV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trộn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GV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HS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HS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chậm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múa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77019" y="4397985"/>
            <a:ext cx="26901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Sigmar One" panose="00000500000000000000" pitchFamily="2" charset="0"/>
              </a:rPr>
              <a:t>TRÒ CHƠI BẮT ĐẦU</a:t>
            </a:r>
            <a:endParaRPr lang="en-US" sz="3200" dirty="0">
              <a:solidFill>
                <a:srgbClr val="FF000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9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11" grpId="0" animBg="1"/>
      <p:bldP spid="13" grpId="0"/>
      <p:bldP spid="13" grpId="1"/>
      <p:bldP spid="20" grpId="0" animBg="1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6" y="56368"/>
            <a:ext cx="5002213" cy="1549970"/>
          </a:xfrm>
          <a:prstGeom prst="rect">
            <a:avLst/>
          </a:prstGeom>
        </p:spPr>
      </p:pic>
      <p:pic>
        <p:nvPicPr>
          <p:cNvPr id="3" name="图片 2" descr="3ec4e4e06a09aaf30d412a85484ee08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467" y="782321"/>
            <a:ext cx="7459980" cy="71856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4C81E6-1FEA-7716-965B-D67EAD038C05}"/>
              </a:ext>
            </a:extLst>
          </p:cNvPr>
          <p:cNvSpPr txBox="1"/>
          <p:nvPr/>
        </p:nvSpPr>
        <p:spPr>
          <a:xfrm>
            <a:off x="3035743" y="3413051"/>
            <a:ext cx="61134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Sigmar One" panose="00000500000000000000" pitchFamily="2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71539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FD0D45-02C3-03E1-A889-F723C3AC03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6" t="1" r="73859" b="4515"/>
          <a:stretch/>
        </p:blipFill>
        <p:spPr>
          <a:xfrm>
            <a:off x="0" y="0"/>
            <a:ext cx="900332" cy="91422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45FD4A6-043E-F7D1-2AD5-481B504CB46E}"/>
              </a:ext>
            </a:extLst>
          </p:cNvPr>
          <p:cNvSpPr txBox="1"/>
          <p:nvPr/>
        </p:nvSpPr>
        <p:spPr>
          <a:xfrm>
            <a:off x="900332" y="853315"/>
            <a:ext cx="9633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1.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Thảo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luận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về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việc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xây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dựng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góc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học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tập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ở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nhà</a:t>
            </a:r>
            <a:endParaRPr lang="en-US" sz="2800" b="1" dirty="0">
              <a:solidFill>
                <a:srgbClr val="FFC000"/>
              </a:solidFill>
              <a:latin typeface="Nunito Black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2485752-1ED5-6F75-5076-57D22999D6B2}"/>
              </a:ext>
            </a:extLst>
          </p:cNvPr>
          <p:cNvSpPr txBox="1"/>
          <p:nvPr/>
        </p:nvSpPr>
        <p:spPr>
          <a:xfrm>
            <a:off x="900332" y="340594"/>
            <a:ext cx="5440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6600"/>
                </a:solidFill>
                <a:latin typeface="Nunito Black" pitchFamily="2" charset="0"/>
              </a:rPr>
              <a:t>GÓC HỌC TẬP ĐÁNG YÊU</a:t>
            </a:r>
          </a:p>
        </p:txBody>
      </p:sp>
      <p:pic>
        <p:nvPicPr>
          <p:cNvPr id="2050" name="Picture 2" descr="Nữ sinh nhận mưa lời khen vì biến góc học tập cũ nát thành sang chảnh bất  ngờ chỉ với 500 nghìn đồ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755" y="1376535"/>
            <a:ext cx="7530139" cy="46879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3" name="Rounded Rectangle 12"/>
          <p:cNvSpPr/>
          <p:nvPr/>
        </p:nvSpPr>
        <p:spPr>
          <a:xfrm>
            <a:off x="2013268" y="5919737"/>
            <a:ext cx="8655358" cy="646986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hay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2?</a:t>
            </a:r>
            <a:endParaRPr lang="en-US" sz="3200" b="1" i="0" dirty="0">
              <a:solidFill>
                <a:srgbClr val="C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97379" y="5919737"/>
            <a:ext cx="10006889" cy="646986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1" i="0" dirty="0">
              <a:solidFill>
                <a:srgbClr val="C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54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3" grpId="1" animBg="1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6989" y="2211626"/>
            <a:ext cx="3423322" cy="40533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FD0D45-02C3-03E1-A889-F723C3AC03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96" t="1" r="73859" b="4515"/>
          <a:stretch/>
        </p:blipFill>
        <p:spPr>
          <a:xfrm>
            <a:off x="0" y="0"/>
            <a:ext cx="900332" cy="914229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665109" y="2414047"/>
            <a:ext cx="3256950" cy="105560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2800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83846" y="3710499"/>
            <a:ext cx="4219476" cy="105560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đựng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2800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5FD4A6-043E-F7D1-2AD5-481B504CB46E}"/>
              </a:ext>
            </a:extLst>
          </p:cNvPr>
          <p:cNvSpPr txBox="1"/>
          <p:nvPr/>
        </p:nvSpPr>
        <p:spPr>
          <a:xfrm>
            <a:off x="900332" y="848273"/>
            <a:ext cx="9633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1.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Thảo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luận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về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việc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xây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dựng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góc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học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tập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ở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nhà</a:t>
            </a:r>
            <a:endParaRPr lang="en-US" sz="2800" b="1" dirty="0">
              <a:solidFill>
                <a:srgbClr val="FFC000"/>
              </a:solidFill>
              <a:latin typeface="Nunito Black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485752-1ED5-6F75-5076-57D22999D6B2}"/>
              </a:ext>
            </a:extLst>
          </p:cNvPr>
          <p:cNvSpPr txBox="1"/>
          <p:nvPr/>
        </p:nvSpPr>
        <p:spPr>
          <a:xfrm>
            <a:off x="900332" y="325053"/>
            <a:ext cx="5440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6600"/>
                </a:solidFill>
                <a:latin typeface="Nunito Black" pitchFamily="2" charset="0"/>
              </a:rPr>
              <a:t>GÓC HỌC TẬP ĐÁNG YÊU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12821" y="1437449"/>
            <a:ext cx="11442031" cy="64698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Thảo luận thêm về các ý tưởng sắp xếp và trang trí góc học tập.</a:t>
            </a:r>
            <a:endParaRPr lang="en-US" sz="3200" b="1" i="0" dirty="0">
              <a:solidFill>
                <a:srgbClr val="C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75769" y="5075824"/>
            <a:ext cx="4035630" cy="57888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2800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8307352" y="2575599"/>
            <a:ext cx="3133261" cy="105560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tường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2800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042659" y="4122372"/>
            <a:ext cx="3927345" cy="153233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khóa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Dán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dễ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2800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7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 animBg="1"/>
      <p:bldP spid="11" grpId="0" animBg="1"/>
      <p:bldP spid="13" grpId="0" animBg="1"/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1357</TotalTime>
  <Words>639</Words>
  <Application>Microsoft Office PowerPoint</Application>
  <PresentationFormat>Widescreen</PresentationFormat>
  <Paragraphs>70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9" baseType="lpstr">
      <vt:lpstr>Arial</vt:lpstr>
      <vt:lpstr>Tahoma</vt:lpstr>
      <vt:lpstr>Nunito Black</vt:lpstr>
      <vt:lpstr>Calibri</vt:lpstr>
      <vt:lpstr>宋体</vt:lpstr>
      <vt:lpstr>汉仪跳跳体简</vt:lpstr>
      <vt:lpstr>Calibri Light</vt:lpstr>
      <vt:lpstr>微软雅黑</vt:lpstr>
      <vt:lpstr>Sigmar One</vt:lpstr>
      <vt:lpstr>Cambria</vt:lpstr>
      <vt:lpstr>Great Vibes</vt:lpstr>
      <vt:lpstr>Office Theme</vt:lpstr>
      <vt:lpstr>https://www.freeppt7.com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Hẹn gặp lại các em!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Thứ…ngày…tháng…năm 2022 Toán</dc:title>
  <dc:creator>Admin</dc:creator>
  <cp:lastModifiedBy>Administrator</cp:lastModifiedBy>
  <cp:revision>79</cp:revision>
  <dcterms:created xsi:type="dcterms:W3CDTF">2022-03-29T00:44:11Z</dcterms:created>
  <dcterms:modified xsi:type="dcterms:W3CDTF">2023-05-24T11:08:44Z</dcterms:modified>
</cp:coreProperties>
</file>