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19" r:id="rId3"/>
    <p:sldId id="322" r:id="rId4"/>
    <p:sldId id="276" r:id="rId5"/>
    <p:sldId id="323" r:id="rId6"/>
    <p:sldId id="311" r:id="rId7"/>
    <p:sldId id="281" r:id="rId8"/>
    <p:sldId id="274" r:id="rId9"/>
    <p:sldId id="312" r:id="rId10"/>
    <p:sldId id="324" r:id="rId11"/>
    <p:sldId id="310" r:id="rId12"/>
    <p:sldId id="313" r:id="rId13"/>
    <p:sldId id="314" r:id="rId14"/>
    <p:sldId id="325" r:id="rId15"/>
    <p:sldId id="315" r:id="rId16"/>
    <p:sldId id="326" r:id="rId17"/>
    <p:sldId id="327" r:id="rId18"/>
    <p:sldId id="317" r:id="rId19"/>
    <p:sldId id="292" r:id="rId20"/>
    <p:sldId id="316" r:id="rId21"/>
    <p:sldId id="306" r:id="rId22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0000CC"/>
    <a:srgbClr val="0000FF"/>
    <a:srgbClr val="008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990" y="-198"/>
      </p:cViewPr>
      <p:guideLst>
        <p:guide orient="horz" pos="1800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451C78F-084E-47EC-8C5F-71026DEA9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024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94980-67E6-4B45-8231-57FBA23DC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48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0FCE7-AEE1-467F-9B5B-E1FD8A1A0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07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462DB-7C30-4C30-9EEE-94D4F7944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17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10594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210456"/>
            <a:ext cx="5637010" cy="73509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610243"/>
            <a:ext cx="7175351" cy="1494306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fld id="{9A13EE7C-07F6-4D9B-A073-CAA102537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144309"/>
      </p:ext>
    </p:extLst>
  </p:cSld>
  <p:clrMapOvr>
    <a:masterClrMapping/>
  </p:clrMapOvr>
  <p:transition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609600"/>
            <a:ext cx="64008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fld id="{13B8102F-41F4-434F-BCA9-C60D33A7D2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481042"/>
      </p:ext>
    </p:extLst>
  </p:cSld>
  <p:clrMapOvr>
    <a:masterClrMapping/>
  </p:clrMapOvr>
  <p:transition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10594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810540"/>
            <a:ext cx="5966666" cy="201945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839592"/>
            <a:ext cx="5970494" cy="69621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fld id="{F0DF4838-1F52-4E1A-B33E-41FCA8FC3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78083"/>
      </p:ext>
    </p:extLst>
  </p:cSld>
  <p:clrMapOvr>
    <a:masterClrMapping/>
  </p:clrMapOvr>
  <p:transition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609599"/>
            <a:ext cx="3346704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609600"/>
            <a:ext cx="3346704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fld id="{6817CDA6-7F41-48C9-A20C-6732C076A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939488"/>
      </p:ext>
    </p:extLst>
  </p:cSld>
  <p:clrMapOvr>
    <a:masterClrMapping/>
  </p:clrMapOvr>
  <p:transition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09600"/>
            <a:ext cx="3346704" cy="53313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166939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609600"/>
            <a:ext cx="3346704" cy="53313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65860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fld id="{6AC1B10D-48C1-476B-8D3E-1EB17AE5B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440737"/>
      </p:ext>
    </p:extLst>
  </p:cSld>
  <p:clrMapOvr>
    <a:masterClrMapping/>
  </p:clrMapOvr>
  <p:transition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fld id="{E9389EEB-A978-469F-9E97-C92FCC5A7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406374"/>
      </p:ext>
    </p:extLst>
  </p:cSld>
  <p:clrMapOvr>
    <a:masterClrMapping/>
  </p:clrMapOvr>
  <p:transition>
    <p:checke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fld id="{BCD6B5D1-B1EE-4939-8D76-CEBB6AC58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090022"/>
      </p:ext>
    </p:extLst>
  </p:cSld>
  <p:clrMapOvr>
    <a:masterClrMapping/>
  </p:clrMapOvr>
  <p:transition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841501"/>
            <a:ext cx="3636085" cy="1048744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609600"/>
            <a:ext cx="4017085" cy="4078943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914835"/>
            <a:ext cx="3388660" cy="178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fld id="{7E78C781-C116-4A6F-BE3B-E1D541DC0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313313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15EEF-C0DC-4FA7-A567-2F58FA4A6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47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10594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952501"/>
            <a:ext cx="4114800" cy="26065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842072"/>
            <a:ext cx="3694114" cy="180251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720351"/>
            <a:ext cx="6383538" cy="9525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fld id="{D76D4FF8-03CB-487C-B567-DE9CDDDBE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651234"/>
      </p:ext>
    </p:extLst>
  </p:cSld>
  <p:clrMapOvr>
    <a:masterClrMapping/>
  </p:clrMapOvr>
  <p:transition>
    <p:checke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609599"/>
            <a:ext cx="6400800" cy="2895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fld id="{1CA3D03D-352E-4B00-9A53-E58A1AB6E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822377"/>
      </p:ext>
    </p:extLst>
  </p:cSld>
  <p:clrMapOvr>
    <a:masterClrMapping/>
  </p:clrMapOvr>
  <p:transition>
    <p:checke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13764"/>
            <a:ext cx="2057400" cy="4365283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609601"/>
            <a:ext cx="4829287" cy="4078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fld id="{696CEFC1-BB3D-4FC5-80F0-F2E919CB8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253119"/>
      </p:ext>
    </p:extLst>
  </p:cSld>
  <p:clrMapOvr>
    <a:masterClrMapping/>
  </p:clrMapOvr>
  <p:transition>
    <p:checke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6"/>
            <a:ext cx="8229600" cy="48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fld id="{CA61AC50-B38D-4C3F-979E-B37894549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422391"/>
      </p:ext>
    </p:extLst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8C24F-A80A-48EE-921C-42F12144B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39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79DC9-AD62-4876-9792-45186DC77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72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A5E2A-C5C1-4DEE-91CA-ACDE4CC064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71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ABFF4-AC4D-4513-9339-D05158F08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56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B2783-DBEF-430D-8C04-8F26B0B31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07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3B6DF-3CEB-4039-84D0-DEE40625C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53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7A802-6338-450D-A691-D9CE842DE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02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A08A3F4-7E89-4F29-A85D-50C2D1BE15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54500"/>
            <a:ext cx="9144000" cy="14605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25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140604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6" y="3643313"/>
            <a:ext cx="6511925" cy="952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609865"/>
            <a:ext cx="6400800" cy="289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5143500"/>
            <a:ext cx="2514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43500"/>
            <a:ext cx="3352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5143500"/>
            <a:ext cx="18288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  <a:latin typeface="Times New Roman" pitchFamily="18" charset="0"/>
              </a:defRPr>
            </a:lvl1pPr>
          </a:lstStyle>
          <a:p>
            <a:fld id="{24E7CA09-889B-4C66-A3D5-DE3859AC2F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image" Target="../media/image11.gif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4114800" y="952500"/>
            <a:ext cx="3733800" cy="12805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52400" y="2857500"/>
            <a:ext cx="6324600" cy="196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 ĐÀN BA-LA-LAI-CA</a:t>
            </a:r>
          </a:p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TRÊN SÔNG ĐÀ .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409700" y="5024438"/>
            <a:ext cx="6896100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6389" name="Group 18"/>
          <p:cNvGrpSpPr>
            <a:grpSpLocks/>
          </p:cNvGrpSpPr>
          <p:nvPr/>
        </p:nvGrpSpPr>
        <p:grpSpPr bwMode="auto">
          <a:xfrm>
            <a:off x="381000" y="571500"/>
            <a:ext cx="2438400" cy="2159000"/>
            <a:chOff x="5225" y="9335"/>
            <a:chExt cx="2520" cy="1750"/>
          </a:xfrm>
        </p:grpSpPr>
        <p:sp>
          <p:nvSpPr>
            <p:cNvPr id="1639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/>
            <a:p>
              <a:endParaRPr lang="vi-VN" altLang="en-US">
                <a:latin typeface="Times New Roman" pitchFamily="18" charset="0"/>
              </a:endParaRPr>
            </a:p>
          </p:txBody>
        </p:sp>
        <p:pic>
          <p:nvPicPr>
            <p:cNvPr id="16398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800" b="1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vi-VN" altLang="en-US" sz="4800">
                <a:latin typeface="Times New Roman" pitchFamily="18" charset="0"/>
              </a:endParaRPr>
            </a:p>
          </p:txBody>
        </p:sp>
        <p:sp>
          <p:nvSpPr>
            <p:cNvPr id="1640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vi-VN" b="1" kern="10">
                  <a:solidFill>
                    <a:srgbClr val="FFFFFF"/>
                  </a:solidFill>
                  <a:latin typeface="Times New Roman"/>
                  <a:cs typeface="Times New Roman"/>
                </a:rPr>
                <a:t>NĂM </a:t>
              </a:r>
            </a:p>
          </p:txBody>
        </p:sp>
        <p:sp>
          <p:nvSpPr>
            <p:cNvPr id="1640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vi-VN" altLang="en-US" sz="4800">
                <a:latin typeface="Times New Roman" pitchFamily="18" charset="0"/>
              </a:endParaRPr>
            </a:p>
          </p:txBody>
        </p:sp>
      </p:grpSp>
      <p:sp>
        <p:nvSpPr>
          <p:cNvPr id="16390" name="WordArt 16"/>
          <p:cNvSpPr>
            <a:spLocks noChangeArrowheads="1" noChangeShapeType="1" noTextEdit="1"/>
          </p:cNvSpPr>
          <p:nvPr/>
        </p:nvSpPr>
        <p:spPr bwMode="auto">
          <a:xfrm>
            <a:off x="1362076" y="134938"/>
            <a:ext cx="6867525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91" name="Picture 3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1594"/>
            <a:ext cx="121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5720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685646"/>
            <a:ext cx="1222375" cy="202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39688"/>
            <a:ext cx="609600" cy="206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5" name="Rectangle 20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pic>
        <p:nvPicPr>
          <p:cNvPr id="16396" name="Picture 4" descr="nguoi3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03500"/>
            <a:ext cx="30368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6200" y="1257300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0" y="16383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0" y="239897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                                              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ben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-33337" y="3847042"/>
            <a:ext cx="9144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+ Những chi tiết nào trong bài thơ gợi hình ảnh đêm trăng vừa tĩnh mịch vừa sinh động?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-44450" y="460904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952500" y="-39687"/>
            <a:ext cx="708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-la-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  <p:bldP spid="24606" grpId="0"/>
      <p:bldP spid="24607" grpId="0"/>
      <p:bldP spid="24610" grpId="0"/>
      <p:bldP spid="246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76200" y="1271686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bài: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0" y="162490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2.Tìm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0" y="3063095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loáng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952500" y="-39687"/>
            <a:ext cx="7086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-la-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3" grpId="0"/>
      <p:bldP spid="246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0" y="134540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-3176" y="168525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-3176" y="206758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Cả công trường say ngủ cạnh dòng sông.</a:t>
            </a: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-3176" y="249885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Những tháp khoan nhô lên trời ngẫm nghĩ</a:t>
            </a: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-57151" y="2943351"/>
            <a:ext cx="929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Những xe ủi, xe ben sóng vai nhau nằm nghỉ.</a:t>
            </a: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-76200" y="3379913"/>
            <a:ext cx="9199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Biển sẽ nằm bỡ ngỡ giữa cao nguyên.</a:t>
            </a: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-3176" y="37820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Sông Đà chia ánh sáng đi muôn ngả.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667000" y="2045229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 ngủ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029200" y="2464594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ngẫm nghĩ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243263" y="2913063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 vai nhau nằm nghỉ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300163" y="3366685"/>
            <a:ext cx="2498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bỡ ngỡ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573214" y="3770313"/>
            <a:ext cx="2498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ánh sáng</a:t>
            </a:r>
          </a:p>
        </p:txBody>
      </p:sp>
      <p:sp>
        <p:nvSpPr>
          <p:cNvPr id="28689" name="TextBox 18"/>
          <p:cNvSpPr txBox="1">
            <a:spLocks noChangeArrowheads="1"/>
          </p:cNvSpPr>
          <p:nvPr/>
        </p:nvSpPr>
        <p:spPr bwMode="auto">
          <a:xfrm>
            <a:off x="952500" y="-39687"/>
            <a:ext cx="708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-la-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9" grpId="0"/>
      <p:bldP spid="36900" grpId="0"/>
      <p:bldP spid="36901" grpId="0"/>
      <p:bldP spid="36902" grpId="0"/>
      <p:bldP spid="36903" grpId="0"/>
      <p:bldP spid="3690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5"/>
          <p:cNvSpPr>
            <a:spLocks noChangeArrowheads="1" noChangeShapeType="1" noTextEdit="1"/>
          </p:cNvSpPr>
          <p:nvPr/>
        </p:nvSpPr>
        <p:spPr bwMode="auto">
          <a:xfrm>
            <a:off x="838200" y="1270000"/>
            <a:ext cx="4572000" cy="19685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vi-VN" sz="3600" b="1" kern="10">
              <a:ln w="9525"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33795" name="WordArt 8"/>
          <p:cNvSpPr>
            <a:spLocks noChangeArrowheads="1" noChangeShapeType="1" noTextEdit="1"/>
          </p:cNvSpPr>
          <p:nvPr/>
        </p:nvSpPr>
        <p:spPr bwMode="auto">
          <a:xfrm>
            <a:off x="5457826" y="1658938"/>
            <a:ext cx="2085975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76200" y="177719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952500" y="3175218"/>
            <a:ext cx="76581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-la-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>
            <a:off x="952500" y="-39687"/>
            <a:ext cx="708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-la-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9600" y="3022865"/>
            <a:ext cx="8229600" cy="2273035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2479906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5"/>
          <p:cNvSpPr>
            <a:spLocks noChangeArrowheads="1" noChangeShapeType="1" noTextEdit="1"/>
          </p:cNvSpPr>
          <p:nvPr/>
        </p:nvSpPr>
        <p:spPr bwMode="auto">
          <a:xfrm>
            <a:off x="914400" y="1841500"/>
            <a:ext cx="4419600" cy="19685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LUYỆN ĐỌC</a:t>
            </a:r>
          </a:p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DIỄN CẢM.</a:t>
            </a:r>
          </a:p>
        </p:txBody>
      </p:sp>
      <p:sp>
        <p:nvSpPr>
          <p:cNvPr id="29699" name="Rectangle 20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952500" y="-39687"/>
            <a:ext cx="7086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-la-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54442" y="406136"/>
            <a:ext cx="1941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Đà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54443" y="660136"/>
            <a:ext cx="3292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đêm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trăng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vơi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54443" y="977636"/>
            <a:ext cx="4030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Tôi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nghe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ba</a:t>
            </a:r>
            <a:r>
              <a:rPr lang="en-US" altLang="en-US" sz="2400" b="1" dirty="0">
                <a:latin typeface="Times New Roman" pitchFamily="18" charset="0"/>
              </a:rPr>
              <a:t>-la-</a:t>
            </a:r>
            <a:r>
              <a:rPr lang="en-US" altLang="en-US" sz="2400" b="1" dirty="0" err="1">
                <a:latin typeface="Times New Roman" pitchFamily="18" charset="0"/>
              </a:rPr>
              <a:t>lai</a:t>
            </a:r>
            <a:r>
              <a:rPr lang="en-US" altLang="en-US" sz="2400" b="1" dirty="0">
                <a:latin typeface="Times New Roman" pitchFamily="18" charset="0"/>
              </a:rPr>
              <a:t>-</a:t>
            </a:r>
            <a:r>
              <a:rPr lang="en-US" altLang="en-US" sz="2400" b="1" dirty="0" err="1">
                <a:latin typeface="Times New Roman" pitchFamily="18" charset="0"/>
              </a:rPr>
              <a:t>ca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120901" y="1539875"/>
            <a:ext cx="23916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54443" y="1295136"/>
            <a:ext cx="4766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cô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tóc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màu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hạt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dẻ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54443" y="1612636"/>
            <a:ext cx="5314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Ngón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tay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dây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đồng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54442" y="2057136"/>
            <a:ext cx="108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Lúc ấy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54443" y="2312459"/>
            <a:ext cx="5442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Cả công trường say ngủ cạnh dòng sông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54443" y="2618053"/>
            <a:ext cx="5750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tháp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khoan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nhô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trời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ngẫm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nghĩ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54442" y="2923646"/>
            <a:ext cx="5998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xe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ủi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xe</a:t>
            </a:r>
            <a:r>
              <a:rPr lang="en-US" altLang="en-US" sz="2400" b="1" dirty="0">
                <a:latin typeface="Times New Roman" pitchFamily="18" charset="0"/>
              </a:rPr>
              <a:t> ben </a:t>
            </a:r>
            <a:r>
              <a:rPr lang="en-US" altLang="en-US" sz="2400" b="1" dirty="0" err="1">
                <a:latin typeface="Times New Roman" pitchFamily="18" charset="0"/>
              </a:rPr>
              <a:t>sóng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vai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nhau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nằm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nghỉ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54442" y="3229240"/>
            <a:ext cx="3786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đàn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ngân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nga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54443" y="3534834"/>
            <a:ext cx="5264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Với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dòng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trăng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lấp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loáng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08011" y="3924300"/>
            <a:ext cx="1441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mai</a:t>
            </a:r>
            <a:endParaRPr lang="en-US" alt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08012" y="4188883"/>
            <a:ext cx="4706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Chiếc đập lớn nối liền hai khối núi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508011" y="4494477"/>
            <a:ext cx="4976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Biển sẽ nằm bỡ ngỡ giữa cao nguyên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08011" y="5105664"/>
            <a:ext cx="5054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Từ công trình thủy điện lớn đầu tiên.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508012" y="4800071"/>
            <a:ext cx="4883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Sông Đà chia ánh sáng đi muôn ngả</a:t>
            </a:r>
          </a:p>
        </p:txBody>
      </p:sp>
      <p:sp>
        <p:nvSpPr>
          <p:cNvPr id="30739" name="WordArt 20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162800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Tiếng đàn ba-la-lai-ca trên sông Đà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562600" y="5304974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alt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77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76200" y="1218407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952500" y="2247900"/>
            <a:ext cx="6553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494" name="TextBox 18"/>
          <p:cNvSpPr txBox="1">
            <a:spLocks noChangeArrowheads="1"/>
          </p:cNvSpPr>
          <p:nvPr/>
        </p:nvSpPr>
        <p:spPr bwMode="auto">
          <a:xfrm>
            <a:off x="952500" y="-39687"/>
            <a:ext cx="708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-la-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5"/>
          <p:cNvSpPr>
            <a:spLocks noChangeArrowheads="1" noChangeShapeType="1" noTextEdit="1"/>
          </p:cNvSpPr>
          <p:nvPr/>
        </p:nvSpPr>
        <p:spPr bwMode="auto">
          <a:xfrm>
            <a:off x="762000" y="1206500"/>
            <a:ext cx="4419600" cy="2413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LUYỆN ĐỌC</a:t>
            </a:r>
          </a:p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HỌC THUỘC LÒNG.</a:t>
            </a:r>
          </a:p>
        </p:txBody>
      </p:sp>
      <p:sp>
        <p:nvSpPr>
          <p:cNvPr id="31747" name="Rectangle 20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pic>
        <p:nvPicPr>
          <p:cNvPr id="31748" name="Picture 8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500"/>
            <a:ext cx="1295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594"/>
            <a:ext cx="1295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952500" y="-39687"/>
            <a:ext cx="7086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-la-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120901" y="406136"/>
            <a:ext cx="164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Trên sông Đà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120900" y="660136"/>
            <a:ext cx="27751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Một đêm trăng chơi vơi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120900" y="977636"/>
            <a:ext cx="3385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Tôi đã nghe tiếng ba-la-lai-ca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120901" y="1539875"/>
            <a:ext cx="23916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120900" y="1295136"/>
            <a:ext cx="3999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Một cô gái Nga mái tóc màu hạt dẻ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120901" y="1612636"/>
            <a:ext cx="44566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Ngón tay đan trên những sợi dây đồng.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120900" y="1968500"/>
            <a:ext cx="9332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Lúc ấy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120901" y="2222500"/>
            <a:ext cx="45640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Cả công trường say ngủ cạnh dòng sông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2120900" y="2540000"/>
            <a:ext cx="48189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tháp</a:t>
            </a:r>
            <a:r>
              <a:rPr lang="en-US" alt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itchFamily="18" charset="0"/>
              </a:rPr>
              <a:t>khoan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itchFamily="18" charset="0"/>
              </a:rPr>
              <a:t>nhô</a:t>
            </a:r>
            <a:r>
              <a:rPr lang="en-US" alt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itchFamily="18" charset="0"/>
              </a:rPr>
              <a:t>lên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itchFamily="18" charset="0"/>
              </a:rPr>
              <a:t>trời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itchFamily="18" charset="0"/>
              </a:rPr>
              <a:t>ngẫm</a:t>
            </a:r>
            <a:r>
              <a:rPr lang="en-US" alt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itchFamily="18" charset="0"/>
              </a:rPr>
              <a:t>nghĩ</a:t>
            </a:r>
            <a:endParaRPr lang="en-US" altLang="en-US" sz="2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120901" y="2857500"/>
            <a:ext cx="5025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Những xe ủi, xe ben sóng vai nhau nằm nghĩ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120901" y="3175000"/>
            <a:ext cx="31838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Chỉ còn tiếng đàn ngân nga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2120900" y="3534833"/>
            <a:ext cx="44149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Với một dòng trăng lấp loáng sông Đà.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120900" y="3921125"/>
            <a:ext cx="12314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Ngày mai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2120900" y="4254500"/>
            <a:ext cx="3950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Chiếc đập lớn nối liền hai khối núi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2120900" y="4595813"/>
            <a:ext cx="41777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Biển sẽ nằm bỡ ngỡ giữa cao nguyên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2120901" y="5207000"/>
            <a:ext cx="4240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Từ công trình thủy điện lớn đầu tiên.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2120900" y="4901407"/>
            <a:ext cx="40959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Sông Đà chia ánh sáng đi muôn ngả</a:t>
            </a:r>
          </a:p>
        </p:txBody>
      </p:sp>
      <p:sp>
        <p:nvSpPr>
          <p:cNvPr id="34836" name="WordArt 20"/>
          <p:cNvSpPr>
            <a:spLocks noChangeArrowheads="1" noChangeShapeType="1" noTextEdit="1"/>
          </p:cNvSpPr>
          <p:nvPr/>
        </p:nvSpPr>
        <p:spPr bwMode="auto">
          <a:xfrm>
            <a:off x="1143000" y="-114300"/>
            <a:ext cx="7162800" cy="4365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vi-VN" sz="3600" smtClean="0">
                <a:solidFill>
                  <a:srgbClr val="FF0000"/>
                </a:solidFill>
                <a:latin typeface="Times New Roman"/>
              </a:rPr>
              <a:t>Tiếng đàn ba-la-lai-ca trên sông Đà</a:t>
            </a:r>
            <a:endParaRPr lang="en-US" sz="3600" smtClean="0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  <p:bldP spid="75782" grpId="0"/>
      <p:bldP spid="75783" grpId="0"/>
      <p:bldP spid="75785" grpId="0"/>
      <p:bldP spid="75786" grpId="0"/>
      <p:bldP spid="75787" grpId="0"/>
      <p:bldP spid="75788" grpId="0"/>
      <p:bldP spid="75789" grpId="0"/>
      <p:bldP spid="75791" grpId="0"/>
      <p:bldP spid="75792" grpId="0"/>
      <p:bldP spid="75793" grpId="0"/>
      <p:bldP spid="757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5"/>
          <p:cNvSpPr>
            <a:spLocks noChangeArrowheads="1" noChangeShapeType="1" noTextEdit="1"/>
          </p:cNvSpPr>
          <p:nvPr/>
        </p:nvSpPr>
        <p:spPr bwMode="auto">
          <a:xfrm>
            <a:off x="838200" y="1270000"/>
            <a:ext cx="4572000" cy="19685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vi-VN" sz="3600" b="1" kern="10">
              <a:ln w="9525"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33795" name="WordArt 8"/>
          <p:cNvSpPr>
            <a:spLocks noChangeArrowheads="1" noChangeShapeType="1" noTextEdit="1"/>
          </p:cNvSpPr>
          <p:nvPr/>
        </p:nvSpPr>
        <p:spPr bwMode="auto">
          <a:xfrm>
            <a:off x="5457826" y="1658938"/>
            <a:ext cx="2085975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0" y="2666289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      Em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hãy nêu tên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, tác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dụng của các đập thủy điện tại quê hương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mình.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>
            <a:off x="952500" y="-39687"/>
            <a:ext cx="7086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-la-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81000" y="3231886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-92075" y="347928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6" name="Rectangle 20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vi-VN" altLang="en-US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743200" y="1713178"/>
            <a:ext cx="3124200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200" b="1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475" y="3161771"/>
            <a:ext cx="8899525" cy="1015663"/>
          </a:xfrm>
          <a:prstGeom prst="rect">
            <a:avLst/>
          </a:prstGeom>
          <a:noFill/>
          <a:ln w="9525" algn="ctr">
            <a:solidFill>
              <a:srgbClr val="F3FFFF"/>
            </a:solidFill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*</a:t>
            </a:r>
            <a:r>
              <a:rPr lang="en-US" altLang="en-US" sz="3200" b="1" i="1">
                <a:solidFill>
                  <a:srgbClr val="000000"/>
                </a:solidFill>
              </a:rPr>
              <a:t>Em </a:t>
            </a:r>
            <a:r>
              <a:rPr lang="vi-VN" altLang="en-US" sz="2800" b="1" i="1">
                <a:solidFill>
                  <a:srgbClr val="000000"/>
                </a:solidFill>
              </a:rPr>
              <a:t>có biết điện chúng ta đang dùng lấy từ đâu không ? </a:t>
            </a:r>
            <a:endParaRPr lang="en-US" altLang="en-US" sz="2800" b="1" i="1">
              <a:solidFill>
                <a:srgbClr val="000000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84150" y="1891771"/>
            <a:ext cx="8045450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7B2E1F"/>
                </a:solidFill>
              </a:rPr>
              <a:t> </a:t>
            </a:r>
            <a:r>
              <a:rPr lang="en-US" altLang="en-US" sz="3200" b="1" i="1" dirty="0">
                <a:solidFill>
                  <a:srgbClr val="7B2E1F"/>
                </a:solidFill>
              </a:rPr>
              <a:t>* </a:t>
            </a:r>
            <a:r>
              <a:rPr lang="vi-VN" altLang="en-US" sz="3200" b="1" i="1" dirty="0">
                <a:solidFill>
                  <a:srgbClr val="7B2E1F"/>
                </a:solidFill>
              </a:rPr>
              <a:t>Em hãy nêu công dụng của điện </a:t>
            </a:r>
            <a:r>
              <a:rPr lang="vi-VN" altLang="en-US" sz="3200" b="1" dirty="0">
                <a:solidFill>
                  <a:srgbClr val="7B2E1F"/>
                </a:solidFill>
              </a:rPr>
              <a:t>.</a:t>
            </a:r>
            <a:endParaRPr lang="en-US" altLang="en-US" sz="2800" b="1" dirty="0">
              <a:solidFill>
                <a:srgbClr val="7B2E1F"/>
              </a:solidFill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676400" y="347927"/>
            <a:ext cx="5257800" cy="9525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>
            <a:solidFill>
              <a:srgbClr val="CC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vi-VN" alt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KHỞI ĐỘNG </a:t>
            </a:r>
            <a:endParaRPr lang="en-US" altLang="en-US" sz="6000" dirty="0" smtClean="0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26189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2"/>
            <a:ext cx="9144000" cy="568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WordArt 6"/>
          <p:cNvSpPr>
            <a:spLocks noChangeArrowheads="1" noChangeShapeType="1" noTextEdit="1"/>
          </p:cNvSpPr>
          <p:nvPr/>
        </p:nvSpPr>
        <p:spPr bwMode="auto">
          <a:xfrm>
            <a:off x="990600" y="1079500"/>
            <a:ext cx="6934200" cy="3492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KẾT THÚC!</a:t>
            </a:r>
          </a:p>
        </p:txBody>
      </p:sp>
      <p:sp>
        <p:nvSpPr>
          <p:cNvPr id="46084" name="Rectangle 20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81000" y="3231886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Times New Roman" pitchFamily="18" charset="0"/>
            </a:endParaRPr>
          </a:p>
        </p:txBody>
      </p:sp>
      <p:pic>
        <p:nvPicPr>
          <p:cNvPr id="22540" name="Picture 1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0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5867400" y="1333501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-304800" y="6477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-la-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1219200" y="25136"/>
            <a:ext cx="640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  <p:bldP spid="225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54442" y="406136"/>
            <a:ext cx="1941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Đà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54443" y="660136"/>
            <a:ext cx="3292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đêm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trăng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vơi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54443" y="977636"/>
            <a:ext cx="4030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Tôi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nghe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ba</a:t>
            </a:r>
            <a:r>
              <a:rPr lang="en-US" altLang="en-US" sz="2400" b="1" dirty="0">
                <a:latin typeface="Times New Roman" pitchFamily="18" charset="0"/>
              </a:rPr>
              <a:t>-la-</a:t>
            </a:r>
            <a:r>
              <a:rPr lang="en-US" altLang="en-US" sz="2400" b="1" dirty="0" err="1">
                <a:latin typeface="Times New Roman" pitchFamily="18" charset="0"/>
              </a:rPr>
              <a:t>lai</a:t>
            </a:r>
            <a:r>
              <a:rPr lang="en-US" altLang="en-US" sz="2400" b="1" dirty="0">
                <a:latin typeface="Times New Roman" pitchFamily="18" charset="0"/>
              </a:rPr>
              <a:t>-</a:t>
            </a:r>
            <a:r>
              <a:rPr lang="en-US" altLang="en-US" sz="2400" b="1" dirty="0" err="1">
                <a:latin typeface="Times New Roman" pitchFamily="18" charset="0"/>
              </a:rPr>
              <a:t>ca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120901" y="1539875"/>
            <a:ext cx="23916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54443" y="1295136"/>
            <a:ext cx="4766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cô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tóc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màu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hạt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dẻ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54443" y="1612636"/>
            <a:ext cx="5314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Ngón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tay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dây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đồng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54442" y="2057136"/>
            <a:ext cx="108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Lúc ấy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54443" y="2312459"/>
            <a:ext cx="5442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Cả công trường say ngủ cạnh dòng sông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54443" y="2618053"/>
            <a:ext cx="5750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tháp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khoan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nhô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trời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ngẫm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nghĩ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54442" y="2923646"/>
            <a:ext cx="5998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xe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ủi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xe</a:t>
            </a:r>
            <a:r>
              <a:rPr lang="en-US" altLang="en-US" sz="2400" b="1" dirty="0">
                <a:latin typeface="Times New Roman" pitchFamily="18" charset="0"/>
              </a:rPr>
              <a:t> ben </a:t>
            </a:r>
            <a:r>
              <a:rPr lang="en-US" altLang="en-US" sz="2400" b="1" dirty="0" err="1">
                <a:latin typeface="Times New Roman" pitchFamily="18" charset="0"/>
              </a:rPr>
              <a:t>sóng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vai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nhau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nằm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nghỉ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54442" y="3229240"/>
            <a:ext cx="3786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đàn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ngân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nga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54443" y="3534834"/>
            <a:ext cx="5264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Với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dòng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trăng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lấp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loáng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08011" y="3924300"/>
            <a:ext cx="1441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mai</a:t>
            </a:r>
            <a:endParaRPr lang="en-US" alt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08012" y="4188883"/>
            <a:ext cx="4706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Chiếc đập lớn nối liền hai khối núi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508011" y="4494477"/>
            <a:ext cx="4976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Biển sẽ nằm bỡ ngỡ giữa cao nguyên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08011" y="5105664"/>
            <a:ext cx="5054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Từ công trình thủy điện lớn đầu tiên.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508012" y="4800071"/>
            <a:ext cx="4883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Sông Đà chia ánh sáng đi muôn ngả</a:t>
            </a:r>
          </a:p>
        </p:txBody>
      </p:sp>
      <p:sp>
        <p:nvSpPr>
          <p:cNvPr id="30739" name="WordArt 20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162800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Tiếng đàn ba-la-lai-ca trên sông Đà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562600" y="5304974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alt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84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76200" y="1218407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0" y="1599407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Đọc đúng: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0" y="2486680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1981200" y="1561042"/>
            <a:ext cx="7239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Ba-la-lai-ca, ngẫm nghĩ, lấp loáng, muôn ngả, bỡ ngỡ, …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0" y="2972931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chia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494" name="TextBox 18"/>
          <p:cNvSpPr txBox="1">
            <a:spLocks noChangeArrowheads="1"/>
          </p:cNvSpPr>
          <p:nvPr/>
        </p:nvSpPr>
        <p:spPr bwMode="auto">
          <a:xfrm>
            <a:off x="952500" y="-39687"/>
            <a:ext cx="708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-la-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4" grpId="0"/>
      <p:bldP spid="65545" grpId="0"/>
      <p:bldP spid="65547" grpId="0"/>
      <p:bldP spid="655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0500"/>
            <a:ext cx="8763000" cy="552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3" descr="vietnam_fl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899583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0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1000" y="3231886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Times New Roman" pitchFamily="18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-92075" y="3479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en-US" sz="1800">
              <a:latin typeface="Times New Roman" pitchFamily="18" charset="0"/>
            </a:endParaRPr>
          </a:p>
        </p:txBody>
      </p:sp>
      <p:pic>
        <p:nvPicPr>
          <p:cNvPr id="20501" name="Picture 21" descr="balalaik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0"/>
            <a:ext cx="38703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2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371600" y="1460500"/>
            <a:ext cx="6629400" cy="3429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0" y="7143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952500" y="-39687"/>
            <a:ext cx="708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-la-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952500" y="2019300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54442" y="338435"/>
            <a:ext cx="1941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Đà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54443" y="660136"/>
            <a:ext cx="3292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đêm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trăng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vơi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54443" y="977636"/>
            <a:ext cx="4030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Tôi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nghe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ba</a:t>
            </a:r>
            <a:r>
              <a:rPr lang="en-US" altLang="en-US" sz="2400" b="1" dirty="0">
                <a:latin typeface="Times New Roman" pitchFamily="18" charset="0"/>
              </a:rPr>
              <a:t>-la-</a:t>
            </a:r>
            <a:r>
              <a:rPr lang="en-US" altLang="en-US" sz="2400" b="1" dirty="0" err="1">
                <a:latin typeface="Times New Roman" pitchFamily="18" charset="0"/>
              </a:rPr>
              <a:t>lai</a:t>
            </a:r>
            <a:r>
              <a:rPr lang="en-US" altLang="en-US" sz="2400" b="1" dirty="0">
                <a:latin typeface="Times New Roman" pitchFamily="18" charset="0"/>
              </a:rPr>
              <a:t>-</a:t>
            </a:r>
            <a:r>
              <a:rPr lang="en-US" altLang="en-US" sz="2400" b="1" dirty="0" err="1">
                <a:latin typeface="Times New Roman" pitchFamily="18" charset="0"/>
              </a:rPr>
              <a:t>ca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120901" y="1539875"/>
            <a:ext cx="23916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54443" y="1295136"/>
            <a:ext cx="4766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cô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tóc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màu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hạt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dẻ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54443" y="1612636"/>
            <a:ext cx="5314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Ngón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tay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dây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đồng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54442" y="2057136"/>
            <a:ext cx="108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Lúc ấy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54443" y="2312459"/>
            <a:ext cx="5442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Cả công trường say ngủ cạnh dòng sông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54443" y="2618053"/>
            <a:ext cx="5750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tháp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khoan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nhô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trời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ngẫm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nghĩ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54442" y="2923646"/>
            <a:ext cx="5998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xe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ủi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xe</a:t>
            </a:r>
            <a:r>
              <a:rPr lang="en-US" altLang="en-US" sz="2400" b="1" dirty="0">
                <a:latin typeface="Times New Roman" pitchFamily="18" charset="0"/>
              </a:rPr>
              <a:t> ben </a:t>
            </a:r>
            <a:r>
              <a:rPr lang="en-US" altLang="en-US" sz="2400" b="1" dirty="0" err="1">
                <a:latin typeface="Times New Roman" pitchFamily="18" charset="0"/>
              </a:rPr>
              <a:t>sóng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vai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nhau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nằm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nghỉ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54442" y="3229240"/>
            <a:ext cx="3786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đàn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ngân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nga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54443" y="3534834"/>
            <a:ext cx="5264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</a:rPr>
              <a:t>Với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dòng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trăng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lấp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loáng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08011" y="3924300"/>
            <a:ext cx="1441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mai</a:t>
            </a:r>
            <a:endParaRPr lang="en-US" alt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08012" y="4188883"/>
            <a:ext cx="4706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Chiếc đập lớn nối liền hai khối núi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508011" y="4494477"/>
            <a:ext cx="4976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Biển sẽ nằm bỡ ngỡ giữa cao nguyên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08011" y="5105664"/>
            <a:ext cx="5054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Từ công trình thủy điện lớn đầu tiên.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508012" y="4800071"/>
            <a:ext cx="4883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Sông Đà chia ánh sáng đi muôn ngả</a:t>
            </a:r>
          </a:p>
        </p:txBody>
      </p:sp>
      <p:sp>
        <p:nvSpPr>
          <p:cNvPr id="30739" name="WordArt 20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162800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Tiếng đàn ba-la-lai-ca trên sông Đà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562600" y="5304974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alt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80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1111</Words>
  <Application>Microsoft Office PowerPoint</Application>
  <PresentationFormat>On-screen Show (16:10)</PresentationFormat>
  <Paragraphs>163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Trebuchet MS</vt:lpstr>
      <vt:lpstr>Georgia</vt:lpstr>
      <vt:lpstr>Times New Roman</vt:lpstr>
      <vt:lpstr>Wingdings</vt:lpstr>
      <vt:lpstr>Default Design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Trung</cp:lastModifiedBy>
  <cp:revision>142</cp:revision>
  <dcterms:created xsi:type="dcterms:W3CDTF">2014-10-13T13:30:13Z</dcterms:created>
  <dcterms:modified xsi:type="dcterms:W3CDTF">2022-10-18T12:26:59Z</dcterms:modified>
</cp:coreProperties>
</file>