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handoutMasterIdLst>
    <p:handoutMasterId r:id="rId43"/>
  </p:handoutMasterIdLst>
  <p:sldIdLst>
    <p:sldId id="467" r:id="rId5"/>
    <p:sldId id="302" r:id="rId7"/>
    <p:sldId id="461" r:id="rId8"/>
    <p:sldId id="463" r:id="rId9"/>
    <p:sldId id="464" r:id="rId10"/>
    <p:sldId id="465" r:id="rId11"/>
    <p:sldId id="462" r:id="rId12"/>
    <p:sldId id="460" r:id="rId13"/>
    <p:sldId id="321" r:id="rId14"/>
    <p:sldId id="408" r:id="rId15"/>
    <p:sldId id="409" r:id="rId16"/>
    <p:sldId id="435" r:id="rId17"/>
    <p:sldId id="375" r:id="rId18"/>
    <p:sldId id="410" r:id="rId19"/>
    <p:sldId id="346" r:id="rId20"/>
    <p:sldId id="411" r:id="rId21"/>
    <p:sldId id="466" r:id="rId22"/>
    <p:sldId id="412" r:id="rId23"/>
    <p:sldId id="374" r:id="rId24"/>
    <p:sldId id="413" r:id="rId25"/>
    <p:sldId id="429" r:id="rId26"/>
    <p:sldId id="415" r:id="rId27"/>
    <p:sldId id="428" r:id="rId28"/>
    <p:sldId id="427" r:id="rId29"/>
    <p:sldId id="418" r:id="rId30"/>
    <p:sldId id="381" r:id="rId31"/>
    <p:sldId id="382" r:id="rId32"/>
    <p:sldId id="383" r:id="rId33"/>
    <p:sldId id="419" r:id="rId34"/>
    <p:sldId id="422" r:id="rId35"/>
    <p:sldId id="423" r:id="rId36"/>
    <p:sldId id="424" r:id="rId37"/>
    <p:sldId id="430" r:id="rId38"/>
    <p:sldId id="431" r:id="rId39"/>
    <p:sldId id="434" r:id="rId40"/>
    <p:sldId id="432" r:id="rId41"/>
    <p:sldId id="390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66"/>
    <a:srgbClr val="FFFFA7"/>
    <a:srgbClr val="FFFF99"/>
    <a:srgbClr val="C8D4FC"/>
    <a:srgbClr val="D4ECF4"/>
    <a:srgbClr val="99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6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6CD7B2-A168-477D-95CC-FB2A3DFF2725}" type="datetime1">
              <a:rPr lang="en-US"/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79FA2B1-C8D3-4576-932F-9209ED38641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8F2DA0-4772-46A0-86F9-43449FDF1003}" type="datetime1">
              <a:rPr lang="en-US"/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0EF8A0-F38E-46CE-BF00-B9894FA63098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B6E0-D508-4558-BDBF-205A24919A6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5F94-9DC5-4385-A6AF-DF826EA7A5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11A2-4DCB-40D4-865A-FF63EF1F30B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6FB0-3CE4-4ECC-BD06-AEF49BF700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384D5-9A56-401D-9804-594CA76F1D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EA232-0A81-44BE-91F8-B7A68E96BC5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B456-4F54-4CE5-AAC3-BE6B6B22592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3FFF-6E12-4D78-9BB2-8F094D1B391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87EB-5B4A-4BE6-B169-004AF5C072F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35C2-698C-4A98-8AA2-B87FF84379F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40F8-FF7A-4083-A961-7BFCB9C1207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1F1E-C9AC-4F93-AB33-AA2DD45EA7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85EB-2EEC-4523-BE70-00F50260BB5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8EC16-2132-4D96-8D4E-70AB18DAC9C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D7B1-11D6-4F0F-8A72-41F996BEE78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E472-FBCC-4AD1-B295-7FC9B9C1689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43BC-F3B2-41DC-B3BC-E3577461021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5882-F985-4B2F-A3CB-35BABDECBE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0870-38BC-4720-8CEE-3F54EE7D596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65D1-D323-4E74-AACD-32928A11085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5BE1-43EC-4AB7-8AA5-9A509E55A4F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F3CF6-3F1B-4506-ACB8-0C1962CC29A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83FA-1336-4D48-AA7A-696AEE15271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94EC5-FB1C-4E38-9A1D-99F1BC39D4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3452-7A57-4C00-A4A3-27062DFCF5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3DFCB-69A6-4EBC-9C1C-5B06AD2F3D7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1BDD-5A97-4BDF-B888-E8DF53DBCE9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A5A3-A3DF-4CCF-B3E8-25E6F0680A3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6A3B-E62F-430D-9F7E-53DCE3294D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6C6C-8537-4D5C-AD06-8B5E3B10C9E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9A3A-8F0E-4B0E-A933-6E8C7CE6413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67999">
              <a:srgbClr val="FFFFFF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58D3C7-4E44-49C8-BFC1-BBE3B29B8422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67999">
              <a:srgbClr val="FFFFFF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7B693D9-5584-489A-A911-E013AB9445D1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67999">
              <a:srgbClr val="FFFFFF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952E82-E11C-429D-AE62-1873BE270A4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audio" Target="../media/audio1.wav"/><Relationship Id="rId7" Type="http://schemas.openxmlformats.org/officeDocument/2006/relationships/tags" Target="../tags/tag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tags" Target="../tags/tag1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1.wav"/><Relationship Id="rId3" Type="http://schemas.openxmlformats.org/officeDocument/2006/relationships/image" Target="../media/image27.jpeg"/><Relationship Id="rId2" Type="http://schemas.openxmlformats.org/officeDocument/2006/relationships/hyperlink" Target="../../../../luu%20huong/But%20chi%20thong%20minh.lnk" TargetMode="Externa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tags" Target="../tags/tag5.xml"/><Relationship Id="rId7" Type="http://schemas.openxmlformats.org/officeDocument/2006/relationships/image" Target="../media/image5.GIF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1.wav"/><Relationship Id="rId3" Type="http://schemas.openxmlformats.org/officeDocument/2006/relationships/image" Target="../media/image27.jpeg"/><Relationship Id="rId2" Type="http://schemas.openxmlformats.org/officeDocument/2006/relationships/hyperlink" Target="../../../../luu%20huong/But%20chi%20thong%20minh.lnk" TargetMode="Externa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1.wav"/><Relationship Id="rId3" Type="http://schemas.openxmlformats.org/officeDocument/2006/relationships/image" Target="../media/image27.jpeg"/><Relationship Id="rId2" Type="http://schemas.openxmlformats.org/officeDocument/2006/relationships/hyperlink" Target="../../../../luu%20huong/But%20chi%20thong%20minh.lnk" TargetMode="External"/><Relationship Id="rId1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7" y="0"/>
            <a:ext cx="88890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chăm ngoan, học giỏi.</a:t>
            </a:r>
            <a:endParaRPr lang="en-US" sz="2900" b="1" kern="1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60929">
        <p:sndAc>
          <p:stSnd>
            <p:snd r:embed="rId8" name="applause.wav"/>
          </p:stSnd>
        </p:sndAc>
      </p:transition>
    </mc:Choice>
    <mc:Fallback>
      <p:transition spd="slow" advClick="0" advTm="360929"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3543300"/>
            <a:ext cx="1143000" cy="7239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FF0000"/>
                </a:solidFill>
              </a:rPr>
              <a:t>16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50" y="3543300"/>
            <a:ext cx="1143000" cy="7239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FF0000"/>
                </a:solidFill>
              </a:rPr>
              <a:t>&lt;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3543300"/>
            <a:ext cx="1143000" cy="7239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FF0000"/>
                </a:solidFill>
              </a:rPr>
              <a:t>19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2300" y="4572000"/>
            <a:ext cx="3352800" cy="7239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FF0000"/>
                </a:solidFill>
              </a:rPr>
              <a:t>19 &gt; 16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8198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2" t="24001" r="7343" b="54413"/>
          <a:stretch>
            <a:fillRect/>
          </a:stretch>
        </p:blipFill>
        <p:spPr bwMode="auto">
          <a:xfrm>
            <a:off x="4495800" y="1143000"/>
            <a:ext cx="447992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27031" r="50467" b="53069"/>
          <a:stretch>
            <a:fillRect/>
          </a:stretch>
        </p:blipFill>
        <p:spPr bwMode="auto">
          <a:xfrm>
            <a:off x="152400" y="1112838"/>
            <a:ext cx="4470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4074" r="61111" b="76666"/>
          <a:stretch>
            <a:fillRect/>
          </a:stretch>
        </p:blipFill>
        <p:spPr bwMode="auto">
          <a:xfrm>
            <a:off x="304800" y="152400"/>
            <a:ext cx="236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0001" r="60001" b="76666"/>
          <a:stretch>
            <a:fillRect/>
          </a:stretch>
        </p:blipFill>
        <p:spPr bwMode="auto">
          <a:xfrm>
            <a:off x="1905000" y="427038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2895600"/>
            <a:ext cx="1143000" cy="7239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FF0000"/>
                </a:solidFill>
              </a:rPr>
              <a:t>42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2895600"/>
            <a:ext cx="1143000" cy="7239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FF0000"/>
                </a:solidFill>
              </a:rPr>
              <a:t>25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2895600"/>
            <a:ext cx="1143000" cy="7239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FF0000"/>
                </a:solidFill>
              </a:rPr>
              <a:t>&gt;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3886200"/>
            <a:ext cx="3352800" cy="7239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FF0000"/>
                </a:solidFill>
              </a:rPr>
              <a:t>25 &lt; 42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922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7" t="57407" r="5556" b="20370"/>
          <a:stretch>
            <a:fillRect/>
          </a:stretch>
        </p:blipFill>
        <p:spPr bwMode="auto">
          <a:xfrm>
            <a:off x="4724400" y="533400"/>
            <a:ext cx="42830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56088" r="50000" b="21771"/>
          <a:stretch>
            <a:fillRect/>
          </a:stretch>
        </p:blipFill>
        <p:spPr bwMode="auto">
          <a:xfrm>
            <a:off x="304800" y="315913"/>
            <a:ext cx="44196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27779" r="68971" b="59811"/>
          <a:stretch>
            <a:fillRect/>
          </a:stretch>
        </p:blipFill>
        <p:spPr bwMode="auto">
          <a:xfrm>
            <a:off x="762000" y="1039813"/>
            <a:ext cx="15128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9259" r="64444" b="58888"/>
          <a:stretch>
            <a:fillRect/>
          </a:stretch>
        </p:blipFill>
        <p:spPr bwMode="auto">
          <a:xfrm>
            <a:off x="2641600" y="960438"/>
            <a:ext cx="1014413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42593" r="62222" b="45555"/>
          <a:stretch>
            <a:fillRect/>
          </a:stretch>
        </p:blipFill>
        <p:spPr bwMode="auto">
          <a:xfrm>
            <a:off x="2605088" y="2452688"/>
            <a:ext cx="1258887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61852" r="62222" b="32222"/>
          <a:stretch>
            <a:fillRect/>
          </a:stretch>
        </p:blipFill>
        <p:spPr bwMode="auto">
          <a:xfrm>
            <a:off x="2105025" y="4416425"/>
            <a:ext cx="1524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9" t="28148" r="21111" b="60001"/>
          <a:stretch>
            <a:fillRect/>
          </a:stretch>
        </p:blipFill>
        <p:spPr bwMode="auto">
          <a:xfrm>
            <a:off x="7715250" y="3960813"/>
            <a:ext cx="159226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39630" r="22221" b="47037"/>
          <a:stretch>
            <a:fillRect/>
          </a:stretch>
        </p:blipFill>
        <p:spPr bwMode="auto">
          <a:xfrm>
            <a:off x="7697788" y="2273300"/>
            <a:ext cx="1271587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1" t="54443" r="21111" b="32224"/>
          <a:stretch>
            <a:fillRect/>
          </a:stretch>
        </p:blipFill>
        <p:spPr bwMode="auto">
          <a:xfrm>
            <a:off x="7713663" y="1122363"/>
            <a:ext cx="11779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27779" r="68971" b="59811"/>
          <a:stretch>
            <a:fillRect/>
          </a:stretch>
        </p:blipFill>
        <p:spPr bwMode="auto">
          <a:xfrm>
            <a:off x="6138863" y="5314950"/>
            <a:ext cx="158908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27779" r="68971" b="59811"/>
          <a:stretch>
            <a:fillRect/>
          </a:stretch>
        </p:blipFill>
        <p:spPr bwMode="auto">
          <a:xfrm>
            <a:off x="7297738" y="5243513"/>
            <a:ext cx="1589087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27779" r="68971" b="59811"/>
          <a:stretch>
            <a:fillRect/>
          </a:stretch>
        </p:blipFill>
        <p:spPr bwMode="auto">
          <a:xfrm>
            <a:off x="609600" y="3687763"/>
            <a:ext cx="163036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27779" r="68971" b="59811"/>
          <a:stretch>
            <a:fillRect/>
          </a:stretch>
        </p:blipFill>
        <p:spPr bwMode="auto">
          <a:xfrm>
            <a:off x="1284288" y="5229225"/>
            <a:ext cx="168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27779" r="68971" b="59811"/>
          <a:stretch>
            <a:fillRect/>
          </a:stretch>
        </p:blipFill>
        <p:spPr bwMode="auto">
          <a:xfrm>
            <a:off x="6210300" y="3678238"/>
            <a:ext cx="16065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27779" r="68971" b="59811"/>
          <a:stretch>
            <a:fillRect/>
          </a:stretch>
        </p:blipFill>
        <p:spPr bwMode="auto">
          <a:xfrm>
            <a:off x="174625" y="5195888"/>
            <a:ext cx="16827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27779" r="68971" b="59811"/>
          <a:stretch>
            <a:fillRect/>
          </a:stretch>
        </p:blipFill>
        <p:spPr bwMode="auto">
          <a:xfrm>
            <a:off x="1295400" y="2314575"/>
            <a:ext cx="158273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27779" r="68971" b="59811"/>
          <a:stretch>
            <a:fillRect/>
          </a:stretch>
        </p:blipFill>
        <p:spPr bwMode="auto">
          <a:xfrm>
            <a:off x="6218238" y="2222500"/>
            <a:ext cx="15541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27779" r="68971" b="59811"/>
          <a:stretch>
            <a:fillRect/>
          </a:stretch>
        </p:blipFill>
        <p:spPr bwMode="auto">
          <a:xfrm>
            <a:off x="6254750" y="960438"/>
            <a:ext cx="140493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27779" r="68971" b="59811"/>
          <a:stretch>
            <a:fillRect/>
          </a:stretch>
        </p:blipFill>
        <p:spPr bwMode="auto">
          <a:xfrm>
            <a:off x="174625" y="2314575"/>
            <a:ext cx="158273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Text Box 5"/>
          <p:cNvSpPr txBox="1">
            <a:spLocks noChangeArrowheads="1"/>
          </p:cNvSpPr>
          <p:nvPr/>
        </p:nvSpPr>
        <p:spPr bwMode="auto">
          <a:xfrm>
            <a:off x="1565275" y="-4763"/>
            <a:ext cx="6172200" cy="7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>
                <a:solidFill>
                  <a:srgbClr val="0000FF"/>
                </a:solidFill>
              </a:rPr>
              <a:t>Hoạt động </a:t>
            </a:r>
            <a:endParaRPr lang="en-US" altLang="en-US" sz="4000" b="1" i="1">
              <a:solidFill>
                <a:srgbClr val="0000FF"/>
              </a:solidFill>
            </a:endParaRPr>
          </a:p>
        </p:txBody>
      </p:sp>
      <p:grpSp>
        <p:nvGrpSpPr>
          <p:cNvPr id="10260" name="Group 5"/>
          <p:cNvGrpSpPr/>
          <p:nvPr/>
        </p:nvGrpSpPr>
        <p:grpSpPr bwMode="auto">
          <a:xfrm>
            <a:off x="-30163" y="469900"/>
            <a:ext cx="8669338" cy="736600"/>
            <a:chOff x="236220" y="746700"/>
            <a:chExt cx="8669655" cy="737463"/>
          </a:xfrm>
        </p:grpSpPr>
        <p:sp>
          <p:nvSpPr>
            <p:cNvPr id="22" name="Oval 21"/>
            <p:cNvSpPr/>
            <p:nvPr/>
          </p:nvSpPr>
          <p:spPr bwMode="auto">
            <a:xfrm>
              <a:off x="236220" y="746700"/>
              <a:ext cx="876333" cy="737463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en-US" sz="3600" b="1" dirty="0">
                  <a:solidFill>
                    <a:schemeClr val="accent3"/>
                  </a:solidFill>
                  <a:latin typeface="Arial" panose="020B0604020202020204" pitchFamily="34" charset="0"/>
                </a:rPr>
                <a:t> 1</a:t>
              </a:r>
              <a:endParaRPr lang="en-US" sz="3600" b="1"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6" name="Text Box 5"/>
            <p:cNvSpPr txBox="1">
              <a:spLocks noChangeArrowheads="1"/>
            </p:cNvSpPr>
            <p:nvPr/>
          </p:nvSpPr>
          <p:spPr bwMode="auto">
            <a:xfrm>
              <a:off x="752475" y="869864"/>
              <a:ext cx="8153400" cy="585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05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i="1"/>
                <a:t>   So sánh (theo mẫu)</a:t>
              </a:r>
              <a:endParaRPr lang="en-US" altLang="en-US" b="1" i="1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924300" y="1616075"/>
            <a:ext cx="219075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13 &lt; 16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954463" y="3121025"/>
            <a:ext cx="219075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25 &gt; 15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948113" y="4475163"/>
            <a:ext cx="219075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14 &lt; 16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33825" y="5829300"/>
            <a:ext cx="219075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20 = 20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4" descr="C:\Users\User\Desktop\con v%E1%BB%8Bt.webp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1267" name="AutoShape 16" descr="C:\Users\User\Desktop\con v%E1%BB%8Bt.webp"/>
          <p:cNvSpPr>
            <a:spLocks noChangeAspect="1" noChangeArrowheads="1"/>
          </p:cNvSpPr>
          <p:nvPr/>
        </p:nvSpPr>
        <p:spPr bwMode="auto">
          <a:xfrm>
            <a:off x="31432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grpSp>
        <p:nvGrpSpPr>
          <p:cNvPr id="11268" name="Group 5"/>
          <p:cNvGrpSpPr/>
          <p:nvPr/>
        </p:nvGrpSpPr>
        <p:grpSpPr bwMode="auto">
          <a:xfrm>
            <a:off x="76200" y="152400"/>
            <a:ext cx="8915400" cy="1017588"/>
            <a:chOff x="228600" y="1115943"/>
            <a:chExt cx="8915400" cy="1018030"/>
          </a:xfrm>
        </p:grpSpPr>
        <p:sp>
          <p:nvSpPr>
            <p:cNvPr id="26" name="Oval 25"/>
            <p:cNvSpPr/>
            <p:nvPr/>
          </p:nvSpPr>
          <p:spPr bwMode="auto">
            <a:xfrm>
              <a:off x="228600" y="1115943"/>
              <a:ext cx="1066800" cy="101803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en-US" sz="4800" b="1" dirty="0">
                  <a:solidFill>
                    <a:schemeClr val="accent3"/>
                  </a:solidFill>
                  <a:latin typeface="Arial" panose="020B0604020202020204" pitchFamily="34" charset="0"/>
                </a:rPr>
                <a:t> 2</a:t>
              </a:r>
              <a:endParaRPr lang="en-US" sz="4800" b="1"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0" name="Text Box 5"/>
            <p:cNvSpPr txBox="1">
              <a:spLocks noChangeArrowheads="1"/>
            </p:cNvSpPr>
            <p:nvPr/>
          </p:nvSpPr>
          <p:spPr bwMode="auto">
            <a:xfrm>
              <a:off x="990600" y="1268377"/>
              <a:ext cx="8153400" cy="76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05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i="1"/>
                <a:t>   Túi nào có số lớn hơn ?</a:t>
              </a:r>
              <a:endParaRPr lang="en-US" altLang="en-US" sz="4400" b="1" i="1"/>
            </a:p>
          </p:txBody>
        </p:sp>
      </p:grpSp>
      <p:pic>
        <p:nvPicPr>
          <p:cNvPr id="11269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352550"/>
            <a:ext cx="89312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93688" y="4295775"/>
            <a:ext cx="696912" cy="719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35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905000" y="4267200"/>
            <a:ext cx="990600" cy="914400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124200" y="3771900"/>
            <a:ext cx="990600" cy="1028700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924800" y="4838700"/>
            <a:ext cx="1028700" cy="1009650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308350" y="3914775"/>
            <a:ext cx="654050" cy="657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57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81600" y="3914775"/>
            <a:ext cx="654050" cy="657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24600" y="4852988"/>
            <a:ext cx="654050" cy="657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12125" y="5014913"/>
            <a:ext cx="654050" cy="657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73275" y="4414838"/>
            <a:ext cx="654050" cy="657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</a:rPr>
              <a:t>53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5"/>
          <p:cNvGrpSpPr/>
          <p:nvPr/>
        </p:nvGrpSpPr>
        <p:grpSpPr bwMode="auto">
          <a:xfrm>
            <a:off x="76200" y="152400"/>
            <a:ext cx="8915400" cy="1017588"/>
            <a:chOff x="228600" y="1115943"/>
            <a:chExt cx="8915400" cy="1018030"/>
          </a:xfrm>
        </p:grpSpPr>
        <p:sp>
          <p:nvSpPr>
            <p:cNvPr id="7" name="Oval 6"/>
            <p:cNvSpPr/>
            <p:nvPr/>
          </p:nvSpPr>
          <p:spPr bwMode="auto">
            <a:xfrm>
              <a:off x="228600" y="1115943"/>
              <a:ext cx="1066800" cy="101803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en-US" sz="4800" b="1" dirty="0">
                  <a:solidFill>
                    <a:schemeClr val="accent3"/>
                  </a:solidFill>
                  <a:latin typeface="Arial" panose="020B0604020202020204" pitchFamily="34" charset="0"/>
                </a:rPr>
                <a:t> 3</a:t>
              </a:r>
              <a:endParaRPr lang="en-US" sz="4800" b="1"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4" name="Text Box 5"/>
            <p:cNvSpPr txBox="1">
              <a:spLocks noChangeArrowheads="1"/>
            </p:cNvSpPr>
            <p:nvPr/>
          </p:nvSpPr>
          <p:spPr bwMode="auto">
            <a:xfrm>
              <a:off x="990600" y="1268377"/>
              <a:ext cx="8153400" cy="76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05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i="1"/>
                <a:t>   &gt; , &lt; , = </a:t>
              </a:r>
              <a:endParaRPr lang="en-US" altLang="en-US" sz="4400" b="1" i="1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838200" y="1828800"/>
            <a:ext cx="3048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tx1"/>
                </a:solidFill>
              </a:rPr>
              <a:t>24 ..?.. 19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3429000"/>
            <a:ext cx="3048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tx1"/>
                </a:solidFill>
              </a:rPr>
              <a:t>35 ..?..  37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8200" y="4953000"/>
            <a:ext cx="3048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tx1"/>
                </a:solidFill>
              </a:rPr>
              <a:t>68 ..?..  68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29200" y="1828800"/>
            <a:ext cx="3048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tx1"/>
                </a:solidFill>
              </a:rPr>
              <a:t>56 ..?..  65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9200" y="3429000"/>
            <a:ext cx="3048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tx1"/>
                </a:solidFill>
              </a:rPr>
              <a:t>90 ..?..  89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29200" y="4972050"/>
            <a:ext cx="3048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tx1"/>
                </a:solidFill>
              </a:rPr>
              <a:t>71 ..?..  81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1828800"/>
            <a:ext cx="1066800" cy="1066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</a:rPr>
              <a:t>&gt;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8800" y="3429000"/>
            <a:ext cx="1066800" cy="1066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</a:rPr>
              <a:t>&lt;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4953000"/>
            <a:ext cx="1066800" cy="1066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</a:rPr>
              <a:t>=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9800" y="1828800"/>
            <a:ext cx="1066800" cy="1066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</a:rPr>
              <a:t>&lt;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9800" y="3429000"/>
            <a:ext cx="1066800" cy="1066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</a:rPr>
              <a:t>&gt;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19800" y="4953000"/>
            <a:ext cx="1066800" cy="1066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</a:rPr>
              <a:t>&lt;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/>
          <p:nvPr/>
        </p:nvGrpSpPr>
        <p:grpSpPr bwMode="auto">
          <a:xfrm>
            <a:off x="41275" y="20638"/>
            <a:ext cx="8915400" cy="1017587"/>
            <a:chOff x="228600" y="1420811"/>
            <a:chExt cx="8915400" cy="1017814"/>
          </a:xfrm>
        </p:grpSpPr>
        <p:sp>
          <p:nvSpPr>
            <p:cNvPr id="25" name="Oval 24"/>
            <p:cNvSpPr/>
            <p:nvPr/>
          </p:nvSpPr>
          <p:spPr bwMode="auto">
            <a:xfrm>
              <a:off x="228600" y="1420811"/>
              <a:ext cx="1066800" cy="1017814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en-US" sz="4800" b="1" dirty="0">
                  <a:solidFill>
                    <a:schemeClr val="accent3"/>
                  </a:solidFill>
                  <a:latin typeface="Arial" panose="020B0604020202020204" pitchFamily="34" charset="0"/>
                </a:rPr>
                <a:t> 3</a:t>
              </a:r>
              <a:endParaRPr lang="en-US" sz="4800" b="1"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5" name="Text Box 5"/>
            <p:cNvSpPr txBox="1">
              <a:spLocks noChangeArrowheads="1"/>
            </p:cNvSpPr>
            <p:nvPr/>
          </p:nvSpPr>
          <p:spPr bwMode="auto">
            <a:xfrm>
              <a:off x="990600" y="1508125"/>
              <a:ext cx="8153400" cy="769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05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i="1"/>
                <a:t>  a/</a:t>
              </a:r>
              <a:r>
                <a:rPr lang="en-US" altLang="en-US" sz="4000" b="1" i="1"/>
                <a:t>Chiếc lọ nào có số lớn nhất? </a:t>
              </a:r>
              <a:endParaRPr lang="en-US" altLang="en-US" sz="4000" b="1" i="1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38225"/>
            <a:ext cx="48006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25"/>
            <a:ext cx="46259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3295650" y="1905000"/>
            <a:ext cx="1028700" cy="7620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/>
              <a:t>32</a:t>
            </a:r>
            <a:endParaRPr lang="en-US" sz="3600" b="1" dirty="0"/>
          </a:p>
        </p:txBody>
      </p:sp>
      <p:sp>
        <p:nvSpPr>
          <p:cNvPr id="19" name="Oval 18"/>
          <p:cNvSpPr/>
          <p:nvPr/>
        </p:nvSpPr>
        <p:spPr>
          <a:xfrm>
            <a:off x="4918075" y="1905000"/>
            <a:ext cx="1028700" cy="7620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/>
              <a:t>37</a:t>
            </a:r>
            <a:endParaRPr lang="en-US" sz="3600" b="1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6700" y="3497263"/>
            <a:ext cx="81534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/>
              <a:t> b/</a:t>
            </a:r>
            <a:r>
              <a:rPr lang="en-US" altLang="en-US" sz="4000" b="1" i="1"/>
              <a:t>Chiếc lọ nào có số bé nhất? </a:t>
            </a:r>
            <a:endParaRPr lang="en-US" altLang="en-US" sz="4000" b="1" i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914900"/>
            <a:ext cx="44545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76775"/>
            <a:ext cx="44354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1874838" y="5824538"/>
            <a:ext cx="868362" cy="576262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/>
              <a:t>6</a:t>
            </a:r>
            <a:endParaRPr lang="en-US" sz="3600" b="1" dirty="0"/>
          </a:p>
        </p:txBody>
      </p:sp>
      <p:sp>
        <p:nvSpPr>
          <p:cNvPr id="28" name="Oval 27"/>
          <p:cNvSpPr/>
          <p:nvPr/>
        </p:nvSpPr>
        <p:spPr>
          <a:xfrm>
            <a:off x="7696200" y="5688013"/>
            <a:ext cx="1108075" cy="71278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/>
              <a:t>30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3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848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99"/>
                  </a:solidFill>
                  <a:round/>
                </a:ln>
                <a:solidFill>
                  <a:srgbClr val="FF0000"/>
                </a:solidFill>
                <a:latin typeface=".VnArial" panose="020B7200000000000000" pitchFamily="34" charset="0"/>
              </a:rPr>
              <a:t>Nhận xét – Dặn dò.</a:t>
            </a:r>
            <a:endParaRPr lang="en-US" sz="3600" b="1" kern="10">
              <a:ln w="9525">
                <a:solidFill>
                  <a:srgbClr val="FFFF99"/>
                </a:solidFill>
                <a:round/>
              </a:ln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54282" name="Picture 10" descr="but chi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25750"/>
            <a:ext cx="31051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7" y="0"/>
            <a:ext cx="88890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chăm ngoan, học giỏi.</a:t>
            </a:r>
            <a:endParaRPr lang="en-US" sz="2900" b="1" kern="1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60929">
        <p:sndAc>
          <p:stSnd>
            <p:snd r:embed="rId9" name="applause.wav"/>
          </p:stSnd>
        </p:sndAc>
      </p:transition>
    </mc:Choice>
    <mc:Fallback>
      <p:transition spd="slow" advClick="0" advTm="360929"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009650" y="1219200"/>
            <a:ext cx="6934200" cy="4343400"/>
          </a:xfrm>
          <a:prstGeom prst="star16">
            <a:avLst>
              <a:gd name="adj" fmla="val 37500"/>
            </a:avLst>
          </a:prstGeom>
          <a:solidFill>
            <a:srgbClr val="99FF66"/>
          </a:solidFill>
          <a:ln w="9525">
            <a:solidFill>
              <a:srgbClr val="FFFF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i="1">
                <a:solidFill>
                  <a:srgbClr val="0000FF"/>
                </a:solidFill>
              </a:rPr>
              <a:t>Tiết 2</a:t>
            </a:r>
            <a:endParaRPr lang="en-US" altLang="en-US" sz="66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5"/>
          <p:cNvGrpSpPr/>
          <p:nvPr/>
        </p:nvGrpSpPr>
        <p:grpSpPr bwMode="auto">
          <a:xfrm>
            <a:off x="41275" y="1066800"/>
            <a:ext cx="8915400" cy="1017588"/>
            <a:chOff x="228600" y="1420811"/>
            <a:chExt cx="8915400" cy="1017814"/>
          </a:xfrm>
        </p:grpSpPr>
        <p:sp>
          <p:nvSpPr>
            <p:cNvPr id="3" name="Oval 2"/>
            <p:cNvSpPr/>
            <p:nvPr/>
          </p:nvSpPr>
          <p:spPr bwMode="auto">
            <a:xfrm>
              <a:off x="228600" y="1420811"/>
              <a:ext cx="1066800" cy="1017814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en-US" sz="4800" b="1" dirty="0">
                  <a:solidFill>
                    <a:schemeClr val="accent3"/>
                  </a:solidFill>
                  <a:latin typeface="Arial" panose="020B0604020202020204" pitchFamily="34" charset="0"/>
                </a:rPr>
                <a:t> 1</a:t>
              </a:r>
              <a:endParaRPr lang="en-US" sz="4800" b="1"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393" name="Text Box 5"/>
            <p:cNvSpPr txBox="1">
              <a:spLocks noChangeArrowheads="1"/>
            </p:cNvSpPr>
            <p:nvPr/>
          </p:nvSpPr>
          <p:spPr bwMode="auto">
            <a:xfrm>
              <a:off x="990600" y="1508125"/>
              <a:ext cx="8153400" cy="769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05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i="1"/>
                <a:t>  </a:t>
              </a:r>
              <a:r>
                <a:rPr lang="en-US" altLang="en-US" sz="4000" b="1" i="1"/>
                <a:t>Số nào lớn hơn trong mỗi cặp? </a:t>
              </a:r>
              <a:endParaRPr lang="en-US" altLang="en-US" sz="4000" b="1" i="1"/>
            </a:p>
          </p:txBody>
        </p:sp>
      </p:grp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838200" y="0"/>
            <a:ext cx="617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i="1">
                <a:solidFill>
                  <a:srgbClr val="0000FF"/>
                </a:solidFill>
              </a:rPr>
              <a:t>Luyện tập</a:t>
            </a:r>
            <a:endParaRPr lang="en-US" altLang="en-US" sz="6000" b="1" i="1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667000"/>
            <a:ext cx="870585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971800"/>
            <a:ext cx="609600" cy="9906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70C0"/>
                </a:solidFill>
              </a:rPr>
              <a:t>16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3048000"/>
            <a:ext cx="609600" cy="9906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70C0"/>
                </a:solidFill>
              </a:rPr>
              <a:t>60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48600" y="3048000"/>
            <a:ext cx="609600" cy="9906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70C0"/>
                </a:solidFill>
              </a:rPr>
              <a:t>51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solidFill>
                <a:srgbClr val="000000"/>
              </a:solidFill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42900" y="1262446"/>
            <a:ext cx="85344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22 : 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191000" y="1066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</a:t>
            </a: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5"/>
          <p:cNvGrpSpPr/>
          <p:nvPr/>
        </p:nvGrpSpPr>
        <p:grpSpPr bwMode="auto">
          <a:xfrm>
            <a:off x="-19050" y="155575"/>
            <a:ext cx="8915400" cy="1017588"/>
            <a:chOff x="228600" y="1420811"/>
            <a:chExt cx="8915400" cy="1017814"/>
          </a:xfrm>
        </p:grpSpPr>
        <p:sp>
          <p:nvSpPr>
            <p:cNvPr id="17415" name="Oval 2"/>
            <p:cNvSpPr>
              <a:spLocks noChangeArrowheads="1"/>
            </p:cNvSpPr>
            <p:nvPr/>
          </p:nvSpPr>
          <p:spPr bwMode="auto">
            <a:xfrm>
              <a:off x="228600" y="1420811"/>
              <a:ext cx="1066800" cy="101781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FFFFFF"/>
                  </a:solidFill>
                </a:rPr>
                <a:t> 2</a:t>
              </a:r>
              <a:endParaRPr lang="en-US" altLang="en-US" sz="4800" b="1">
                <a:solidFill>
                  <a:srgbClr val="FFFFFF"/>
                </a:solidFill>
              </a:endParaRPr>
            </a:p>
          </p:txBody>
        </p:sp>
        <p:sp>
          <p:nvSpPr>
            <p:cNvPr id="17416" name="Text Box 5"/>
            <p:cNvSpPr txBox="1">
              <a:spLocks noChangeArrowheads="1"/>
            </p:cNvSpPr>
            <p:nvPr/>
          </p:nvSpPr>
          <p:spPr bwMode="auto">
            <a:xfrm>
              <a:off x="990600" y="1508125"/>
              <a:ext cx="8153400" cy="769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05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i="1">
                  <a:solidFill>
                    <a:srgbClr val="000000"/>
                  </a:solidFill>
                </a:rPr>
                <a:t>  </a:t>
              </a:r>
              <a:r>
                <a:rPr lang="en-US" altLang="en-US" sz="4000" b="1" i="1">
                  <a:solidFill>
                    <a:srgbClr val="000000"/>
                  </a:solidFill>
                </a:rPr>
                <a:t>Số nào bé hơn trong mỗi cặp? </a:t>
              </a:r>
              <a:endParaRPr lang="en-US" altLang="en-US" sz="4000" b="1" i="1">
                <a:solidFill>
                  <a:srgbClr val="000000"/>
                </a:solidFill>
              </a:endParaRPr>
            </a:p>
          </p:txBody>
        </p:sp>
      </p:grpSp>
      <p:pic>
        <p:nvPicPr>
          <p:cNvPr id="17411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013"/>
            <a:ext cx="91440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286000" y="2743200"/>
            <a:ext cx="609600" cy="9906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70C0"/>
                </a:solidFill>
              </a:rPr>
              <a:t>15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2743200"/>
            <a:ext cx="609600" cy="9906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70C0"/>
                </a:solidFill>
              </a:rPr>
              <a:t>80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2590800"/>
            <a:ext cx="609600" cy="9906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70C0"/>
                </a:solidFill>
              </a:rPr>
              <a:t>29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9"/>
          <p:cNvGrpSpPr/>
          <p:nvPr/>
        </p:nvGrpSpPr>
        <p:grpSpPr bwMode="auto">
          <a:xfrm>
            <a:off x="0" y="2943225"/>
            <a:ext cx="2962275" cy="2857500"/>
            <a:chOff x="9525" y="2781300"/>
            <a:chExt cx="2962275" cy="2857500"/>
          </a:xfrm>
        </p:grpSpPr>
        <p:pic>
          <p:nvPicPr>
            <p:cNvPr id="18445" name="Picture 3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2781300"/>
              <a:ext cx="2962275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881063" y="3867150"/>
              <a:ext cx="1219200" cy="6858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600" b="1" dirty="0">
                  <a:solidFill>
                    <a:srgbClr val="000000"/>
                  </a:solidFill>
                </a:rPr>
                <a:t>80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0"/>
          <p:cNvGrpSpPr/>
          <p:nvPr/>
        </p:nvGrpSpPr>
        <p:grpSpPr bwMode="auto">
          <a:xfrm>
            <a:off x="2971800" y="2943225"/>
            <a:ext cx="3124200" cy="2857500"/>
            <a:chOff x="2971800" y="2781300"/>
            <a:chExt cx="3124200" cy="2857500"/>
          </a:xfrm>
        </p:grpSpPr>
        <p:pic>
          <p:nvPicPr>
            <p:cNvPr id="18443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71800" y="2781300"/>
              <a:ext cx="31242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3990975" y="4076700"/>
              <a:ext cx="1219200" cy="6858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600" b="1" dirty="0">
                  <a:solidFill>
                    <a:srgbClr val="000000"/>
                  </a:solidFill>
                </a:rPr>
                <a:t>30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436" name="Group 31"/>
          <p:cNvGrpSpPr/>
          <p:nvPr/>
        </p:nvGrpSpPr>
        <p:grpSpPr bwMode="auto">
          <a:xfrm>
            <a:off x="6096000" y="3257550"/>
            <a:ext cx="3048000" cy="2228850"/>
            <a:chOff x="6096000" y="3257550"/>
            <a:chExt cx="3048000" cy="2228850"/>
          </a:xfrm>
        </p:grpSpPr>
        <p:pic>
          <p:nvPicPr>
            <p:cNvPr id="18441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257550"/>
              <a:ext cx="3048000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7010400" y="4210050"/>
              <a:ext cx="1219200" cy="6858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600" b="1" dirty="0">
                  <a:solidFill>
                    <a:srgbClr val="000000"/>
                  </a:solidFill>
                </a:rPr>
                <a:t>90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0" y="2762250"/>
            <a:ext cx="1333500" cy="609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0000"/>
                </a:solidFill>
              </a:rPr>
              <a:t>a</a:t>
            </a:r>
            <a:endParaRPr lang="en-US" sz="3600" b="1" dirty="0">
              <a:solidFill>
                <a:srgbClr val="000000"/>
              </a:solidFill>
            </a:endParaRPr>
          </a:p>
        </p:txBody>
      </p:sp>
      <p:grpSp>
        <p:nvGrpSpPr>
          <p:cNvPr id="18438" name="Group 5"/>
          <p:cNvGrpSpPr/>
          <p:nvPr/>
        </p:nvGrpSpPr>
        <p:grpSpPr bwMode="auto">
          <a:xfrm>
            <a:off x="-19050" y="155575"/>
            <a:ext cx="8915400" cy="2025650"/>
            <a:chOff x="228600" y="1420811"/>
            <a:chExt cx="8915400" cy="2026738"/>
          </a:xfrm>
        </p:grpSpPr>
        <p:sp>
          <p:nvSpPr>
            <p:cNvPr id="18439" name="Oval 2"/>
            <p:cNvSpPr>
              <a:spLocks noChangeArrowheads="1"/>
            </p:cNvSpPr>
            <p:nvPr/>
          </p:nvSpPr>
          <p:spPr bwMode="auto">
            <a:xfrm>
              <a:off x="228600" y="1420811"/>
              <a:ext cx="1066800" cy="101781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FFFFFF"/>
                  </a:solidFill>
                </a:rPr>
                <a:t> 3</a:t>
              </a:r>
              <a:endParaRPr lang="en-US" altLang="en-US" sz="4800" b="1">
                <a:solidFill>
                  <a:srgbClr val="FFFFFF"/>
                </a:solidFill>
              </a:endParaRPr>
            </a:p>
          </p:txBody>
        </p:sp>
        <p:sp>
          <p:nvSpPr>
            <p:cNvPr id="18440" name="Text Box 5"/>
            <p:cNvSpPr txBox="1">
              <a:spLocks noChangeArrowheads="1"/>
            </p:cNvSpPr>
            <p:nvPr/>
          </p:nvSpPr>
          <p:spPr bwMode="auto">
            <a:xfrm>
              <a:off x="990600" y="1508125"/>
              <a:ext cx="8153400" cy="1939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05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i="1">
                  <a:solidFill>
                    <a:srgbClr val="000000"/>
                  </a:solidFill>
                </a:rPr>
                <a:t>  </a:t>
              </a:r>
              <a:r>
                <a:rPr lang="en-US" altLang="en-US" sz="3800" b="1" i="1">
                  <a:solidFill>
                    <a:srgbClr val="000000"/>
                  </a:solidFill>
                </a:rPr>
                <a:t>Đổi chỗ hai chiếc xe để các số trên xe sắp xếp theo thứ tự từ bé đến lớn . </a:t>
              </a:r>
              <a:endParaRPr lang="en-US" altLang="en-US" sz="3800" b="1" i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32083 -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35469 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166688" y="114300"/>
            <a:ext cx="1333500" cy="609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/>
              <a:t>b</a:t>
            </a:r>
            <a:endParaRPr lang="en-US" sz="3600" b="1" dirty="0"/>
          </a:p>
        </p:txBody>
      </p:sp>
      <p:pic>
        <p:nvPicPr>
          <p:cNvPr id="19459" name="Picture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066800"/>
            <a:ext cx="3219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 bwMode="auto">
          <a:xfrm>
            <a:off x="1628775" y="2225675"/>
            <a:ext cx="1219200" cy="685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47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 bwMode="auto">
          <a:xfrm>
            <a:off x="3200400" y="879475"/>
            <a:ext cx="3276600" cy="3651250"/>
            <a:chOff x="3200400" y="879475"/>
            <a:chExt cx="3276600" cy="3651250"/>
          </a:xfrm>
        </p:grpSpPr>
        <p:pic>
          <p:nvPicPr>
            <p:cNvPr id="19465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879475"/>
              <a:ext cx="3276600" cy="365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21"/>
            <p:cNvSpPr/>
            <p:nvPr/>
          </p:nvSpPr>
          <p:spPr bwMode="auto">
            <a:xfrm>
              <a:off x="4229100" y="2587625"/>
              <a:ext cx="1219200" cy="6858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600" b="1" dirty="0">
                  <a:solidFill>
                    <a:schemeClr val="tx1"/>
                  </a:solidFill>
                </a:rPr>
                <a:t>74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 bwMode="auto">
          <a:xfrm>
            <a:off x="6392863" y="930275"/>
            <a:ext cx="2819400" cy="3429000"/>
            <a:chOff x="6393180" y="929640"/>
            <a:chExt cx="2819400" cy="3429000"/>
          </a:xfrm>
        </p:grpSpPr>
        <p:pic>
          <p:nvPicPr>
            <p:cNvPr id="19463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180" y="929640"/>
              <a:ext cx="28194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Oval 22"/>
            <p:cNvSpPr/>
            <p:nvPr/>
          </p:nvSpPr>
          <p:spPr bwMode="auto">
            <a:xfrm>
              <a:off x="7234555" y="2301240"/>
              <a:ext cx="1219200" cy="6858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600" b="1" dirty="0">
                  <a:solidFill>
                    <a:schemeClr val="tx1"/>
                  </a:solidFill>
                </a:rPr>
                <a:t>70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0416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2176 L -0.35 -0.021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/>
          <p:cNvGrpSpPr/>
          <p:nvPr/>
        </p:nvGrpSpPr>
        <p:grpSpPr bwMode="auto">
          <a:xfrm>
            <a:off x="2647950" y="3311525"/>
            <a:ext cx="3219450" cy="3275013"/>
            <a:chOff x="-19051" y="1066800"/>
            <a:chExt cx="3219450" cy="3276600"/>
          </a:xfrm>
        </p:grpSpPr>
        <p:pic>
          <p:nvPicPr>
            <p:cNvPr id="20493" name="Picture 3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051" y="1066800"/>
              <a:ext cx="321945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1628774" y="2226237"/>
              <a:ext cx="1219200" cy="684545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600" b="1" dirty="0">
                  <a:solidFill>
                    <a:srgbClr val="000000"/>
                  </a:solidFill>
                </a:rPr>
                <a:t>40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483" name="Group 27"/>
          <p:cNvGrpSpPr/>
          <p:nvPr/>
        </p:nvGrpSpPr>
        <p:grpSpPr bwMode="auto">
          <a:xfrm>
            <a:off x="0" y="3098800"/>
            <a:ext cx="2819400" cy="3470275"/>
            <a:chOff x="6324600" y="1101633"/>
            <a:chExt cx="2819400" cy="3429000"/>
          </a:xfrm>
        </p:grpSpPr>
        <p:pic>
          <p:nvPicPr>
            <p:cNvPr id="20491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101633"/>
              <a:ext cx="28194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7124700" y="2587115"/>
              <a:ext cx="1219200" cy="685486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600" b="1" dirty="0">
                  <a:solidFill>
                    <a:srgbClr val="000000"/>
                  </a:solidFill>
                </a:rPr>
                <a:t>80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 bwMode="auto">
          <a:xfrm>
            <a:off x="5775325" y="2954338"/>
            <a:ext cx="3352800" cy="3987800"/>
            <a:chOff x="5775960" y="3156717"/>
            <a:chExt cx="3352800" cy="3987800"/>
          </a:xfrm>
        </p:grpSpPr>
        <p:pic>
          <p:nvPicPr>
            <p:cNvPr id="20489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960" y="3156717"/>
              <a:ext cx="3352800" cy="398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6858635" y="4893442"/>
              <a:ext cx="1219200" cy="6858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600" b="1" dirty="0">
                  <a:solidFill>
                    <a:srgbClr val="000000"/>
                  </a:solidFill>
                </a:rPr>
                <a:t>50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0" y="2794000"/>
            <a:ext cx="1333500" cy="609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0000"/>
                </a:solidFill>
              </a:rPr>
              <a:t>a</a:t>
            </a:r>
            <a:endParaRPr lang="en-US" sz="3600" b="1" dirty="0">
              <a:solidFill>
                <a:srgbClr val="000000"/>
              </a:solidFill>
            </a:endParaRPr>
          </a:p>
        </p:txBody>
      </p:sp>
      <p:grpSp>
        <p:nvGrpSpPr>
          <p:cNvPr id="20486" name="Group 5"/>
          <p:cNvGrpSpPr/>
          <p:nvPr/>
        </p:nvGrpSpPr>
        <p:grpSpPr bwMode="auto">
          <a:xfrm>
            <a:off x="-19050" y="155575"/>
            <a:ext cx="8915400" cy="2025650"/>
            <a:chOff x="228600" y="1420811"/>
            <a:chExt cx="8915400" cy="2026738"/>
          </a:xfrm>
        </p:grpSpPr>
        <p:sp>
          <p:nvSpPr>
            <p:cNvPr id="20487" name="Oval 13"/>
            <p:cNvSpPr>
              <a:spLocks noChangeArrowheads="1"/>
            </p:cNvSpPr>
            <p:nvPr/>
          </p:nvSpPr>
          <p:spPr bwMode="auto">
            <a:xfrm>
              <a:off x="228600" y="1420811"/>
              <a:ext cx="1066800" cy="101781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FFFFFF"/>
                  </a:solidFill>
                </a:rPr>
                <a:t> 4</a:t>
              </a:r>
              <a:endParaRPr lang="en-US" altLang="en-US" sz="4800" b="1">
                <a:solidFill>
                  <a:srgbClr val="FFFFFF"/>
                </a:solidFill>
              </a:endParaRPr>
            </a:p>
          </p:txBody>
        </p:sp>
        <p:sp>
          <p:nvSpPr>
            <p:cNvPr id="20488" name="Text Box 5"/>
            <p:cNvSpPr txBox="1">
              <a:spLocks noChangeArrowheads="1"/>
            </p:cNvSpPr>
            <p:nvPr/>
          </p:nvSpPr>
          <p:spPr bwMode="auto">
            <a:xfrm>
              <a:off x="990600" y="1508125"/>
              <a:ext cx="8153400" cy="1939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05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i="1">
                  <a:solidFill>
                    <a:srgbClr val="000000"/>
                  </a:solidFill>
                </a:rPr>
                <a:t>  </a:t>
              </a:r>
              <a:r>
                <a:rPr lang="en-US" altLang="en-US" sz="3800" b="1" i="1">
                  <a:solidFill>
                    <a:srgbClr val="000000"/>
                  </a:solidFill>
                </a:rPr>
                <a:t>Đổi chỗ hai chiếc xe để các số trên xe sắp xếp theo thứ tự từ lớn  đến bé . </a:t>
              </a:r>
              <a:endParaRPr lang="en-US" altLang="en-US" sz="3800" b="1" i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75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33334 0.0032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/>
          <p:cNvGrpSpPr/>
          <p:nvPr/>
        </p:nvGrpSpPr>
        <p:grpSpPr bwMode="auto">
          <a:xfrm>
            <a:off x="57150" y="1720850"/>
            <a:ext cx="3219450" cy="3276600"/>
            <a:chOff x="0" y="1600200"/>
            <a:chExt cx="3219450" cy="3276600"/>
          </a:xfrm>
        </p:grpSpPr>
        <p:pic>
          <p:nvPicPr>
            <p:cNvPr id="21514" name="Picture 3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1600200"/>
              <a:ext cx="321945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1609725" y="2890838"/>
              <a:ext cx="1219200" cy="695325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600" b="1" dirty="0">
                  <a:solidFill>
                    <a:srgbClr val="000000"/>
                  </a:solidFill>
                </a:rPr>
                <a:t>70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7"/>
          <p:cNvGrpSpPr/>
          <p:nvPr/>
        </p:nvGrpSpPr>
        <p:grpSpPr bwMode="auto">
          <a:xfrm>
            <a:off x="3162300" y="1720850"/>
            <a:ext cx="3276600" cy="3463925"/>
            <a:chOff x="3048000" y="1412967"/>
            <a:chExt cx="3276600" cy="3463834"/>
          </a:xfrm>
        </p:grpSpPr>
        <p:pic>
          <p:nvPicPr>
            <p:cNvPr id="2151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48000" y="1412967"/>
              <a:ext cx="3276600" cy="346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4076700" y="2968676"/>
              <a:ext cx="1219200" cy="69372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600" b="1" dirty="0">
                  <a:solidFill>
                    <a:srgbClr val="000000"/>
                  </a:solidFill>
                </a:rPr>
                <a:t>74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508" name="Group 28"/>
          <p:cNvGrpSpPr/>
          <p:nvPr/>
        </p:nvGrpSpPr>
        <p:grpSpPr bwMode="auto">
          <a:xfrm>
            <a:off x="6324600" y="2178050"/>
            <a:ext cx="2895600" cy="2516188"/>
            <a:chOff x="6248400" y="1803977"/>
            <a:chExt cx="2895600" cy="2516235"/>
          </a:xfrm>
        </p:grpSpPr>
        <p:pic>
          <p:nvPicPr>
            <p:cNvPr id="2151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48400" y="1803977"/>
              <a:ext cx="2895600" cy="251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7086600" y="2920011"/>
              <a:ext cx="1219200" cy="692163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600" b="1" dirty="0">
                  <a:solidFill>
                    <a:srgbClr val="000000"/>
                  </a:solidFill>
                </a:rPr>
                <a:t>47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57150" y="609600"/>
            <a:ext cx="1333500" cy="609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/>
              <a:t>b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1366 L 0.07709 0.04329 C 0.09757 0.05625 0.1283 0.0632 0.16042 0.0632 C 0.19688 0.0632 0.22622 0.05625 0.2467 0.04329 L 0.34479 -0.0136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59259E-6 L -0.3625 0.001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 bwMode="auto">
          <a:xfrm>
            <a:off x="2305050" y="76200"/>
            <a:ext cx="4038600" cy="1017588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 err="1">
                <a:solidFill>
                  <a:srgbClr val="FFFF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Trò</a:t>
            </a:r>
            <a:r>
              <a:rPr lang="en-US" sz="4800" b="1" i="1" dirty="0">
                <a:solidFill>
                  <a:srgbClr val="FFFF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800" b="1" i="1" dirty="0" err="1">
                <a:solidFill>
                  <a:srgbClr val="FFFF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chơi</a:t>
            </a:r>
            <a:endParaRPr lang="en-US" sz="4800" b="1" i="1" dirty="0">
              <a:solidFill>
                <a:srgbClr val="FFFFFF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14350" y="1143000"/>
            <a:ext cx="8153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>
                <a:solidFill>
                  <a:srgbClr val="000000"/>
                </a:solidFill>
              </a:rPr>
              <a:t>  </a:t>
            </a:r>
            <a:endParaRPr lang="en-US" altLang="en-US" sz="3800" b="1" i="1">
              <a:solidFill>
                <a:srgbClr val="0000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04850" y="914400"/>
            <a:ext cx="8153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>
                <a:solidFill>
                  <a:srgbClr val="000000"/>
                </a:solidFill>
              </a:rPr>
              <a:t> </a:t>
            </a:r>
            <a:r>
              <a:rPr lang="en-US" altLang="en-US" sz="4400" b="1" i="1">
                <a:solidFill>
                  <a:srgbClr val="FF0000"/>
                </a:solidFill>
              </a:rPr>
              <a:t>Cầu thang – Cầu trượt </a:t>
            </a:r>
            <a:endParaRPr lang="en-US" altLang="en-US" sz="3800" b="1" i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84338"/>
            <a:ext cx="7467600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822325" y="876300"/>
            <a:ext cx="7848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99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– Dặn dò</a:t>
            </a:r>
            <a:endParaRPr lang="en-US" sz="3600" b="1" kern="10">
              <a:ln w="9525">
                <a:solidFill>
                  <a:srgbClr val="FFFF99"/>
                </a:solidFill>
                <a:rou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82" name="Picture 10" descr="but chi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25750"/>
            <a:ext cx="31051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009650" y="1219200"/>
            <a:ext cx="6934200" cy="4343400"/>
          </a:xfrm>
          <a:prstGeom prst="star16">
            <a:avLst>
              <a:gd name="adj" fmla="val 37500"/>
            </a:avLst>
          </a:prstGeom>
          <a:solidFill>
            <a:srgbClr val="99FF66"/>
          </a:solidFill>
          <a:ln w="9525">
            <a:solidFill>
              <a:srgbClr val="FFFF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i="1">
                <a:solidFill>
                  <a:srgbClr val="0000FF"/>
                </a:solidFill>
              </a:rPr>
              <a:t>Tiết 3</a:t>
            </a:r>
            <a:endParaRPr lang="en-US" altLang="en-US" sz="66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4" descr="C:\Users\User\Desktop\con v%E1%BB%8Bt.webp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5603" name="AutoShape 16" descr="C:\Users\User\Desktop\con v%E1%BB%8Bt.webp"/>
          <p:cNvSpPr>
            <a:spLocks noChangeAspect="1" noChangeArrowheads="1"/>
          </p:cNvSpPr>
          <p:nvPr/>
        </p:nvSpPr>
        <p:spPr bwMode="auto">
          <a:xfrm>
            <a:off x="31432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838200" y="0"/>
            <a:ext cx="617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i="1">
                <a:solidFill>
                  <a:srgbClr val="0000FF"/>
                </a:solidFill>
              </a:rPr>
              <a:t>Luyện tập </a:t>
            </a:r>
            <a:endParaRPr lang="en-US" altLang="en-US" sz="6000" b="1" i="1">
              <a:solidFill>
                <a:srgbClr val="0000FF"/>
              </a:solidFill>
            </a:endParaRPr>
          </a:p>
        </p:txBody>
      </p:sp>
      <p:grpSp>
        <p:nvGrpSpPr>
          <p:cNvPr id="25605" name="Group 5"/>
          <p:cNvGrpSpPr/>
          <p:nvPr/>
        </p:nvGrpSpPr>
        <p:grpSpPr bwMode="auto">
          <a:xfrm>
            <a:off x="-38100" y="838200"/>
            <a:ext cx="8915400" cy="1017588"/>
            <a:chOff x="228600" y="1115943"/>
            <a:chExt cx="8915400" cy="1017814"/>
          </a:xfrm>
        </p:grpSpPr>
        <p:sp>
          <p:nvSpPr>
            <p:cNvPr id="25610" name="Oval 6"/>
            <p:cNvSpPr>
              <a:spLocks noChangeArrowheads="1"/>
            </p:cNvSpPr>
            <p:nvPr/>
          </p:nvSpPr>
          <p:spPr bwMode="auto">
            <a:xfrm>
              <a:off x="228600" y="1115943"/>
              <a:ext cx="1066800" cy="101781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FFFFFF"/>
                  </a:solidFill>
                </a:rPr>
                <a:t> 1</a:t>
              </a:r>
              <a:endParaRPr lang="en-US" altLang="en-US" sz="4800" b="1">
                <a:solidFill>
                  <a:srgbClr val="FFFFFF"/>
                </a:solidFill>
              </a:endParaRPr>
            </a:p>
          </p:txBody>
        </p:sp>
        <p:sp>
          <p:nvSpPr>
            <p:cNvPr id="25611" name="Text Box 5"/>
            <p:cNvSpPr txBox="1">
              <a:spLocks noChangeArrowheads="1"/>
            </p:cNvSpPr>
            <p:nvPr/>
          </p:nvSpPr>
          <p:spPr bwMode="auto">
            <a:xfrm>
              <a:off x="990600" y="1268377"/>
              <a:ext cx="8153400" cy="769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05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i="1">
                  <a:solidFill>
                    <a:srgbClr val="000000"/>
                  </a:solidFill>
                </a:rPr>
                <a:t>  Đúng hay sai ( Đ/ S) ?</a:t>
              </a:r>
              <a:endParaRPr lang="en-US" altLang="en-US" sz="4400" b="1" i="1">
                <a:solidFill>
                  <a:srgbClr val="000000"/>
                </a:solidFill>
              </a:endParaRPr>
            </a:p>
          </p:txBody>
        </p:sp>
      </p:grpSp>
      <p:pic>
        <p:nvPicPr>
          <p:cNvPr id="25606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744663"/>
            <a:ext cx="85058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95300" y="2266950"/>
            <a:ext cx="981075" cy="676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a)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28988" y="3657600"/>
            <a:ext cx="2667000" cy="91281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</a:rPr>
              <a:t>18 &gt; 81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54475" y="4829175"/>
            <a:ext cx="1214438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S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04800" y="228600"/>
            <a:ext cx="981075" cy="676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b)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1676400"/>
            <a:ext cx="2667000" cy="91281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</a:rPr>
              <a:t>90 &lt; 95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06888" y="3657600"/>
            <a:ext cx="1216025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Đ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3" y="470517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78092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các số từ 10 đến 20.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70832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các số sau: 12, 15, 17, 19, 20.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" y="228600"/>
            <a:ext cx="981075" cy="676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0000"/>
                </a:solidFill>
              </a:rPr>
              <a:t>c)</a:t>
            </a:r>
            <a:endParaRPr lang="en-US" sz="4000" b="1" dirty="0">
              <a:solidFill>
                <a:srgbClr val="000000"/>
              </a:solidFill>
            </a:endParaRPr>
          </a:p>
        </p:txBody>
      </p:sp>
      <p:pic>
        <p:nvPicPr>
          <p:cNvPr id="27651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536575"/>
            <a:ext cx="7510462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40088" y="2947988"/>
            <a:ext cx="2667000" cy="91281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</a:rPr>
              <a:t>45 &gt; 14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67163" y="4953000"/>
            <a:ext cx="1214437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0000"/>
                </a:solidFill>
              </a:rPr>
              <a:t>Đ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" y="228600"/>
            <a:ext cx="981075" cy="676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0000"/>
                </a:solidFill>
              </a:rPr>
              <a:t>d)</a:t>
            </a:r>
            <a:endParaRPr lang="en-US" sz="4000" b="1" dirty="0">
              <a:solidFill>
                <a:srgbClr val="000000"/>
              </a:solidFill>
            </a:endParaRPr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6738"/>
            <a:ext cx="8107363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52788" y="2871788"/>
            <a:ext cx="2667000" cy="91281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</a:rPr>
              <a:t>90 &lt; 49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79863" y="4411663"/>
            <a:ext cx="1214437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0000"/>
                </a:solidFill>
              </a:rPr>
              <a:t>S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4" descr="C:\Users\User\Desktop\con v%E1%BB%8Bt.webp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9699" name="AutoShape 16" descr="C:\Users\User\Desktop\con v%E1%BB%8Bt.webp"/>
          <p:cNvSpPr>
            <a:spLocks noChangeAspect="1" noChangeArrowheads="1"/>
          </p:cNvSpPr>
          <p:nvPr/>
        </p:nvSpPr>
        <p:spPr bwMode="auto">
          <a:xfrm>
            <a:off x="31432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grpSp>
        <p:nvGrpSpPr>
          <p:cNvPr id="29700" name="Group 5"/>
          <p:cNvGrpSpPr/>
          <p:nvPr/>
        </p:nvGrpSpPr>
        <p:grpSpPr bwMode="auto">
          <a:xfrm>
            <a:off x="0" y="0"/>
            <a:ext cx="8915400" cy="1017588"/>
            <a:chOff x="228600" y="1115943"/>
            <a:chExt cx="8915400" cy="1017814"/>
          </a:xfrm>
        </p:grpSpPr>
        <p:sp>
          <p:nvSpPr>
            <p:cNvPr id="29720" name="Oval 6"/>
            <p:cNvSpPr>
              <a:spLocks noChangeArrowheads="1"/>
            </p:cNvSpPr>
            <p:nvPr/>
          </p:nvSpPr>
          <p:spPr bwMode="auto">
            <a:xfrm>
              <a:off x="228600" y="1115943"/>
              <a:ext cx="1066800" cy="101781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FFFFFF"/>
                  </a:solidFill>
                </a:rPr>
                <a:t> 2</a:t>
              </a:r>
              <a:endParaRPr lang="en-US" altLang="en-US" sz="4800" b="1">
                <a:solidFill>
                  <a:srgbClr val="FFFFFF"/>
                </a:solidFill>
              </a:endParaRPr>
            </a:p>
          </p:txBody>
        </p:sp>
        <p:sp>
          <p:nvSpPr>
            <p:cNvPr id="29721" name="Text Box 5"/>
            <p:cNvSpPr txBox="1">
              <a:spLocks noChangeArrowheads="1"/>
            </p:cNvSpPr>
            <p:nvPr/>
          </p:nvSpPr>
          <p:spPr bwMode="auto">
            <a:xfrm>
              <a:off x="990600" y="1268377"/>
              <a:ext cx="8153400" cy="769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05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i="1">
                  <a:solidFill>
                    <a:srgbClr val="000000"/>
                  </a:solidFill>
                </a:rPr>
                <a:t>   a/ &gt; , &lt;  , = </a:t>
              </a:r>
              <a:endParaRPr lang="en-US" altLang="en-US" sz="4400" b="1" i="1">
                <a:solidFill>
                  <a:srgbClr val="000000"/>
                </a:solidFill>
              </a:endParaRPr>
            </a:p>
          </p:txBody>
        </p:sp>
      </p:grpSp>
      <p:pic>
        <p:nvPicPr>
          <p:cNvPr id="29701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338263"/>
            <a:ext cx="91440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95400" y="1524000"/>
            <a:ext cx="1838325" cy="50006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14 .?. 29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1905000" cy="50006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19 .?. 17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62050" y="4097338"/>
            <a:ext cx="1885950" cy="50165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80 .?. 75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62325" y="4097338"/>
            <a:ext cx="1438275" cy="50006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8 .?. 8</a:t>
            </a:r>
            <a:r>
              <a:rPr lang="en-US" sz="3400" b="1" dirty="0">
                <a:solidFill>
                  <a:schemeClr val="tx1"/>
                </a:solidFill>
              </a:rPr>
              <a:t> 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54675" y="4148138"/>
            <a:ext cx="1889125" cy="50006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78 .?. 22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1640681" y="5345907"/>
            <a:ext cx="1438275" cy="50006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4 .?. 4</a:t>
            </a:r>
            <a:r>
              <a:rPr lang="en-US" sz="3400" b="1" dirty="0">
                <a:solidFill>
                  <a:schemeClr val="tx1"/>
                </a:solidFill>
              </a:rPr>
              <a:t> 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 flipV="1">
            <a:off x="4265613" y="4672013"/>
            <a:ext cx="1738312" cy="50006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chemeClr val="tx1"/>
                </a:solidFill>
              </a:rPr>
              <a:t>36 .?. 36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 flipV="1">
            <a:off x="489744" y="2836069"/>
            <a:ext cx="1752600" cy="50006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chemeClr val="tx1"/>
                </a:solidFill>
              </a:rPr>
              <a:t>40 .?. 34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 flipV="1">
            <a:off x="4766469" y="2901156"/>
            <a:ext cx="1774825" cy="50006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chemeClr val="tx1"/>
                </a:solidFill>
              </a:rPr>
              <a:t>54 .?. 18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81200" y="1524000"/>
            <a:ext cx="487363" cy="50006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49813" y="1524000"/>
            <a:ext cx="488950" cy="50006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74838" y="4114800"/>
            <a:ext cx="487362" cy="50006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 rot="5400000">
            <a:off x="1161257" y="2836068"/>
            <a:ext cx="488950" cy="50006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=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16200000">
            <a:off x="5419726" y="2852737"/>
            <a:ext cx="487362" cy="50006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70325" y="4095750"/>
            <a:ext cx="488950" cy="50006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=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5400000">
            <a:off x="2105026" y="5291137"/>
            <a:ext cx="487362" cy="50006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=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54763" y="4191000"/>
            <a:ext cx="488950" cy="50006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 rot="5400000">
            <a:off x="4897438" y="4691063"/>
            <a:ext cx="487362" cy="50006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=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686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>
                <a:solidFill>
                  <a:srgbClr val="000000"/>
                </a:solidFill>
              </a:rPr>
              <a:t>b/ Tìm đường xe đi đến trạm xăng.</a:t>
            </a:r>
            <a:endParaRPr lang="en-US" altLang="en-US" sz="4000" b="1" i="1">
              <a:solidFill>
                <a:srgbClr val="000000"/>
              </a:solidFill>
            </a:endParaRPr>
          </a:p>
        </p:txBody>
      </p:sp>
      <p:pic>
        <p:nvPicPr>
          <p:cNvPr id="30723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90600"/>
            <a:ext cx="89947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600200" y="4419600"/>
            <a:ext cx="1752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71600" y="1905000"/>
            <a:ext cx="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1828800"/>
            <a:ext cx="0" cy="2362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76600" y="1695450"/>
            <a:ext cx="2209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38800" y="1695450"/>
            <a:ext cx="19050" cy="27241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657850" y="4419600"/>
            <a:ext cx="127635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086600" y="4419600"/>
            <a:ext cx="0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2013"/>
            <a:ext cx="8382000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Oval 6"/>
          <p:cNvSpPr>
            <a:spLocks noChangeArrowheads="1"/>
          </p:cNvSpPr>
          <p:nvPr/>
        </p:nvSpPr>
        <p:spPr bwMode="auto">
          <a:xfrm>
            <a:off x="0" y="0"/>
            <a:ext cx="1066800" cy="1017588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FF"/>
                </a:solidFill>
              </a:rPr>
              <a:t> 3</a:t>
            </a:r>
            <a:endParaRPr lang="en-US" altLang="en-US" sz="4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5"/>
          <p:cNvGrpSpPr/>
          <p:nvPr/>
        </p:nvGrpSpPr>
        <p:grpSpPr bwMode="auto">
          <a:xfrm>
            <a:off x="0" y="0"/>
            <a:ext cx="8915400" cy="2152650"/>
            <a:chOff x="228600" y="1115943"/>
            <a:chExt cx="8915400" cy="2153426"/>
          </a:xfrm>
        </p:grpSpPr>
        <p:sp>
          <p:nvSpPr>
            <p:cNvPr id="32775" name="Oval 6"/>
            <p:cNvSpPr>
              <a:spLocks noChangeArrowheads="1"/>
            </p:cNvSpPr>
            <p:nvPr/>
          </p:nvSpPr>
          <p:spPr bwMode="auto">
            <a:xfrm>
              <a:off x="228600" y="1115943"/>
              <a:ext cx="1066800" cy="1017814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FFFFFF"/>
                  </a:solidFill>
                </a:rPr>
                <a:t> 3</a:t>
              </a:r>
              <a:endParaRPr lang="en-US" altLang="en-US" sz="4800" b="1">
                <a:solidFill>
                  <a:srgbClr val="FFFFFF"/>
                </a:solidFill>
              </a:endParaRPr>
            </a:p>
          </p:txBody>
        </p:sp>
        <p:sp>
          <p:nvSpPr>
            <p:cNvPr id="32776" name="Text Box 5"/>
            <p:cNvSpPr txBox="1">
              <a:spLocks noChangeArrowheads="1"/>
            </p:cNvSpPr>
            <p:nvPr/>
          </p:nvSpPr>
          <p:spPr bwMode="auto">
            <a:xfrm>
              <a:off x="990600" y="1268377"/>
              <a:ext cx="8153400" cy="2000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05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i="1">
                  <a:solidFill>
                    <a:srgbClr val="000000"/>
                  </a:solidFill>
                </a:rPr>
                <a:t>   </a:t>
              </a:r>
              <a:r>
                <a:rPr lang="en-US" altLang="en-US" sz="3800" b="1" i="1">
                  <a:solidFill>
                    <a:srgbClr val="000000"/>
                  </a:solidFill>
                </a:rPr>
                <a:t>Lớp 1A có 33 học sinh, lớp 1B có 30 học sinh, lớp 1C có 35 học sinh. Hỏi:</a:t>
              </a:r>
              <a:endParaRPr lang="en-US" altLang="en-US" sz="3800" b="1" i="1">
                <a:solidFill>
                  <a:srgbClr val="000000"/>
                </a:solidFill>
              </a:endParaRPr>
            </a:p>
          </p:txBody>
        </p:sp>
      </p:grp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52400" y="2209800"/>
            <a:ext cx="8839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</a:rPr>
              <a:t>a/ Lớp 1A và lớp 1B, lớp nào có nhiều học sinh hơn?</a:t>
            </a:r>
            <a:endParaRPr lang="en-US" altLang="en-US" sz="3600" b="1" i="1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150" y="4514850"/>
            <a:ext cx="8839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0000"/>
                </a:solidFill>
              </a:rPr>
              <a:t>b/Lớp 1B và lớp 1C, lớp nào có ít học sinh hơn?</a:t>
            </a:r>
            <a:endParaRPr lang="en-US" altLang="en-US" sz="3600" b="1" i="1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2400" y="3581400"/>
            <a:ext cx="8839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6666"/>
                </a:solidFill>
              </a:rPr>
              <a:t>*TL: Lớp 1A có nhiều học sinh hơn.</a:t>
            </a:r>
            <a:endParaRPr lang="en-US" altLang="en-US" sz="3600" b="1" i="1">
              <a:solidFill>
                <a:srgbClr val="006666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200" y="5907088"/>
            <a:ext cx="8839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00FF"/>
                </a:solidFill>
              </a:rPr>
              <a:t>*TL : Lớp 1B có ít học sinh hơn.</a:t>
            </a:r>
            <a:endParaRPr lang="en-US" altLang="en-US" sz="36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285750" y="533400"/>
            <a:ext cx="8839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>
                <a:solidFill>
                  <a:srgbClr val="0000FF"/>
                </a:solidFill>
              </a:rPr>
              <a:t>c/Lớp nào có nhiều học sinh nhất ?</a:t>
            </a:r>
            <a:endParaRPr lang="en-US" altLang="en-US" sz="4000" b="1" i="1">
              <a:solidFill>
                <a:srgbClr val="0000FF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3435350"/>
            <a:ext cx="8839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</a:rPr>
              <a:t>d/ Lớp nào có ít học sinh nhất?</a:t>
            </a:r>
            <a:endParaRPr lang="en-US" altLang="en-US" sz="4000" b="1" i="1">
              <a:solidFill>
                <a:srgbClr val="FF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" y="1524000"/>
            <a:ext cx="8839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B050"/>
                </a:solidFill>
              </a:rPr>
              <a:t>*TL : Lớp 1C có nhiều học sinh nhất.</a:t>
            </a:r>
            <a:endParaRPr lang="en-US" altLang="en-US" sz="3600" b="1" i="1">
              <a:solidFill>
                <a:srgbClr val="00B05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4572000"/>
            <a:ext cx="8839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0000FF"/>
                </a:solidFill>
              </a:rPr>
              <a:t>* TL : Lớp 1B có ít học sinh nhất.</a:t>
            </a:r>
            <a:endParaRPr lang="en-US" altLang="en-US" sz="36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2" name="Picture 10" descr="but chi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25750"/>
            <a:ext cx="31051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647700" y="846138"/>
            <a:ext cx="7848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99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– Dặn dò</a:t>
            </a:r>
            <a:endParaRPr lang="en-US" sz="3600" b="1" kern="10">
              <a:ln w="9525">
                <a:solidFill>
                  <a:srgbClr val="FFFF99"/>
                </a:solidFill>
                <a:rou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3" y="470517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78092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các số tròn chục từ 10 đến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70832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các số sau: 20, 50, 70, 90.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3" y="470517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78092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các số sau: 35, 67, 48, 59, 98.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70832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các số sau: 29, 55, 74, 92.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3" y="470517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78092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65 gồm … chục và … đơn vị.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42028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78 gồm … chục và … đơn vị.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06836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… gồm 4 chục và 9 đơn vị.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20202" r="135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988840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7217" y="1988840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3964" y="1988840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750" y="4032774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7217" y="4040651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4032774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438" y="6045665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1759" y="6035143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6035143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4091" y="1988840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4853" y="2001252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6135" y="1999810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1483" y="4040651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1780" y="4049362"/>
            <a:ext cx="118676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4049362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1483" y="6051731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4853" y="6035142"/>
            <a:ext cx="12214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8425" y="6051731"/>
            <a:ext cx="12684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9520"/>
            <a:ext cx="7056784" cy="432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0344" y="4869160"/>
            <a:ext cx="4779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quả cà chua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0345" y="5673442"/>
            <a:ext cx="4913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chục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quả cà chua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009650" y="1219200"/>
            <a:ext cx="6934200" cy="4343400"/>
          </a:xfrm>
          <a:prstGeom prst="star16">
            <a:avLst>
              <a:gd name="adj" fmla="val 37500"/>
            </a:avLst>
          </a:prstGeom>
          <a:solidFill>
            <a:srgbClr val="99FF66"/>
          </a:solidFill>
          <a:ln w="9525">
            <a:solidFill>
              <a:srgbClr val="FFFF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i="1">
                <a:solidFill>
                  <a:srgbClr val="0000FF"/>
                </a:solidFill>
              </a:rPr>
              <a:t>Tiết 1</a:t>
            </a:r>
            <a:endParaRPr lang="en-US" altLang="en-US" sz="66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2.xml><?xml version="1.0" encoding="utf-8"?>
<p:tagLst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5.xml><?xml version="1.0" encoding="utf-8"?>
<p:tagLst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1776</Words>
  <Application>WPS Presentation</Application>
  <PresentationFormat>On-screen Show (4:3)</PresentationFormat>
  <Paragraphs>303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Arial</vt:lpstr>
      <vt:lpstr>SimSun</vt:lpstr>
      <vt:lpstr>Wingdings</vt:lpstr>
      <vt:lpstr>Times New Roman</vt:lpstr>
      <vt:lpstr>.VnArial</vt:lpstr>
      <vt:lpstr>Segoe Print</vt:lpstr>
      <vt:lpstr>Microsoft YaHei</vt:lpstr>
      <vt:lpstr>Arial Unicode MS</vt:lpstr>
      <vt:lpstr>Arial Unicode MS</vt:lpstr>
      <vt:lpstr>Times New Roman</vt:lpstr>
      <vt:lpstr>1_Default Design</vt:lpstr>
      <vt:lpstr>2_Default Design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</dc:creator>
  <cp:lastModifiedBy>HA DAISON</cp:lastModifiedBy>
  <cp:revision>179</cp:revision>
  <dcterms:created xsi:type="dcterms:W3CDTF">2009-06-20T18:10:00Z</dcterms:created>
  <dcterms:modified xsi:type="dcterms:W3CDTF">2022-02-06T06:56:22Z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EDE105B9741E4DF7A98C950858CF096A</vt:lpwstr>
  </property>
  <property fmtid="{D5CDD505-2E9C-101B-9397-08002B2CF9AE}" pid="3" name="KSOProductBuildVer">
    <vt:lpwstr>1033-11.2.0.10463</vt:lpwstr>
  </property>
</Properties>
</file>