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4"/>
    <p:sldMasterId id="2147483673" r:id="rId5"/>
    <p:sldMasterId id="2147483689" r:id="rId6"/>
    <p:sldMasterId id="2147483705" r:id="rId7"/>
    <p:sldMasterId id="2147483721" r:id="rId8"/>
    <p:sldMasterId id="2147483736" r:id="rId9"/>
  </p:sldMasterIdLst>
  <p:notesMasterIdLst>
    <p:notesMasterId r:id="rId30"/>
  </p:notesMasterIdLst>
  <p:handoutMasterIdLst>
    <p:handoutMasterId r:id="rId31"/>
  </p:handoutMasterIdLst>
  <p:sldIdLst>
    <p:sldId id="580" r:id="rId10"/>
    <p:sldId id="320" r:id="rId11"/>
    <p:sldId id="257" r:id="rId12"/>
    <p:sldId id="594" r:id="rId13"/>
    <p:sldId id="595" r:id="rId14"/>
    <p:sldId id="600" r:id="rId15"/>
    <p:sldId id="596" r:id="rId16"/>
    <p:sldId id="601" r:id="rId17"/>
    <p:sldId id="597" r:id="rId18"/>
    <p:sldId id="598" r:id="rId19"/>
    <p:sldId id="599" r:id="rId20"/>
    <p:sldId id="602" r:id="rId21"/>
    <p:sldId id="603" r:id="rId22"/>
    <p:sldId id="604" r:id="rId23"/>
    <p:sldId id="605" r:id="rId24"/>
    <p:sldId id="582" r:id="rId25"/>
    <p:sldId id="606" r:id="rId26"/>
    <p:sldId id="607" r:id="rId27"/>
    <p:sldId id="609" r:id="rId28"/>
    <p:sldId id="610" r:id="rId29"/>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Nguyet" initials="DN" lastIdx="8" clrIdx="0">
    <p:extLst>
      <p:ext uri="{19B8F6BF-5375-455C-9EA6-DF929625EA0E}">
        <p15:presenceInfo xmlns:p15="http://schemas.microsoft.com/office/powerpoint/2012/main" userId="S::nguyet.duong@crs.org::0b9c6d67-61de-4870-8f49-8a3ec6b6af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E1"/>
    <a:srgbClr val="F7FBE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21A55-18BD-4936-8F45-18E93F4DA5F2}" v="48" dt="2023-10-06T00:57:19.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0" autoAdjust="0"/>
    <p:restoredTop sz="94660"/>
  </p:normalViewPr>
  <p:slideViewPr>
    <p:cSldViewPr snapToGrid="0" snapToObjects="1">
      <p:cViewPr varScale="1">
        <p:scale>
          <a:sx n="69" d="100"/>
          <a:sy n="69" d="100"/>
        </p:scale>
        <p:origin x="1675" y="67"/>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Thị Hoài" userId="5aca698d-a39a-4bba-bce1-cbd708bbafb1" providerId="ADAL" clId="{33D21A55-18BD-4936-8F45-18E93F4DA5F2}"/>
    <pc:docChg chg="modSld">
      <pc:chgData name="Ngô Thị Hoài" userId="5aca698d-a39a-4bba-bce1-cbd708bbafb1" providerId="ADAL" clId="{33D21A55-18BD-4936-8F45-18E93F4DA5F2}" dt="2023-10-06T00:57:19.669" v="47" actId="20577"/>
      <pc:docMkLst>
        <pc:docMk/>
      </pc:docMkLst>
      <pc:sldChg chg="modSp">
        <pc:chgData name="Ngô Thị Hoài" userId="5aca698d-a39a-4bba-bce1-cbd708bbafb1" providerId="ADAL" clId="{33D21A55-18BD-4936-8F45-18E93F4DA5F2}" dt="2023-10-06T00:57:19.669" v="47" actId="20577"/>
        <pc:sldMkLst>
          <pc:docMk/>
          <pc:sldMk cId="3516016160" sldId="580"/>
        </pc:sldMkLst>
        <pc:spChg chg="mod">
          <ac:chgData name="Ngô Thị Hoài" userId="5aca698d-a39a-4bba-bce1-cbd708bbafb1" providerId="ADAL" clId="{33D21A55-18BD-4936-8F45-18E93F4DA5F2}" dt="2023-10-06T00:56:55.791" v="27" actId="20577"/>
          <ac:spMkLst>
            <pc:docMk/>
            <pc:sldMk cId="3516016160" sldId="580"/>
            <ac:spMk id="5" creationId="{B3E85563-A447-DD47-A5C2-88A42D013373}"/>
          </ac:spMkLst>
        </pc:spChg>
        <pc:spChg chg="mod">
          <ac:chgData name="Ngô Thị Hoài" userId="5aca698d-a39a-4bba-bce1-cbd708bbafb1" providerId="ADAL" clId="{33D21A55-18BD-4936-8F45-18E93F4DA5F2}" dt="2023-10-06T00:57:19.669" v="47" actId="20577"/>
          <ac:spMkLst>
            <pc:docMk/>
            <pc:sldMk cId="3516016160" sldId="580"/>
            <ac:spMk id="6" creationId="{583FC09C-EC4B-8523-6592-F308DFBE8D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t>10/6/2023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t>‹#›</a:t>
            </a:fld>
            <a:endParaRPr lang="en-US"/>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t>10/6/2023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t>‹#›</a:t>
            </a:fld>
            <a:endParaRPr lang="en-US"/>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643943662"/>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958175888"/>
      </p:ext>
    </p:extLst>
  </p:cSld>
  <p:clrMapOvr>
    <a:overrideClrMapping bg1="dk1" tx1="lt1" bg2="dk2" tx2="lt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289629707"/>
      </p:ext>
    </p:extLst>
  </p:cSld>
  <p:clrMapOvr>
    <a:overrideClrMapping bg1="dk1" tx1="lt1" bg2="dk2" tx2="lt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3423866741"/>
      </p:ext>
    </p:extLst>
  </p:cSld>
  <p:clrMapOvr>
    <a:overrideClrMapping bg1="dk1" tx1="lt1" bg2="dk2" tx2="lt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2796060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3850540487"/>
      </p:ext>
    </p:extLst>
  </p:cSld>
  <p:clrMapOvr>
    <a:overrideClrMapping bg1="dk1" tx1="lt1" bg2="dk2" tx2="lt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478164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a:t>Title goes here</a:t>
            </a:r>
          </a:p>
        </p:txBody>
      </p:sp>
      <p:pic>
        <p:nvPicPr>
          <p:cNvPr id="10" name="Picture 9" descr="PPT-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95133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2286078425"/>
      </p:ext>
    </p:extLst>
  </p:cSld>
  <p:clrMapOvr>
    <a:overrideClrMapping bg1="dk1" tx1="lt1" bg2="dk2" tx2="lt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421175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1891597439"/>
      </p:ext>
    </p:extLst>
  </p:cSld>
  <p:clrMapOvr>
    <a:overrideClrMapping bg1="dk1" tx1="lt1" bg2="dk2" tx2="lt2" accent1="accent1" accent2="accent2" accent3="accent3" accent4="accent4" accent5="accent5" accent6="accent6" hlink="hlink" folHlink="folHlink"/>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47404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24152861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1477845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43327294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346772794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48766545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2488209690"/>
      </p:ext>
    </p:extLst>
  </p:cSld>
  <p:clrMapOvr>
    <a:overrideClrMapping bg1="dk1" tx1="lt1" bg2="dk2" tx2="lt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536544663"/>
      </p:ext>
    </p:extLst>
  </p:cSld>
  <p:clrMapOvr>
    <a:overrideClrMapping bg1="dk1" tx1="lt1" bg2="dk2" tx2="lt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2872175093"/>
      </p:ext>
    </p:extLst>
  </p:cSld>
  <p:clrMapOvr>
    <a:overrideClrMapping bg1="dk1" tx1="lt1" bg2="dk2" tx2="lt2" accent1="accent1" accent2="accent2" accent3="accent3" accent4="accent4" accent5="accent5" accent6="accent6" hlink="hlink" folHlink="folHlink"/>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1277970966"/>
      </p:ext>
    </p:extLst>
  </p:cSld>
  <p:clrMapOvr>
    <a:overrideClrMapping bg1="dk1" tx1="lt1" bg2="dk2" tx2="lt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9382292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4147479032"/>
      </p:ext>
    </p:extLst>
  </p:cSld>
  <p:clrMapOvr>
    <a:overrideClrMapping bg1="dk1" tx1="lt1" bg2="dk2" tx2="lt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5479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2356443682"/>
      </p:ext>
    </p:extLst>
  </p:cSld>
  <p:clrMapOvr>
    <a:overrideClrMapping bg1="dk1" tx1="lt1" bg2="dk2" tx2="lt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375461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2001118922"/>
      </p:ext>
    </p:extLst>
  </p:cSld>
  <p:clrMapOvr>
    <a:overrideClrMapping bg1="dk1" tx1="lt1" bg2="dk2" tx2="lt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02461403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8357164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97521312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02892111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81840201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238766082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93446574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1669069588"/>
      </p:ext>
    </p:extLst>
  </p:cSld>
  <p:clrMapOvr>
    <a:overrideClrMapping bg1="dk1" tx1="lt1" bg2="dk2" tx2="lt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3942074290"/>
      </p:ext>
    </p:extLst>
  </p:cSld>
  <p:clrMapOvr>
    <a:overrideClrMapping bg1="dk1" tx1="lt1" bg2="dk2" tx2="lt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2446166825"/>
      </p:ext>
    </p:extLst>
  </p:cSld>
  <p:clrMapOvr>
    <a:overrideClrMapping bg1="dk1" tx1="lt1" bg2="dk2" tx2="lt2" accent1="accent1" accent2="accent2" accent3="accent3" accent4="accent4" accent5="accent5" accent6="accent6" hlink="hlink" folHlink="folHlink"/>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14516408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179378973"/>
      </p:ext>
    </p:extLst>
  </p:cSld>
  <p:clrMapOvr>
    <a:overrideClrMapping bg1="dk1" tx1="lt1" bg2="dk2" tx2="lt2" accent1="accent1" accent2="accent2" accent3="accent3" accent4="accent4" accent5="accent5" accent6="accent6" hlink="hlink" folHlink="folHlink"/>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13811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82925845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582593187"/>
      </p:ext>
    </p:extLst>
  </p:cSld>
  <p:clrMapOvr>
    <a:overrideClrMapping bg1="dk1" tx1="lt1" bg2="dk2" tx2="lt2" accent1="accent1" accent2="accent2" accent3="accent3" accent4="accent4" accent5="accent5" accent6="accent6" hlink="hlink" folHlink="folHlink"/>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23608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3773490647"/>
      </p:ext>
    </p:extLst>
  </p:cSld>
  <p:clrMapOvr>
    <a:overrideClrMapping bg1="dk1" tx1="lt1" bg2="dk2" tx2="lt2" accent1="accent1" accent2="accent2" accent3="accent3" accent4="accent4" accent5="accent5" accent6="accent6" hlink="hlink" folHlink="folHlink"/>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46256920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6803369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8614011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26639119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204421643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202906431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272077253"/>
      </p:ext>
    </p:extLst>
  </p:cSld>
  <p:clrMapOvr>
    <a:overrideClrMapping bg1="dk1" tx1="lt1" bg2="dk2" tx2="lt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78215101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384579910"/>
      </p:ext>
    </p:extLst>
  </p:cSld>
  <p:clrMapOvr>
    <a:overrideClrMapping bg1="dk1" tx1="lt1" bg2="dk2" tx2="lt2" accent1="accent1" accent2="accent2" accent3="accent3" accent4="accent4" accent5="accent5" accent6="accent6" hlink="hlink" folHlink="folHlink"/>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152125169"/>
      </p:ext>
    </p:extLst>
  </p:cSld>
  <p:clrMapOvr>
    <a:overrideClrMapping bg1="dk1" tx1="lt1" bg2="dk2" tx2="lt2" accent1="accent1" accent2="accent2" accent3="accent3" accent4="accent4" accent5="accent5" accent6="accent6" hlink="hlink" folHlink="folHlink"/>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39756410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2733958795"/>
      </p:ext>
    </p:extLst>
  </p:cSld>
  <p:clrMapOvr>
    <a:overrideClrMapping bg1="dk1" tx1="lt1" bg2="dk2" tx2="lt2" accent1="accent1" accent2="accent2" accent3="accent3" accent4="accent4" accent5="accent5" accent6="accent6" hlink="hlink" folHlink="folHlink"/>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194803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1872810020"/>
      </p:ext>
    </p:extLst>
  </p:cSld>
  <p:clrMapOvr>
    <a:overrideClrMapping bg1="dk1" tx1="lt1" bg2="dk2" tx2="lt2" accent1="accent1" accent2="accent2" accent3="accent3" accent4="accent4" accent5="accent5" accent6="accent6" hlink="hlink" folHlink="folHlink"/>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053018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1251246773"/>
      </p:ext>
    </p:extLst>
  </p:cSld>
  <p:clrMapOvr>
    <a:overrideClrMapping bg1="dk1" tx1="lt1" bg2="dk2" tx2="lt2" accent1="accent1" accent2="accent2" accent3="accent3" accent4="accent4" accent5="accent5" accent6="accent6" hlink="hlink" folHlink="folHlink"/>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17768936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9054881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0706851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3496334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6886509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366384894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425079721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1851825666"/>
      </p:ext>
    </p:extLst>
  </p:cSld>
  <p:clrMapOvr>
    <a:overrideClrMapping bg1="dk1" tx1="lt1" bg2="dk2" tx2="lt2" accent1="accent1" accent2="accent2" accent3="accent3" accent4="accent4" accent5="accent5" accent6="accent6" hlink="hlink" folHlink="folHlink"/>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4165285847"/>
      </p:ext>
    </p:extLst>
  </p:cSld>
  <p:clrMapOvr>
    <a:overrideClrMapping bg1="dk1" tx1="lt1" bg2="dk2" tx2="lt2" accent1="accent1" accent2="accent2" accent3="accent3" accent4="accent4" accent5="accent5" accent6="accent6" hlink="hlink" folHlink="folHlink"/>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2963336584"/>
      </p:ext>
    </p:extLst>
  </p:cSld>
  <p:clrMapOvr>
    <a:overrideClrMapping bg1="dk1" tx1="lt1" bg2="dk2" tx2="lt2" accent1="accent1" accent2="accent2" accent3="accent3" accent4="accent4" accent5="accent5" accent6="accent6" hlink="hlink" folHlink="folHlink"/>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1808961401"/>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3085605147"/>
      </p:ext>
    </p:extLst>
  </p:cSld>
  <p:clrMapOvr>
    <a:overrideClrMapping bg1="dk1" tx1="lt1" bg2="dk2" tx2="lt2" accent1="accent1" accent2="accent2" accent3="accent3" accent4="accent4" accent5="accent5" accent6="accent6" hlink="hlink" folHlink="folHlink"/>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p:nvPr/>
        </p:nvGrpSpPr>
        <p:grpSpPr>
          <a:xfrm>
            <a:off x="1048" y="1620"/>
            <a:ext cx="10057352" cy="7770780"/>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257300" y="2159290"/>
            <a:ext cx="7543800" cy="229782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a:t>
            </a:r>
            <a:r>
              <a:rPr lang="en-US" dirty="0" err="1"/>
              <a:t>Powerpoint</a:t>
            </a:r>
            <a:r>
              <a:rPr lang="en-US" dirty="0"/>
              <a:t> Title</a:t>
            </a:r>
          </a:p>
        </p:txBody>
      </p:sp>
      <p:sp>
        <p:nvSpPr>
          <p:cNvPr id="3" name="Subtitle Placeholder"/>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Insert </a:t>
            </a:r>
            <a:r>
              <a:rPr lang="en-US" dirty="0" err="1"/>
              <a:t>Powerpoint</a:t>
            </a:r>
            <a:r>
              <a:rPr lang="en-US" dirty="0"/>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32847" y="7403571"/>
            <a:ext cx="4469476" cy="203232"/>
          </a:xfrm>
          <a:prstGeom prst="rect">
            <a:avLst/>
          </a:prstGeom>
        </p:spPr>
        <p:txBody>
          <a:bodyPr lIns="0" tIns="0" rIns="0" bIns="0" anchor="b">
            <a:normAutofit/>
          </a:bodyPr>
          <a:lstStyle>
            <a:lvl1pPr marL="0" indent="0">
              <a:buFont typeface="Arial" panose="020B0604020202020204" pitchFamily="34" charset="0"/>
              <a:buNone/>
              <a:defRPr sz="413"/>
            </a:lvl1pPr>
          </a:lstStyle>
          <a:p>
            <a:pPr lvl="0"/>
            <a:r>
              <a:rPr lang="en-US" dirty="0"/>
              <a:t>©2021 Catholic Relief Services. All Rights Reserved.    21MK-328766M</a:t>
            </a:r>
          </a:p>
        </p:txBody>
      </p:sp>
      <p:pic>
        <p:nvPicPr>
          <p:cNvPr id="5" name="CRS logo" descr="Catholic Relief Services logo">
            <a:extLst>
              <a:ext uri="{FF2B5EF4-FFF2-40B4-BE49-F238E27FC236}">
                <a16:creationId xmlns:a16="http://schemas.microsoft.com/office/drawing/2014/main" id="{3B24F34D-8588-9344-A8AB-247F20B6A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89" y="760667"/>
            <a:ext cx="1288733" cy="1147468"/>
          </a:xfrm>
          <a:prstGeom prst="rect">
            <a:avLst/>
          </a:prstGeom>
        </p:spPr>
      </p:pic>
    </p:spTree>
    <p:extLst>
      <p:ext uri="{BB962C8B-B14F-4D97-AF65-F5344CB8AC3E}">
        <p14:creationId xmlns:p14="http://schemas.microsoft.com/office/powerpoint/2010/main" val="3877471080"/>
      </p:ext>
    </p:extLst>
  </p:cSld>
  <p:clrMapOvr>
    <a:overrideClrMapping bg1="dk1" tx1="lt1" bg2="dk2" tx2="lt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3920802126"/>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430005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p:nvPr/>
        </p:nvGrpSpPr>
        <p:grpSpPr>
          <a:xfrm>
            <a:off x="1" y="0"/>
            <a:ext cx="10057351" cy="77724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4321550" y="870268"/>
            <a:ext cx="4326702" cy="3233102"/>
          </a:xfrm>
          <a:prstGeom prst="rect">
            <a:avLst/>
          </a:prstGeom>
        </p:spPr>
        <p:txBody>
          <a:bodyPr anchor="b">
            <a:normAutofit/>
          </a:bodyPr>
          <a:lstStyle>
            <a:lvl1pPr>
              <a:defRPr sz="3300" b="1" i="0" baseline="0">
                <a:solidFill>
                  <a:schemeClr val="tx1"/>
                </a:solidFill>
                <a:latin typeface="Times" pitchFamily="2" charset="0"/>
              </a:defRPr>
            </a:lvl1pPr>
          </a:lstStyle>
          <a:p>
            <a:r>
              <a:rPr lang="en-US" dirty="0"/>
              <a:t>Insert Section Header</a:t>
            </a:r>
          </a:p>
        </p:txBody>
      </p:sp>
      <p:sp>
        <p:nvSpPr>
          <p:cNvPr id="3" name="Subtitle Placeholder"/>
          <p:cNvSpPr>
            <a:spLocks noGrp="1"/>
          </p:cNvSpPr>
          <p:nvPr>
            <p:ph type="body" idx="1" hasCustomPrompt="1"/>
          </p:nvPr>
        </p:nvSpPr>
        <p:spPr>
          <a:xfrm>
            <a:off x="4321550" y="4133956"/>
            <a:ext cx="4326702" cy="1700212"/>
          </a:xfrm>
          <a:prstGeom prst="rect">
            <a:avLst/>
          </a:prstGeom>
        </p:spPr>
        <p:txBody>
          <a:bodyPr>
            <a:normAutofit/>
          </a:bodyPr>
          <a:lstStyle>
            <a:lvl1pPr marL="0" indent="0">
              <a:buNone/>
              <a:defRPr sz="2310">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dirty="0"/>
              <a:t>Insert Section </a:t>
            </a:r>
            <a:r>
              <a:rPr lang="en-US" dirty="0" err="1"/>
              <a:t>Subheader</a:t>
            </a:r>
            <a:endParaRPr lang="en-US" dirty="0"/>
          </a:p>
        </p:txBody>
      </p:sp>
      <p:pic>
        <p:nvPicPr>
          <p:cNvPr id="6" name="CRS logo" descr="Catholic Relief Services logo">
            <a:extLst>
              <a:ext uri="{FF2B5EF4-FFF2-40B4-BE49-F238E27FC236}">
                <a16:creationId xmlns:a16="http://schemas.microsoft.com/office/drawing/2014/main" id="{461F32A3-3A6C-6E40-9EC8-28C55231E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0647" y="6197991"/>
            <a:ext cx="1212148" cy="1079279"/>
          </a:xfrm>
          <a:prstGeom prst="rect">
            <a:avLst/>
          </a:prstGeom>
        </p:spPr>
      </p:pic>
    </p:spTree>
    <p:extLst>
      <p:ext uri="{BB962C8B-B14F-4D97-AF65-F5344CB8AC3E}">
        <p14:creationId xmlns:p14="http://schemas.microsoft.com/office/powerpoint/2010/main" val="1566258432"/>
      </p:ext>
    </p:extLst>
  </p:cSld>
  <p:clrMapOvr>
    <a:overrideClrMapping bg1="dk1" tx1="lt1" bg2="dk2" tx2="lt2" accent1="accent1" accent2="accent2" accent3="accent3" accent4="accent4" accent5="accent5" accent6="accent6" hlink="hlink" folHlink="folHlink"/>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139566751"/>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691515" y="1879836"/>
            <a:ext cx="8675370" cy="2277495"/>
          </a:xfrm>
        </p:spPr>
        <p:txBody>
          <a:bodyPr>
            <a:normAutofit/>
          </a:bodyPr>
          <a:lstStyle>
            <a:lvl1pPr algn="ctr">
              <a:defRPr sz="3465"/>
            </a:lvl1pPr>
          </a:lstStyle>
          <a:p>
            <a:r>
              <a:rPr lang="en-US"/>
              <a:t>Click to edit Master title style</a:t>
            </a:r>
            <a:endParaRPr lang="en-US" dirty="0"/>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794752010"/>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US"/>
              <a:t>Click to edit Master title style</a:t>
            </a:r>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691515"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5137387" y="1675399"/>
            <a:ext cx="4229499" cy="541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693295162"/>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p>
        </p:txBody>
      </p:sp>
      <p:sp>
        <p:nvSpPr>
          <p:cNvPr id="3" name="Text Placeholder Left"/>
          <p:cNvSpPr>
            <a:spLocks noGrp="1"/>
          </p:cNvSpPr>
          <p:nvPr>
            <p:ph type="body" idx="1"/>
          </p:nvPr>
        </p:nvSpPr>
        <p:spPr>
          <a:xfrm>
            <a:off x="692826" y="1693597"/>
            <a:ext cx="4255174"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Left"/>
          <p:cNvSpPr>
            <a:spLocks noGrp="1"/>
          </p:cNvSpPr>
          <p:nvPr>
            <p:ph sz="half" idx="2"/>
          </p:nvPr>
        </p:nvSpPr>
        <p:spPr>
          <a:xfrm>
            <a:off x="692826" y="2627366"/>
            <a:ext cx="4255174" cy="44217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Right"/>
          <p:cNvSpPr>
            <a:spLocks noGrp="1"/>
          </p:cNvSpPr>
          <p:nvPr>
            <p:ph type="body" sz="quarter" idx="3"/>
          </p:nvPr>
        </p:nvSpPr>
        <p:spPr>
          <a:xfrm>
            <a:off x="5092066" y="1693597"/>
            <a:ext cx="4276130" cy="933767"/>
          </a:xfrm>
          <a:prstGeom prst="rect">
            <a:avLst/>
          </a:prstGeo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Right"/>
          <p:cNvSpPr>
            <a:spLocks noGrp="1"/>
          </p:cNvSpPr>
          <p:nvPr>
            <p:ph sz="quarter" idx="4"/>
          </p:nvPr>
        </p:nvSpPr>
        <p:spPr>
          <a:xfrm>
            <a:off x="5092066" y="2627364"/>
            <a:ext cx="4276130" cy="4421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122734773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solidFill>
            <a:schemeClr val="tx2"/>
          </a:soli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270295648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400559974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English" descr="Catholic Relief Services logo with tagline: Faith. Action. Resul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3141" y="5061930"/>
            <a:ext cx="2492119" cy="1443651"/>
          </a:xfrm>
          <a:prstGeom prst="rect">
            <a:avLst/>
          </a:prstGeom>
        </p:spPr>
      </p:pic>
    </p:spTree>
    <p:extLst>
      <p:ext uri="{BB962C8B-B14F-4D97-AF65-F5344CB8AC3E}">
        <p14:creationId xmlns:p14="http://schemas.microsoft.com/office/powerpoint/2010/main" val="1226320395"/>
      </p:ext>
    </p:extLst>
  </p:cSld>
  <p:clrMapOvr>
    <a:overrideClrMapping bg1="dk1" tx1="lt1" bg2="dk2" tx2="lt2" accent1="accent1" accent2="accent2" accent3="accent3" accent4="accent4" accent5="accent5" accent6="accent6" hlink="hlink" folHlink="folHlink"/>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French" descr="Catholic Relief Services logo with tagline: Foi. Action. Resultat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2632" y="5062553"/>
            <a:ext cx="2693137" cy="1438758"/>
          </a:xfrm>
          <a:prstGeom prst="rect">
            <a:avLst/>
          </a:prstGeom>
        </p:spPr>
      </p:pic>
    </p:spTree>
    <p:extLst>
      <p:ext uri="{BB962C8B-B14F-4D97-AF65-F5344CB8AC3E}">
        <p14:creationId xmlns:p14="http://schemas.microsoft.com/office/powerpoint/2010/main" val="2793537640"/>
      </p:ext>
    </p:extLst>
  </p:cSld>
  <p:clrMapOvr>
    <a:overrideClrMapping bg1="dk1" tx1="lt1" bg2="dk2" tx2="lt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0058400" cy="7772400"/>
          </a:xfrm>
          <a:prstGeom prst="rect">
            <a:avLst/>
          </a:prstGeom>
        </p:spPr>
        <p:txBody>
          <a:bodyPr/>
          <a:lstStyle>
            <a:lvl1pPr marL="0" indent="0">
              <a:buNone/>
              <a:defRPr/>
            </a:lvl1pPr>
          </a:lstStyle>
          <a:p>
            <a:r>
              <a:rPr lang="en-US" dirty="0"/>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6199524"/>
            <a:ext cx="4610100" cy="103632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970" b="1">
                <a:solidFill>
                  <a:schemeClr val="bg1"/>
                </a:solidFill>
                <a:latin typeface="Times" pitchFamily="2" charset="0"/>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32847" y="7403571"/>
            <a:ext cx="4469476" cy="203232"/>
          </a:xfrm>
          <a:prstGeom prst="rect">
            <a:avLst/>
          </a:prstGeom>
        </p:spPr>
        <p:txBody>
          <a:bodyPr lIns="0" tIns="0" rIns="0" bIns="0" anchor="b"/>
          <a:lstStyle>
            <a:lvl1pPr marL="0" indent="0">
              <a:buFont typeface="Arial" panose="020B0604020202020204" pitchFamily="34" charset="0"/>
              <a:buNone/>
              <a:defRPr sz="907"/>
            </a:lvl1pPr>
          </a:lstStyle>
          <a:p>
            <a:pPr lvl="0"/>
            <a:r>
              <a:rPr lang="en-US" dirty="0"/>
              <a:t>[Photo credit]</a:t>
            </a:r>
          </a:p>
        </p:txBody>
      </p:sp>
    </p:spTree>
    <p:extLst>
      <p:ext uri="{BB962C8B-B14F-4D97-AF65-F5344CB8AC3E}">
        <p14:creationId xmlns:p14="http://schemas.microsoft.com/office/powerpoint/2010/main" val="401186601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p:nvPr/>
        </p:nvGrpSpPr>
        <p:grpSpPr>
          <a:xfrm>
            <a:off x="1048" y="809"/>
            <a:ext cx="10057352" cy="7771591"/>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solidFill>
                  <a:schemeClr val="tx1"/>
                </a:solidFill>
                <a:latin typeface="Times" pitchFamily="2" charset="0"/>
              </a:defRPr>
            </a:lvl1pPr>
          </a:lstStyle>
          <a:p>
            <a:r>
              <a:rPr lang="en-US" dirty="0"/>
              <a:t>Insert Final Thoughts</a:t>
            </a:r>
          </a:p>
        </p:txBody>
      </p:sp>
      <p:pic>
        <p:nvPicPr>
          <p:cNvPr id="3" name="CRS logo-tagline Spanish" descr="Catholic Relief Services logo with tagline: Fe. Accion. Resultados.">
            <a:extLst>
              <a:ext uri="{FF2B5EF4-FFF2-40B4-BE49-F238E27FC236}">
                <a16:creationId xmlns:a16="http://schemas.microsoft.com/office/drawing/2014/main" id="{14D83F39-2C1E-C54F-9ECE-87F1E23FFD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92106" y="5048643"/>
            <a:ext cx="2874188" cy="1439514"/>
          </a:xfrm>
          <a:prstGeom prst="rect">
            <a:avLst/>
          </a:prstGeom>
        </p:spPr>
      </p:pic>
    </p:spTree>
    <p:extLst>
      <p:ext uri="{BB962C8B-B14F-4D97-AF65-F5344CB8AC3E}">
        <p14:creationId xmlns:p14="http://schemas.microsoft.com/office/powerpoint/2010/main" val="4129856159"/>
      </p:ext>
    </p:extLst>
  </p:cSld>
  <p:clrMapOvr>
    <a:overrideClrMapping bg1="dk1" tx1="lt1" bg2="dk2" tx2="lt2" accent1="accent1" accent2="accent2" accent3="accent3" accent4="accent4" accent5="accent5" accent6="accent6" hlink="hlink" folHlink="folHlink"/>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0058400" cy="7772400"/>
          </a:xfrm>
          <a:prstGeom prst="rect">
            <a:avLst/>
          </a:prstGeom>
        </p:spPr>
      </p:pic>
      <p:sp>
        <p:nvSpPr>
          <p:cNvPr id="3" name="Content Placeholder 2"/>
          <p:cNvSpPr>
            <a:spLocks noGrp="1"/>
          </p:cNvSpPr>
          <p:nvPr>
            <p:ph idx="1"/>
          </p:nvPr>
        </p:nvSpPr>
        <p:spPr>
          <a:xfrm>
            <a:off x="691515" y="1682627"/>
            <a:ext cx="8675370" cy="53179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92825" y="413810"/>
            <a:ext cx="8675370" cy="1168530"/>
          </a:xfrm>
          <a:prstGeom prst="rect">
            <a:avLst/>
          </a:prstGeom>
        </p:spPr>
        <p:txBody>
          <a:bodyPr anchor="b">
            <a:normAutofit/>
          </a:bodyPr>
          <a:lstStyle>
            <a:lvl1pPr>
              <a:defRPr sz="297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422676317"/>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0058400" cy="7772400"/>
          </a:xfrm>
          <a:prstGeom prst="rect">
            <a:avLst/>
          </a:prstGeom>
        </p:spPr>
      </p:pic>
      <p:sp>
        <p:nvSpPr>
          <p:cNvPr id="2" name="Title 1"/>
          <p:cNvSpPr>
            <a:spLocks noGrp="1"/>
          </p:cNvSpPr>
          <p:nvPr>
            <p:ph type="ctrTitle" hasCustomPrompt="1"/>
          </p:nvPr>
        </p:nvSpPr>
        <p:spPr>
          <a:xfrm>
            <a:off x="1257300" y="1751170"/>
            <a:ext cx="7543800" cy="2705947"/>
          </a:xfrm>
          <a:prstGeom prst="rect">
            <a:avLst/>
          </a:prstGeom>
        </p:spPr>
        <p:txBody>
          <a:bodyPr anchor="b">
            <a:normAutofit/>
          </a:bodyPr>
          <a:lstStyle>
            <a:lvl1pPr algn="ctr">
              <a:defRPr sz="4538"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257300" y="4561468"/>
            <a:ext cx="7543800" cy="1876530"/>
          </a:xfrm>
          <a:prstGeom prst="rect">
            <a:avLst/>
          </a:prstGeom>
        </p:spPr>
        <p:txBody>
          <a:bodyPr>
            <a:normAutofit/>
          </a:bodyPr>
          <a:lstStyle>
            <a:lvl1pPr marL="0" indent="0" algn="ctr">
              <a:buNone/>
              <a:defRPr sz="2723"/>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2175372563"/>
      </p:ext>
    </p:extLst>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svg"/><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 Id="rId27" Type="http://schemas.openxmlformats.org/officeDocument/2006/relationships/image" Target="../media/image7.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svg"/><Relationship Id="rId3" Type="http://schemas.openxmlformats.org/officeDocument/2006/relationships/slideLayout" Target="../slideLayouts/slideLayout22.xml"/><Relationship Id="rId21" Type="http://schemas.openxmlformats.org/officeDocument/2006/relationships/image" Target="../media/image5.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theme" Target="../theme/theme2.xml"/><Relationship Id="rId20" Type="http://schemas.openxmlformats.org/officeDocument/2006/relationships/image" Target="../media/image4.sv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7.jpg"/><Relationship Id="rId10" Type="http://schemas.openxmlformats.org/officeDocument/2006/relationships/slideLayout" Target="../slideLayouts/slideLayout29.xml"/><Relationship Id="rId19"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svg"/><Relationship Id="rId3" Type="http://schemas.openxmlformats.org/officeDocument/2006/relationships/slideLayout" Target="../slideLayouts/slideLayout37.xml"/><Relationship Id="rId21" Type="http://schemas.openxmlformats.org/officeDocument/2006/relationships/image" Target="../media/image5.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theme" Target="../theme/theme3.xml"/><Relationship Id="rId20" Type="http://schemas.openxmlformats.org/officeDocument/2006/relationships/image" Target="../media/image4.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7.jpg"/><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2.svg"/><Relationship Id="rId3" Type="http://schemas.openxmlformats.org/officeDocument/2006/relationships/slideLayout" Target="../slideLayouts/slideLayout52.xml"/><Relationship Id="rId21" Type="http://schemas.openxmlformats.org/officeDocument/2006/relationships/image" Target="../media/image5.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png"/><Relationship Id="rId2" Type="http://schemas.openxmlformats.org/officeDocument/2006/relationships/slideLayout" Target="../slideLayouts/slideLayout51.xml"/><Relationship Id="rId16" Type="http://schemas.openxmlformats.org/officeDocument/2006/relationships/theme" Target="../theme/theme4.xml"/><Relationship Id="rId20" Type="http://schemas.openxmlformats.org/officeDocument/2006/relationships/image" Target="../media/image4.sv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7.jpg"/><Relationship Id="rId10" Type="http://schemas.openxmlformats.org/officeDocument/2006/relationships/slideLayout" Target="../slideLayouts/slideLayout59.xml"/><Relationship Id="rId19"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3.png"/><Relationship Id="rId3" Type="http://schemas.openxmlformats.org/officeDocument/2006/relationships/slideLayout" Target="../slideLayouts/slideLayout67.xml"/><Relationship Id="rId21" Type="http://schemas.openxmlformats.org/officeDocument/2006/relationships/image" Target="../media/image6.sv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2.svg"/><Relationship Id="rId2" Type="http://schemas.openxmlformats.org/officeDocument/2006/relationships/slideLayout" Target="../slideLayouts/slideLayout66.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5.xml"/><Relationship Id="rId10" Type="http://schemas.openxmlformats.org/officeDocument/2006/relationships/slideLayout" Target="../slideLayouts/slideLayout74.xml"/><Relationship Id="rId19" Type="http://schemas.openxmlformats.org/officeDocument/2006/relationships/image" Target="../media/image4.sv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3.png"/><Relationship Id="rId3" Type="http://schemas.openxmlformats.org/officeDocument/2006/relationships/slideLayout" Target="../slideLayouts/slideLayout81.xml"/><Relationship Id="rId21" Type="http://schemas.openxmlformats.org/officeDocument/2006/relationships/image" Target="../media/image6.sv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2.svg"/><Relationship Id="rId2" Type="http://schemas.openxmlformats.org/officeDocument/2006/relationships/slideLayout" Target="../slideLayouts/slideLayout80.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6.xml"/><Relationship Id="rId10" Type="http://schemas.openxmlformats.org/officeDocument/2006/relationships/slideLayout" Target="../slideLayouts/slideLayout88.xml"/><Relationship Id="rId19" Type="http://schemas.openxmlformats.org/officeDocument/2006/relationships/image" Target="../media/image4.sv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pic>
        <p:nvPicPr>
          <p:cNvPr id="11" name="Picture 10" descr="footer_fresh.jpg">
            <a:extLst>
              <a:ext uri="{FF2B5EF4-FFF2-40B4-BE49-F238E27FC236}">
                <a16:creationId xmlns:a16="http://schemas.microsoft.com/office/drawing/2014/main" id="{C8E3A45D-6805-4003-B2DA-56F62D64B37E}"/>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7031736"/>
            <a:ext cx="10058400" cy="740664"/>
          </a:xfrm>
          <a:prstGeom prst="rect">
            <a:avLst/>
          </a:prstGeom>
        </p:spPr>
      </p:pic>
    </p:spTree>
    <p:extLst>
      <p:ext uri="{BB962C8B-B14F-4D97-AF65-F5344CB8AC3E}">
        <p14:creationId xmlns:p14="http://schemas.microsoft.com/office/powerpoint/2010/main" val="368295508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56" r:id="rId16"/>
    <p:sldLayoutId id="2147483651" r:id="rId17"/>
    <p:sldLayoutId id="2147483654" r:id="rId18"/>
    <p:sldLayoutId id="2147483655" r:id="rId19"/>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pic>
        <p:nvPicPr>
          <p:cNvPr id="11" name="Picture 10" descr="footer_fresh.jpg">
            <a:extLst>
              <a:ext uri="{FF2B5EF4-FFF2-40B4-BE49-F238E27FC236}">
                <a16:creationId xmlns:a16="http://schemas.microsoft.com/office/drawing/2014/main" id="{2385841C-C509-4222-84A8-25EF865316E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7031736"/>
            <a:ext cx="10058400" cy="740664"/>
          </a:xfrm>
          <a:prstGeom prst="rect">
            <a:avLst/>
          </a:prstGeom>
        </p:spPr>
      </p:pic>
    </p:spTree>
    <p:extLst>
      <p:ext uri="{BB962C8B-B14F-4D97-AF65-F5344CB8AC3E}">
        <p14:creationId xmlns:p14="http://schemas.microsoft.com/office/powerpoint/2010/main" val="26428457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pic>
        <p:nvPicPr>
          <p:cNvPr id="11" name="Picture 10" descr="footer_fresh.jpg">
            <a:extLst>
              <a:ext uri="{FF2B5EF4-FFF2-40B4-BE49-F238E27FC236}">
                <a16:creationId xmlns:a16="http://schemas.microsoft.com/office/drawing/2014/main" id="{8B83098F-CD34-4E0C-93A1-AA6B52DC3DA4}"/>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7031736"/>
            <a:ext cx="10058400" cy="740664"/>
          </a:xfrm>
          <a:prstGeom prst="rect">
            <a:avLst/>
          </a:prstGeom>
        </p:spPr>
      </p:pic>
    </p:spTree>
    <p:extLst>
      <p:ext uri="{BB962C8B-B14F-4D97-AF65-F5344CB8AC3E}">
        <p14:creationId xmlns:p14="http://schemas.microsoft.com/office/powerpoint/2010/main" val="13069102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pic>
        <p:nvPicPr>
          <p:cNvPr id="11" name="Picture 10" descr="footer_fresh.jpg">
            <a:extLst>
              <a:ext uri="{FF2B5EF4-FFF2-40B4-BE49-F238E27FC236}">
                <a16:creationId xmlns:a16="http://schemas.microsoft.com/office/drawing/2014/main" id="{6C467D25-3EAA-4359-AB32-C4C0B09B814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7031736"/>
            <a:ext cx="10058400" cy="740664"/>
          </a:xfrm>
          <a:prstGeom prst="rect">
            <a:avLst/>
          </a:prstGeom>
        </p:spPr>
      </p:pic>
    </p:spTree>
    <p:extLst>
      <p:ext uri="{BB962C8B-B14F-4D97-AF65-F5344CB8AC3E}">
        <p14:creationId xmlns:p14="http://schemas.microsoft.com/office/powerpoint/2010/main" val="14537236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pic>
        <p:nvPicPr>
          <p:cNvPr id="11" name="Picture 10" descr="footer_fresh.jpg">
            <a:extLst>
              <a:ext uri="{FF2B5EF4-FFF2-40B4-BE49-F238E27FC236}">
                <a16:creationId xmlns:a16="http://schemas.microsoft.com/office/drawing/2014/main" id="{8917FCE0-FE6A-478A-9455-FC396BEEB57C}"/>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7031736"/>
            <a:ext cx="10058400" cy="740664"/>
          </a:xfrm>
          <a:prstGeom prst="rect">
            <a:avLst/>
          </a:prstGeom>
        </p:spPr>
      </p:pic>
    </p:spTree>
    <p:extLst>
      <p:ext uri="{BB962C8B-B14F-4D97-AF65-F5344CB8AC3E}">
        <p14:creationId xmlns:p14="http://schemas.microsoft.com/office/powerpoint/2010/main" val="35423814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p:nvPr/>
        </p:nvGrpSpPr>
        <p:grpSpPr>
          <a:xfrm>
            <a:off x="1" y="-2"/>
            <a:ext cx="10060495" cy="77724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91515" y="413811"/>
            <a:ext cx="8675370" cy="115272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91515" y="1687033"/>
            <a:ext cx="8675370" cy="5277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9502252" y="7164294"/>
            <a:ext cx="556148" cy="413808"/>
          </a:xfrm>
          <a:prstGeom prst="rect">
            <a:avLst/>
          </a:prstGeom>
        </p:spPr>
        <p:txBody>
          <a:bodyPr vert="horz" lIns="91440" tIns="45720" rIns="91440" bIns="45720" rtlCol="0" anchor="ctr"/>
          <a:lstStyle>
            <a:lvl1pPr algn="l">
              <a:defRPr sz="990">
                <a:solidFill>
                  <a:schemeClr val="tx1"/>
                </a:solidFill>
              </a:defRPr>
            </a:lvl1pPr>
          </a:lstStyle>
          <a:p>
            <a:fld id="{3AF21FA0-C69A-D549-B93E-AD7DB9D7EB7A}" type="slidenum">
              <a:rPr lang="en-US" smtClean="0"/>
              <a:pPr/>
              <a:t>‹#›</a:t>
            </a:fld>
            <a:endParaRPr lang="en-US" dirty="0"/>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a:stretch/>
        </p:blipFill>
        <p:spPr>
          <a:xfrm>
            <a:off x="9150558" y="7212017"/>
            <a:ext cx="284380" cy="217036"/>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p:nvSpPr>
        <p:spPr>
          <a:xfrm>
            <a:off x="9422149" y="7184181"/>
            <a:ext cx="117470" cy="270074"/>
          </a:xfrm>
          <a:prstGeom prst="rect">
            <a:avLst/>
          </a:prstGeom>
          <a:noFill/>
        </p:spPr>
        <p:txBody>
          <a:bodyPr wrap="square" rtlCol="0">
            <a:spAutoFit/>
          </a:bodyPr>
          <a:lstStyle/>
          <a:p>
            <a:r>
              <a:rPr lang="en-US" sz="1155" i="1" dirty="0">
                <a:solidFill>
                  <a:schemeClr val="accent2"/>
                </a:solidFill>
              </a:rPr>
              <a:t>/</a:t>
            </a:r>
          </a:p>
        </p:txBody>
      </p:sp>
    </p:spTree>
    <p:extLst>
      <p:ext uri="{BB962C8B-B14F-4D97-AF65-F5344CB8AC3E}">
        <p14:creationId xmlns:p14="http://schemas.microsoft.com/office/powerpoint/2010/main" val="12603808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defTabSz="565785" rtl="0" eaLnBrk="1" latinLnBrk="0" hangingPunct="1">
        <a:lnSpc>
          <a:spcPct val="90000"/>
        </a:lnSpc>
        <a:spcBef>
          <a:spcPct val="0"/>
        </a:spcBef>
        <a:buNone/>
        <a:defRPr sz="2970" b="1" kern="1200">
          <a:solidFill>
            <a:schemeClr val="tx2"/>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2310"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980"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650"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dirty="0"/>
              <a:t> </a:t>
            </a:r>
            <a:endParaRPr lang="en-US" dirty="0"/>
          </a:p>
        </p:txBody>
      </p:sp>
      <p:pic>
        <p:nvPicPr>
          <p:cNvPr id="9" name="Picture 2">
            <a:extLst>
              <a:ext uri="{FF2B5EF4-FFF2-40B4-BE49-F238E27FC236}">
                <a16:creationId xmlns:a16="http://schemas.microsoft.com/office/drawing/2014/main" id="{7511C1C8-542C-DCE9-D666-33D6B3EE0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334" y="60554"/>
            <a:ext cx="1459866" cy="1137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E95E7877-AC76-E494-7A6B-6A5CA75A48EC}"/>
              </a:ext>
            </a:extLst>
          </p:cNvPr>
          <p:cNvPicPr>
            <a:picLocks noChangeAspect="1"/>
          </p:cNvPicPr>
          <p:nvPr/>
        </p:nvPicPr>
        <p:blipFill>
          <a:blip r:embed="rId3"/>
          <a:stretch>
            <a:fillRect/>
          </a:stretch>
        </p:blipFill>
        <p:spPr>
          <a:xfrm>
            <a:off x="49200" y="0"/>
            <a:ext cx="1269612" cy="1141166"/>
          </a:xfrm>
          <a:prstGeom prst="rect">
            <a:avLst/>
          </a:prstGeom>
        </p:spPr>
      </p:pic>
      <p:sp>
        <p:nvSpPr>
          <p:cNvPr id="8" name="Oval 7">
            <a:extLst>
              <a:ext uri="{FF2B5EF4-FFF2-40B4-BE49-F238E27FC236}">
                <a16:creationId xmlns:a16="http://schemas.microsoft.com/office/drawing/2014/main" id="{DC7E49F9-CBA7-ABAD-CFCA-E928FBE8FE28}"/>
              </a:ext>
            </a:extLst>
          </p:cNvPr>
          <p:cNvSpPr/>
          <p:nvPr/>
        </p:nvSpPr>
        <p:spPr>
          <a:xfrm>
            <a:off x="9060419" y="7124701"/>
            <a:ext cx="762238" cy="464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0">
            <a:extLst>
              <a:ext uri="{FF2B5EF4-FFF2-40B4-BE49-F238E27FC236}">
                <a16:creationId xmlns:a16="http://schemas.microsoft.com/office/drawing/2014/main" id="{CBA4B013-6BCA-2ADF-B24B-AA8BE279A4F4}"/>
              </a:ext>
            </a:extLst>
          </p:cNvPr>
          <p:cNvSpPr>
            <a:spLocks noChangeArrowheads="1"/>
          </p:cNvSpPr>
          <p:nvPr/>
        </p:nvSpPr>
        <p:spPr bwMode="auto">
          <a:xfrm>
            <a:off x="-137343" y="834916"/>
            <a:ext cx="9960000" cy="48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None/>
            </a:pPr>
            <a:r>
              <a:rPr lang="en-US" sz="3600" b="1" kern="1400" spc="-50" dirty="0">
                <a:solidFill>
                  <a:srgbClr val="FF0000"/>
                </a:solidFill>
                <a:latin typeface="+mj-lt"/>
                <a:ea typeface="Calibri" panose="020F0502020204030204" pitchFamily="34" charset="0"/>
                <a:cs typeface="Times New Roman" panose="02020603050405020304" pitchFamily="18" charset="0"/>
              </a:rPr>
              <a:t>CHUYÊN ĐỀ </a:t>
            </a:r>
          </a:p>
          <a:p>
            <a:pPr algn="ctr">
              <a:spcBef>
                <a:spcPts val="600"/>
              </a:spcBef>
              <a:buNone/>
            </a:pPr>
            <a:r>
              <a:rPr lang="en-US" sz="3600" dirty="0">
                <a:solidFill>
                  <a:srgbClr val="FF0000"/>
                </a:solidFill>
                <a:latin typeface="+mj-lt"/>
                <a:ea typeface="Times New Roman" panose="02020603050405020304" pitchFamily="18" charset="0"/>
              </a:rPr>
              <a:t>TỔ CHỨC CÁC SỰ KIỆN HỌC TẬP, CHIA SẺ KINH NGHIỆM CHO GIÁO VIÊN THCS VỀ GIÁO DỤC PHÒNG TRÁNH </a:t>
            </a:r>
          </a:p>
          <a:p>
            <a:pPr algn="ctr">
              <a:spcBef>
                <a:spcPts val="600"/>
              </a:spcBef>
              <a:buNone/>
            </a:pPr>
            <a:r>
              <a:rPr lang="en-US" sz="3600" dirty="0">
                <a:solidFill>
                  <a:srgbClr val="FF0000"/>
                </a:solidFill>
                <a:latin typeface="+mj-lt"/>
                <a:ea typeface="Times New Roman" panose="02020603050405020304" pitchFamily="18" charset="0"/>
              </a:rPr>
              <a:t>TAI NẠN BOM MÌN</a:t>
            </a:r>
            <a:endParaRPr lang="en-US" sz="3600" b="1" kern="1400" spc="-50" dirty="0">
              <a:solidFill>
                <a:srgbClr val="FF0000"/>
              </a:solidFill>
              <a:latin typeface="+mj-lt"/>
              <a:ea typeface="Calibri" panose="020F0502020204030204" pitchFamily="34" charset="0"/>
              <a:cs typeface="Times New Roman" panose="02020603050405020304" pitchFamily="18" charset="0"/>
            </a:endParaRPr>
          </a:p>
          <a:p>
            <a:pPr eaLnBrk="1" hangingPunct="1">
              <a:lnSpc>
                <a:spcPct val="80000"/>
              </a:lnSpc>
              <a:buNone/>
            </a:pPr>
            <a:endParaRPr lang="en-US" sz="3960" dirty="0">
              <a:solidFill>
                <a:srgbClr val="FF0000"/>
              </a:solidFill>
              <a:latin typeface="+mj-lt"/>
            </a:endParaRPr>
          </a:p>
        </p:txBody>
      </p:sp>
      <p:sp>
        <p:nvSpPr>
          <p:cNvPr id="5" name="TextBox 4">
            <a:extLst>
              <a:ext uri="{FF2B5EF4-FFF2-40B4-BE49-F238E27FC236}">
                <a16:creationId xmlns:a16="http://schemas.microsoft.com/office/drawing/2014/main" id="{B3E85563-A447-DD47-A5C2-88A42D013373}"/>
              </a:ext>
            </a:extLst>
          </p:cNvPr>
          <p:cNvSpPr txBox="1"/>
          <p:nvPr/>
        </p:nvSpPr>
        <p:spPr>
          <a:xfrm>
            <a:off x="235743" y="3778227"/>
            <a:ext cx="10058400" cy="1497461"/>
          </a:xfrm>
          <a:prstGeom prst="rect">
            <a:avLst/>
          </a:prstGeom>
          <a:noFill/>
        </p:spPr>
        <p:txBody>
          <a:bodyPr wrap="square">
            <a:spAutoFit/>
          </a:bodyPr>
          <a:lstStyle/>
          <a:p>
            <a:pPr marL="0" marR="0" algn="ctr">
              <a:spcBef>
                <a:spcPts val="600"/>
              </a:spcBef>
            </a:pPr>
            <a:r>
              <a:rPr lang="en-US" sz="2800" b="1" kern="1400" spc="-50" dirty="0" err="1">
                <a:solidFill>
                  <a:srgbClr val="FF0000"/>
                </a:solidFill>
                <a:effectLst/>
                <a:latin typeface="+mj-lt"/>
                <a:ea typeface="Calibri" panose="020F0502020204030204" pitchFamily="34" charset="0"/>
                <a:cs typeface="Times New Roman" panose="02020603050405020304" pitchFamily="18" charset="0"/>
              </a:rPr>
              <a:t>Dự</a:t>
            </a:r>
            <a:r>
              <a:rPr lang="en-US" sz="2800" b="1" kern="1400" spc="-50" dirty="0">
                <a:solidFill>
                  <a:srgbClr val="FF0000"/>
                </a:solidFill>
                <a:effectLst/>
                <a:latin typeface="+mj-lt"/>
                <a:ea typeface="Calibri" panose="020F0502020204030204" pitchFamily="34" charset="0"/>
                <a:cs typeface="Times New Roman" panose="02020603050405020304" pitchFamily="18" charset="0"/>
              </a:rPr>
              <a:t> </a:t>
            </a:r>
            <a:r>
              <a:rPr lang="en-US" sz="2800" b="1" kern="1400" spc="-50" dirty="0" err="1">
                <a:solidFill>
                  <a:srgbClr val="FF0000"/>
                </a:solidFill>
                <a:latin typeface="+mj-lt"/>
                <a:ea typeface="Calibri" panose="020F0502020204030204" pitchFamily="34" charset="0"/>
                <a:cs typeface="Times New Roman" panose="02020603050405020304" pitchFamily="18" charset="0"/>
              </a:rPr>
              <a:t>án</a:t>
            </a:r>
            <a:r>
              <a:rPr lang="en-US" sz="2800" b="1" kern="1400" spc="-50" dirty="0">
                <a:solidFill>
                  <a:srgbClr val="FF0000"/>
                </a:solidFill>
                <a:latin typeface="+mj-lt"/>
                <a:ea typeface="Calibri" panose="020F0502020204030204" pitchFamily="34" charset="0"/>
                <a:cs typeface="Times New Roman" panose="02020603050405020304" pitchFamily="18" charset="0"/>
              </a:rPr>
              <a:t> </a:t>
            </a:r>
            <a:r>
              <a:rPr lang="en-US" sz="2800" b="1" dirty="0">
                <a:solidFill>
                  <a:srgbClr val="FF0000"/>
                </a:solidFill>
                <a:effectLst/>
                <a:latin typeface="+mj-lt"/>
                <a:ea typeface="Calibri" panose="020F0502020204030204" pitchFamily="34" charset="0"/>
                <a:cs typeface="Times New Roman" panose="02020603050405020304" pitchFamily="18" charset="0"/>
              </a:rPr>
              <a:t>“</a:t>
            </a:r>
            <a:r>
              <a:rPr lang="en-US" sz="2800" b="1" dirty="0" err="1">
                <a:solidFill>
                  <a:srgbClr val="FF0000"/>
                </a:solidFill>
                <a:effectLst/>
                <a:latin typeface="+mj-lt"/>
                <a:ea typeface="Calibri" panose="020F0502020204030204" pitchFamily="34" charset="0"/>
                <a:cs typeface="Times New Roman" panose="02020603050405020304" pitchFamily="18" charset="0"/>
              </a:rPr>
              <a:t>Hướng</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tới</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giáo</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dục</a:t>
            </a:r>
            <a:r>
              <a:rPr lang="en-US" sz="2800" b="1" dirty="0">
                <a:solidFill>
                  <a:srgbClr val="FF0000"/>
                </a:solidFill>
                <a:effectLst/>
                <a:latin typeface="+mj-lt"/>
                <a:ea typeface="Calibri" panose="020F0502020204030204" pitchFamily="34" charset="0"/>
                <a:cs typeface="Times New Roman" panose="02020603050405020304" pitchFamily="18" charset="0"/>
              </a:rPr>
              <a:t> PTTNBM </a:t>
            </a:r>
            <a:r>
              <a:rPr lang="en-US" sz="2800" b="1" dirty="0" err="1">
                <a:solidFill>
                  <a:srgbClr val="FF0000"/>
                </a:solidFill>
                <a:effectLst/>
                <a:latin typeface="+mj-lt"/>
                <a:ea typeface="Calibri" panose="020F0502020204030204" pitchFamily="34" charset="0"/>
                <a:cs typeface="Times New Roman" panose="02020603050405020304" pitchFamily="18" charset="0"/>
              </a:rPr>
              <a:t>bền</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vững</a:t>
            </a:r>
            <a:r>
              <a:rPr lang="en-US" sz="2800" b="1" dirty="0">
                <a:solidFill>
                  <a:srgbClr val="FF0000"/>
                </a:solidFill>
                <a:effectLst/>
                <a:latin typeface="+mj-lt"/>
                <a:ea typeface="Calibri" panose="020F0502020204030204" pitchFamily="34" charset="0"/>
                <a:cs typeface="Times New Roman" panose="02020603050405020304" pitchFamily="18" charset="0"/>
              </a:rPr>
              <a:t> </a:t>
            </a:r>
          </a:p>
          <a:p>
            <a:pPr marL="0" marR="0" algn="ctr">
              <a:spcBef>
                <a:spcPts val="600"/>
              </a:spcBef>
            </a:pPr>
            <a:r>
              <a:rPr lang="en-US" sz="2800" b="1" dirty="0" err="1">
                <a:solidFill>
                  <a:srgbClr val="FF0000"/>
                </a:solidFill>
                <a:effectLst/>
                <a:latin typeface="+mj-lt"/>
                <a:ea typeface="Calibri" panose="020F0502020204030204" pitchFamily="34" charset="0"/>
                <a:cs typeface="Times New Roman" panose="02020603050405020304" pitchFamily="18" charset="0"/>
              </a:rPr>
              <a:t>cho</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học</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sinh</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trung</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học</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cơ</a:t>
            </a:r>
            <a:r>
              <a:rPr lang="en-US" sz="2800" b="1" dirty="0">
                <a:solidFill>
                  <a:srgbClr val="FF0000"/>
                </a:solidFill>
                <a:effectLst/>
                <a:latin typeface="+mj-lt"/>
                <a:ea typeface="Calibri" panose="020F0502020204030204" pitchFamily="34" charset="0"/>
                <a:cs typeface="Times New Roman" panose="02020603050405020304" pitchFamily="18" charset="0"/>
              </a:rPr>
              <a:t> </a:t>
            </a:r>
            <a:r>
              <a:rPr lang="en-US" sz="2800" b="1" dirty="0" err="1">
                <a:solidFill>
                  <a:srgbClr val="FF0000"/>
                </a:solidFill>
                <a:effectLst/>
                <a:latin typeface="+mj-lt"/>
                <a:ea typeface="Calibri" panose="020F0502020204030204" pitchFamily="34" charset="0"/>
                <a:cs typeface="Times New Roman" panose="02020603050405020304" pitchFamily="18" charset="0"/>
              </a:rPr>
              <a:t>sở</a:t>
            </a:r>
            <a:r>
              <a:rPr lang="en-US" sz="2800" b="1" dirty="0">
                <a:solidFill>
                  <a:srgbClr val="FF0000"/>
                </a:solidFill>
                <a:effectLst/>
                <a:latin typeface="+mj-lt"/>
                <a:ea typeface="Calibri" panose="020F0502020204030204" pitchFamily="34" charset="0"/>
                <a:cs typeface="Times New Roman" panose="02020603050405020304" pitchFamily="18" charset="0"/>
              </a:rPr>
              <a:t>”</a:t>
            </a:r>
            <a:endParaRPr lang="en-US" sz="2800" dirty="0">
              <a:solidFill>
                <a:srgbClr val="FF0000"/>
              </a:solidFill>
              <a:effectLst/>
              <a:latin typeface="+mj-lt"/>
              <a:ea typeface="Calibri" panose="020F0502020204030204" pitchFamily="34" charset="0"/>
              <a:cs typeface="Times New Roman" panose="02020603050405020304" pitchFamily="18" charset="0"/>
            </a:endParaRPr>
          </a:p>
          <a:p>
            <a:pPr indent="457200" algn="ctr">
              <a:lnSpc>
                <a:spcPct val="115000"/>
              </a:lnSpc>
              <a:spcAft>
                <a:spcPts val="1000"/>
              </a:spcAft>
            </a:pPr>
            <a:endParaRPr lang="en-US" sz="2800" b="1" dirty="0">
              <a:solidFill>
                <a:schemeClr val="accent1">
                  <a:lumMod val="75000"/>
                </a:schemeClr>
              </a:solidFill>
              <a:effectLst/>
              <a:ea typeface="Calibri" panose="020F0502020204030204" pitchFamily="34" charset="0"/>
              <a:cs typeface="Times New Roman" panose="02020603050405020304" pitchFamily="18" charset="0"/>
            </a:endParaRPr>
          </a:p>
        </p:txBody>
      </p:sp>
      <p:sp>
        <p:nvSpPr>
          <p:cNvPr id="6" name="Rectangle 20">
            <a:extLst>
              <a:ext uri="{FF2B5EF4-FFF2-40B4-BE49-F238E27FC236}">
                <a16:creationId xmlns:a16="http://schemas.microsoft.com/office/drawing/2014/main" id="{583FC09C-EC4B-8523-6592-F308DFBE8D45}"/>
              </a:ext>
            </a:extLst>
          </p:cNvPr>
          <p:cNvSpPr>
            <a:spLocks noChangeArrowheads="1"/>
          </p:cNvSpPr>
          <p:nvPr/>
        </p:nvSpPr>
        <p:spPr bwMode="auto">
          <a:xfrm>
            <a:off x="1896533" y="5887633"/>
            <a:ext cx="727993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None/>
            </a:pPr>
            <a:r>
              <a:rPr lang="en-US" sz="3960" dirty="0" err="1">
                <a:solidFill>
                  <a:srgbClr val="FF0000"/>
                </a:solidFill>
                <a:latin typeface="+mj-lt"/>
                <a:sym typeface="Webdings" panose="05030102010509060703" pitchFamily="18" charset="2"/>
              </a:rPr>
              <a:t>Người</a:t>
            </a:r>
            <a:r>
              <a:rPr lang="en-US" sz="3960" dirty="0">
                <a:solidFill>
                  <a:srgbClr val="FF0000"/>
                </a:solidFill>
                <a:latin typeface="+mj-lt"/>
                <a:sym typeface="Webdings" panose="05030102010509060703" pitchFamily="18" charset="2"/>
              </a:rPr>
              <a:t> </a:t>
            </a:r>
            <a:r>
              <a:rPr lang="en-US" sz="3960" dirty="0" err="1">
                <a:solidFill>
                  <a:srgbClr val="FF0000"/>
                </a:solidFill>
                <a:latin typeface="+mj-lt"/>
                <a:sym typeface="Webdings" panose="05030102010509060703" pitchFamily="18" charset="2"/>
              </a:rPr>
              <a:t>báo</a:t>
            </a:r>
            <a:r>
              <a:rPr lang="en-US" sz="3960" dirty="0">
                <a:solidFill>
                  <a:srgbClr val="FF0000"/>
                </a:solidFill>
                <a:latin typeface="+mj-lt"/>
                <a:sym typeface="Webdings" panose="05030102010509060703" pitchFamily="18" charset="2"/>
              </a:rPr>
              <a:t> </a:t>
            </a:r>
            <a:r>
              <a:rPr lang="en-US" sz="3960" dirty="0" err="1">
                <a:solidFill>
                  <a:srgbClr val="FF0000"/>
                </a:solidFill>
                <a:latin typeface="+mj-lt"/>
                <a:sym typeface="Webdings" panose="05030102010509060703" pitchFamily="18" charset="2"/>
              </a:rPr>
              <a:t>cáo</a:t>
            </a:r>
            <a:r>
              <a:rPr lang="en-US" sz="3960" dirty="0">
                <a:solidFill>
                  <a:srgbClr val="FF0000"/>
                </a:solidFill>
                <a:latin typeface="+mj-lt"/>
                <a:sym typeface="Webdings" panose="05030102010509060703" pitchFamily="18" charset="2"/>
              </a:rPr>
              <a:t>: </a:t>
            </a:r>
            <a:r>
              <a:rPr lang="en-US" sz="3960" dirty="0">
                <a:solidFill>
                  <a:srgbClr val="FF0000"/>
                </a:solidFill>
                <a:latin typeface="Times New Roman" panose="02020603050405020304" pitchFamily="18" charset="0"/>
                <a:sym typeface="Webdings" panose="05030102010509060703" pitchFamily="18" charset="2"/>
              </a:rPr>
              <a:t>Ngô Thị Hoài</a:t>
            </a:r>
            <a:endParaRPr lang="en-US" sz="396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5160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3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xit" presetSubtype="8" repeatCount="indefinite" fill="hold" nodeType="withEffect">
                                  <p:stCondLst>
                                    <p:cond delay="0"/>
                                  </p:stCondLst>
                                  <p:childTnLst>
                                    <p:anim calcmode="lin" valueType="num">
                                      <p:cBhvr additive="base">
                                        <p:cTn id="18" dur="3000"/>
                                        <p:tgtEl>
                                          <p:spTgt spid="4">
                                            <p:txEl>
                                              <p:pRg st="0" end="0"/>
                                            </p:txEl>
                                          </p:spTgt>
                                        </p:tgtEl>
                                        <p:attrNameLst>
                                          <p:attrName>ppt_x</p:attrName>
                                        </p:attrNameLst>
                                      </p:cBhvr>
                                      <p:tavLst>
                                        <p:tav tm="0">
                                          <p:val>
                                            <p:strVal val="ppt_x"/>
                                          </p:val>
                                        </p:tav>
                                        <p:tav tm="100000">
                                          <p:val>
                                            <p:strVal val="0-ppt_w/2"/>
                                          </p:val>
                                        </p:tav>
                                      </p:tavLst>
                                    </p:anim>
                                    <p:anim calcmode="lin" valueType="num">
                                      <p:cBhvr additive="base">
                                        <p:cTn id="19" dur="3000"/>
                                        <p:tgtEl>
                                          <p:spTgt spid="4">
                                            <p:txEl>
                                              <p:pRg st="0" end="0"/>
                                            </p:txEl>
                                          </p:spTgt>
                                        </p:tgtEl>
                                        <p:attrNameLst>
                                          <p:attrName>ppt_y</p:attrName>
                                        </p:attrNameLst>
                                      </p:cBhvr>
                                      <p:tavLst>
                                        <p:tav tm="0">
                                          <p:val>
                                            <p:strVal val="ppt_y"/>
                                          </p:val>
                                        </p:tav>
                                        <p:tav tm="100000">
                                          <p:val>
                                            <p:strVal val="ppt_y"/>
                                          </p:val>
                                        </p:tav>
                                      </p:tavLst>
                                    </p:anim>
                                    <p:set>
                                      <p:cBhvr>
                                        <p:cTn id="20" dur="1" fill="hold">
                                          <p:stCondLst>
                                            <p:cond delay="2999"/>
                                          </p:stCondLst>
                                        </p:cTn>
                                        <p:tgtEl>
                                          <p:spTgt spid="4">
                                            <p:txEl>
                                              <p:pRg st="0" end="0"/>
                                            </p:txEl>
                                          </p:spTgt>
                                        </p:tgtEl>
                                        <p:attrNameLst>
                                          <p:attrName>style.visibility</p:attrName>
                                        </p:attrNameLst>
                                      </p:cBhvr>
                                      <p:to>
                                        <p:strVal val="hidden"/>
                                      </p:to>
                                    </p:set>
                                  </p:childTnLst>
                                </p:cTn>
                              </p:par>
                              <p:par>
                                <p:cTn id="21" presetID="2" presetClass="exit" presetSubtype="8" repeatCount="indefinite" fill="hold" nodeType="withEffect">
                                  <p:stCondLst>
                                    <p:cond delay="0"/>
                                  </p:stCondLst>
                                  <p:childTnLst>
                                    <p:anim calcmode="lin" valueType="num">
                                      <p:cBhvr additive="base">
                                        <p:cTn id="22" dur="3000"/>
                                        <p:tgtEl>
                                          <p:spTgt spid="4">
                                            <p:txEl>
                                              <p:pRg st="1" end="1"/>
                                            </p:txEl>
                                          </p:spTgt>
                                        </p:tgtEl>
                                        <p:attrNameLst>
                                          <p:attrName>ppt_x</p:attrName>
                                        </p:attrNameLst>
                                      </p:cBhvr>
                                      <p:tavLst>
                                        <p:tav tm="0">
                                          <p:val>
                                            <p:strVal val="ppt_x"/>
                                          </p:val>
                                        </p:tav>
                                        <p:tav tm="100000">
                                          <p:val>
                                            <p:strVal val="0-ppt_w/2"/>
                                          </p:val>
                                        </p:tav>
                                      </p:tavLst>
                                    </p:anim>
                                    <p:anim calcmode="lin" valueType="num">
                                      <p:cBhvr additive="base">
                                        <p:cTn id="23" dur="3000"/>
                                        <p:tgtEl>
                                          <p:spTgt spid="4">
                                            <p:txEl>
                                              <p:pRg st="1" end="1"/>
                                            </p:txEl>
                                          </p:spTgt>
                                        </p:tgtEl>
                                        <p:attrNameLst>
                                          <p:attrName>ppt_y</p:attrName>
                                        </p:attrNameLst>
                                      </p:cBhvr>
                                      <p:tavLst>
                                        <p:tav tm="0">
                                          <p:val>
                                            <p:strVal val="ppt_y"/>
                                          </p:val>
                                        </p:tav>
                                        <p:tav tm="100000">
                                          <p:val>
                                            <p:strVal val="ppt_y"/>
                                          </p:val>
                                        </p:tav>
                                      </p:tavLst>
                                    </p:anim>
                                    <p:set>
                                      <p:cBhvr>
                                        <p:cTn id="24" dur="1" fill="hold">
                                          <p:stCondLst>
                                            <p:cond delay="2999"/>
                                          </p:stCondLst>
                                        </p:cTn>
                                        <p:tgtEl>
                                          <p:spTgt spid="4">
                                            <p:txEl>
                                              <p:pRg st="1" end="1"/>
                                            </p:txEl>
                                          </p:spTgt>
                                        </p:tgtEl>
                                        <p:attrNameLst>
                                          <p:attrName>style.visibility</p:attrName>
                                        </p:attrNameLst>
                                      </p:cBhvr>
                                      <p:to>
                                        <p:strVal val="hidden"/>
                                      </p:to>
                                    </p:set>
                                  </p:childTnLst>
                                </p:cTn>
                              </p:par>
                              <p:par>
                                <p:cTn id="25" presetID="2" presetClass="exit" presetSubtype="8" repeatCount="indefinite" fill="hold" nodeType="withEffect">
                                  <p:stCondLst>
                                    <p:cond delay="0"/>
                                  </p:stCondLst>
                                  <p:childTnLst>
                                    <p:anim calcmode="lin" valueType="num">
                                      <p:cBhvr additive="base">
                                        <p:cTn id="26" dur="3000"/>
                                        <p:tgtEl>
                                          <p:spTgt spid="4">
                                            <p:txEl>
                                              <p:pRg st="2" end="2"/>
                                            </p:txEl>
                                          </p:spTgt>
                                        </p:tgtEl>
                                        <p:attrNameLst>
                                          <p:attrName>ppt_x</p:attrName>
                                        </p:attrNameLst>
                                      </p:cBhvr>
                                      <p:tavLst>
                                        <p:tav tm="0">
                                          <p:val>
                                            <p:strVal val="ppt_x"/>
                                          </p:val>
                                        </p:tav>
                                        <p:tav tm="100000">
                                          <p:val>
                                            <p:strVal val="0-ppt_w/2"/>
                                          </p:val>
                                        </p:tav>
                                      </p:tavLst>
                                    </p:anim>
                                    <p:anim calcmode="lin" valueType="num">
                                      <p:cBhvr additive="base">
                                        <p:cTn id="27" dur="3000"/>
                                        <p:tgtEl>
                                          <p:spTgt spid="4">
                                            <p:txEl>
                                              <p:pRg st="2" end="2"/>
                                            </p:txEl>
                                          </p:spTgt>
                                        </p:tgtEl>
                                        <p:attrNameLst>
                                          <p:attrName>ppt_y</p:attrName>
                                        </p:attrNameLst>
                                      </p:cBhvr>
                                      <p:tavLst>
                                        <p:tav tm="0">
                                          <p:val>
                                            <p:strVal val="ppt_y"/>
                                          </p:val>
                                        </p:tav>
                                        <p:tav tm="100000">
                                          <p:val>
                                            <p:strVal val="ppt_y"/>
                                          </p:val>
                                        </p:tav>
                                      </p:tavLst>
                                    </p:anim>
                                    <p:set>
                                      <p:cBhvr>
                                        <p:cTn id="28" dur="1" fill="hold">
                                          <p:stCondLst>
                                            <p:cond delay="2999"/>
                                          </p:stCondLst>
                                        </p:cTn>
                                        <p:tgtEl>
                                          <p:spTgt spid="4">
                                            <p:txEl>
                                              <p:pRg st="2" end="2"/>
                                            </p:txEl>
                                          </p:spTgt>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heel(1)">
                                      <p:cBhvr>
                                        <p:cTn id="31" dur="2000"/>
                                        <p:tgtEl>
                                          <p:spTgt spid="4">
                                            <p:txEl>
                                              <p:pRg st="0" end="0"/>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heel(1)">
                                      <p:cBhvr>
                                        <p:cTn id="34" dur="2000"/>
                                        <p:tgtEl>
                                          <p:spTgt spid="4">
                                            <p:txEl>
                                              <p:pRg st="1" end="1"/>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heel(1)">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par>
                                <p:cTn id="43" presetID="2" presetClass="entr" presetSubtype="2" repeatCount="indefinite" fill="hold"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3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6" dur="3000" fill="hold"/>
                                        <p:tgtEl>
                                          <p:spTgt spid="6">
                                            <p:txEl>
                                              <p:pRg st="0" end="0"/>
                                            </p:txEl>
                                          </p:spTgt>
                                        </p:tgtEl>
                                        <p:attrNameLst>
                                          <p:attrName>ppt_y</p:attrName>
                                        </p:attrNameLst>
                                      </p:cBhvr>
                                      <p:tavLst>
                                        <p:tav tm="0">
                                          <p:val>
                                            <p:strVal val="#ppt_y"/>
                                          </p:val>
                                        </p:tav>
                                        <p:tav tm="100000">
                                          <p:val>
                                            <p:strVal val="#ppt_y"/>
                                          </p:val>
                                        </p:tav>
                                      </p:tavLst>
                                    </p:anim>
                                  </p:childTnLst>
                                </p:cTn>
                              </p:par>
                              <p:par>
                                <p:cTn id="47" presetID="2" presetClass="exit" presetSubtype="8" repeatCount="indefinite" fill="hold" nodeType="withEffect">
                                  <p:stCondLst>
                                    <p:cond delay="0"/>
                                  </p:stCondLst>
                                  <p:childTnLst>
                                    <p:anim calcmode="lin" valueType="num">
                                      <p:cBhvr additive="base">
                                        <p:cTn id="48" dur="3000"/>
                                        <p:tgtEl>
                                          <p:spTgt spid="6">
                                            <p:txEl>
                                              <p:pRg st="0" end="0"/>
                                            </p:txEl>
                                          </p:spTgt>
                                        </p:tgtEl>
                                        <p:attrNameLst>
                                          <p:attrName>ppt_x</p:attrName>
                                        </p:attrNameLst>
                                      </p:cBhvr>
                                      <p:tavLst>
                                        <p:tav tm="0">
                                          <p:val>
                                            <p:strVal val="ppt_x"/>
                                          </p:val>
                                        </p:tav>
                                        <p:tav tm="100000">
                                          <p:val>
                                            <p:strVal val="0-ppt_w/2"/>
                                          </p:val>
                                        </p:tav>
                                      </p:tavLst>
                                    </p:anim>
                                    <p:anim calcmode="lin" valueType="num">
                                      <p:cBhvr additive="base">
                                        <p:cTn id="49" dur="3000"/>
                                        <p:tgtEl>
                                          <p:spTgt spid="6">
                                            <p:txEl>
                                              <p:pRg st="0" end="0"/>
                                            </p:txEl>
                                          </p:spTgt>
                                        </p:tgtEl>
                                        <p:attrNameLst>
                                          <p:attrName>ppt_y</p:attrName>
                                        </p:attrNameLst>
                                      </p:cBhvr>
                                      <p:tavLst>
                                        <p:tav tm="0">
                                          <p:val>
                                            <p:strVal val="ppt_y"/>
                                          </p:val>
                                        </p:tav>
                                        <p:tav tm="100000">
                                          <p:val>
                                            <p:strVal val="ppt_y"/>
                                          </p:val>
                                        </p:tav>
                                      </p:tavLst>
                                    </p:anim>
                                    <p:set>
                                      <p:cBhvr>
                                        <p:cTn id="50" dur="1" fill="hold">
                                          <p:stCondLst>
                                            <p:cond delay="2999"/>
                                          </p:stCondLst>
                                        </p:cTn>
                                        <p:tgtEl>
                                          <p:spTgt spid="6">
                                            <p:txEl>
                                              <p:pRg st="0" end="0"/>
                                            </p:txEl>
                                          </p:spTgt>
                                        </p:tgtEl>
                                        <p:attrNameLst>
                                          <p:attrName>style.visibility</p:attrName>
                                        </p:attrNameLst>
                                      </p:cBhvr>
                                      <p:to>
                                        <p:strVal val="hidden"/>
                                      </p:to>
                                    </p:set>
                                  </p:childTnLst>
                                </p:cTn>
                              </p:par>
                              <p:par>
                                <p:cTn id="51" presetID="21" presetClass="entr" presetSubtype="1" fill="hold" grpId="0" nodeType="with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heel(1)">
                                      <p:cBhvr>
                                        <p:cTn id="5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10</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45155" y="0"/>
            <a:ext cx="10058399" cy="85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en-US" sz="3200" b="1" i="1" dirty="0">
                <a:solidFill>
                  <a:srgbClr val="00B050"/>
                </a:solidFill>
                <a:effectLst/>
                <a:latin typeface="Times New Roman" panose="02020603050405020304" pitchFamily="18" charset="0"/>
                <a:ea typeface="Times New Roman" panose="02020603050405020304" pitchFamily="18" charset="0"/>
              </a:rPr>
              <a:t>3.2. </a:t>
            </a:r>
            <a:r>
              <a:rPr lang="vi-VN" sz="3200" b="1" i="1" dirty="0">
                <a:solidFill>
                  <a:srgbClr val="00B050"/>
                </a:solidFill>
                <a:effectLst/>
                <a:latin typeface="Times New Roman" panose="02020603050405020304" pitchFamily="18" charset="0"/>
                <a:ea typeface="Times New Roman" panose="02020603050405020304" pitchFamily="18" charset="0"/>
              </a:rPr>
              <a:t>Phương pháp sắm vai</a:t>
            </a:r>
            <a:endParaRPr lang="en-US" sz="3200" dirty="0">
              <a:solidFill>
                <a:srgbClr val="00B050"/>
              </a:solidFill>
              <a:effectLst/>
              <a:latin typeface="Times New Roman" panose="02020603050405020304" pitchFamily="18" charset="0"/>
              <a:ea typeface="Times New Roman" panose="02020603050405020304" pitchFamily="18" charset="0"/>
            </a:endParaRPr>
          </a:p>
          <a:p>
            <a:pPr indent="0" algn="just">
              <a:lnSpc>
                <a:spcPct val="115000"/>
              </a:lnSpc>
              <a:buNone/>
            </a:pPr>
            <a:r>
              <a:rPr lang="vi-VN"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Dạy học bằng phương pháp </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sắm vai</a:t>
            </a:r>
            <a:r>
              <a:rPr lang="vi-VN"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là phương pháp dạy học dựa trên việc giao cho người học giải quyết một tình huống cụ thể thông qua đóng vai. Đây là một trong các phương pháp dạy học chủ động, ngày càng được ứng dụng rộng rãi, là phương pháp dạy học cơ bản và tốt nhất để dạy về kĩ năng giao tiếp – một kĩ năng cần thiết và quan trọng để người học hoạt động được trong một tập thể, cộng đồng.</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vi-VN"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a:t>
            </a:r>
            <a:r>
              <a:rPr lang="vi-VN"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đưa ra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tình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huống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để</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các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em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tham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gia</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trò</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chơi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sắm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vai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như</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sau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Chuyện</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xảy</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ra</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tại</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gia</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đình</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Năm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Chồng</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Năm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mất</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sớm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thì</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ốm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đau</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bệnh</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tật</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thường</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xuyên</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sống</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trai</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tên</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Huy.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Vì</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muốn</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kiếm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tiền</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Huy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theo</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hàng</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xóm</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rà</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phá</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sắt</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i="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3200" i="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200" dirty="0">
              <a:solidFill>
                <a:srgbClr val="00B05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7777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11</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0" y="-691405"/>
            <a:ext cx="10058399" cy="85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en-US" sz="3200" b="1"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Cảnh</a:t>
            </a:r>
            <a:r>
              <a:rPr lang="en-US" sz="3200" b="1"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1:</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(ho)</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uống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nước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bệnh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viện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làm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sao</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mà</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khỏi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bệnh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Giờ</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tiền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bạc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mô</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mà</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thấy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cũng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đỡ</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hơn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rồi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chắc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ít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bữa</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nữa</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khỏi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Con: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định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nói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chuyện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này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mấy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hôm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nghỉ</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học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này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định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xin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Hải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nhặt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nhặt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sắt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lắm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bom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đạn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còn</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đầy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ơi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lỡ</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đụng</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phải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biết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đươc</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lo chi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hè</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Hải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mấy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năm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sao</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con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nhặt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sắt</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thấy</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bom</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thì</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tránh</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xa</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ạ!</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hai</a:t>
            </a:r>
            <a:r>
              <a:rPr lang="en-US" sz="3200" dirty="0">
                <a:solidFill>
                  <a:srgbClr val="00B05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200" dirty="0">
              <a:solidFill>
                <a:srgbClr val="00B05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224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12</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 y="0"/>
            <a:ext cx="10058399" cy="798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Cảnh</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2: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Tại</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nhà</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Hải</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hàng</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xóm</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của</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Huy,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làm</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nghề</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rà</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tìm</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3200" b="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Chà</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hôm</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trời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nóng</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hè</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Hải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ơi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Ơ,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Thằng</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Huy à,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vô</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đây</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vô</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đây</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chuyện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chi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rứa</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Huy?</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ơi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mai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nghỉ</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học</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cho</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theo</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nhặt</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sắt</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ạ.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bị</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bệnh</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mà</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tiền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viện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nơi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Ừ,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việc</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chi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chớ</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việc</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đó</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khỏi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lo,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kiếm</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một</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ngày</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tiêu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cả</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tuần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nghĩ</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thế</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phải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mẹ</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chỉ</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biết</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trong</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vào</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Mai qua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sớm</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lên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đồi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nghe</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nói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trên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nớ</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còn</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nhiều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sắt</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lắm</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Dạ</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về</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đây</a:t>
            </a:r>
            <a:r>
              <a:rPr lang="en-US" sz="32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 ạ.</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200" dirty="0">
              <a:solidFill>
                <a:srgbClr val="FF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808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13</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 y="91841"/>
            <a:ext cx="10058399" cy="73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06000"/>
              </a:lnSpc>
              <a:buNone/>
            </a:pP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Cảnh</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3: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Sáng</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hôm</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sau</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tại</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cánh</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rừng</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bạch</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b="1"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đàn</a:t>
            </a:r>
            <a:r>
              <a:rPr lang="en-US"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Nóng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quá</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hè</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nắng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chi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mà</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nắng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ghê</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hí</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mình</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về</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hè</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sáng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giờ</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kiếm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chi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cả</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gắng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tí</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nữa</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biết</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Hải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ơi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ở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biển</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báo</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đừng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qua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chi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mà</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rà</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tiếp</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ở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trường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cô</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giáo</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nói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những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nơi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biển</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báo</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phải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tránh</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xa</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rất</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nguy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hiểm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ạ.</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lo chi, ở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chỗ</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thu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mua</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phế</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liệu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bom</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cũ</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đầy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nổ</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đứng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chờ</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Thôi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ra</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ơi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(3)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đây</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rồi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gạo</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về</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gạo</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về</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06000"/>
              </a:lnSpc>
              <a:buNone/>
            </a:pP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Cháu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đâu</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chết</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người</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đó</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chú</a:t>
            </a: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solidFill>
                <a:srgbClr val="7030A0"/>
              </a:solidFill>
              <a:latin typeface="Times New Roman" panose="02020603050405020304" pitchFamily="18" charset="0"/>
              <a:ea typeface="DengXian" panose="02010600030101010101" pitchFamily="2" charset="-122"/>
              <a:cs typeface="Times New Roman" panose="02020603050405020304" pitchFamily="18" charset="0"/>
            </a:endParaRPr>
          </a:p>
          <a:p>
            <a:pPr indent="0" algn="just">
              <a:lnSpc>
                <a:spcPct val="106000"/>
              </a:lnSpc>
              <a:buNone/>
            </a:pPr>
            <a:r>
              <a:rPr lang="en-US" sz="2800"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Ping ping….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2800" dirty="0">
              <a:solidFill>
                <a:srgbClr val="7030A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2206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14</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 y="3378820"/>
            <a:ext cx="10058399"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buNone/>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3.3. </a:t>
            </a:r>
            <a:r>
              <a:rPr lang="vi-VN" sz="3200"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Phương pháp trò chơi</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buNone/>
            </a:pP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Là phương pháp giáo viên thông qua việc tổ chức các trò chơi liên quan đến nội dung bài học, có tác dụng phát huy tính tích cực nhân thức, gây hứng thú học tập cho học sinh. Qua trò chơi, học sinh tiếp thu kiến thức một cách nhẹ nhàng, tự nhiên, đồng thời qua trò chơi phát triển sự tự giác, tự chủ của học sinh. </a:t>
            </a:r>
          </a:p>
          <a:p>
            <a:pPr indent="0" algn="just">
              <a:buNone/>
            </a:pP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DDFE223-8764-933E-6E09-A8070BDBCDEC}"/>
              </a:ext>
            </a:extLst>
          </p:cNvPr>
          <p:cNvSpPr txBox="1">
            <a:spLocks noChangeArrowheads="1"/>
          </p:cNvSpPr>
          <p:nvPr/>
        </p:nvSpPr>
        <p:spPr bwMode="auto">
          <a:xfrm>
            <a:off x="50801" y="184252"/>
            <a:ext cx="10058399" cy="295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buNone/>
            </a:pP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 khi học sinh đọc tình huống và thực hiện vai diễn, GV yêu cầu lớp học trả lời câu hỏi: </a:t>
            </a:r>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nào</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 các hoạt động ở tình huống trên, GV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giáo dục tích hợp nội dung phòng tránh bom mìn</a:t>
            </a: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mục tiêu</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334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15</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 y="-151628"/>
            <a:ext cx="10058399" cy="829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3.Tại nan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600" dirty="0">
              <a:solidFill>
                <a:srgbClr val="00B05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5761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16</a:t>
            </a:fld>
            <a:endParaRPr lang="en-US" dirty="0"/>
          </a:p>
        </p:txBody>
      </p:sp>
      <p:sp>
        <p:nvSpPr>
          <p:cNvPr id="8" name="TextBox 7">
            <a:extLst>
              <a:ext uri="{FF2B5EF4-FFF2-40B4-BE49-F238E27FC236}">
                <a16:creationId xmlns:a16="http://schemas.microsoft.com/office/drawing/2014/main" id="{2BD2998C-9695-5379-670D-DB6F0CE43E57}"/>
              </a:ext>
            </a:extLst>
          </p:cNvPr>
          <p:cNvSpPr txBox="1"/>
          <p:nvPr/>
        </p:nvSpPr>
        <p:spPr>
          <a:xfrm>
            <a:off x="169333" y="-52183"/>
            <a:ext cx="9791512" cy="8434297"/>
          </a:xfrm>
          <a:prstGeom prst="rect">
            <a:avLst/>
          </a:prstGeom>
          <a:noFill/>
        </p:spPr>
        <p:txBody>
          <a:bodyPr wrap="square">
            <a:spAutoFit/>
          </a:bodyPr>
          <a:lstStyle/>
          <a:p>
            <a:pPr algn="just"/>
            <a:r>
              <a:rPr lang="en-US" sz="3600" b="1" i="1" dirty="0">
                <a:solidFill>
                  <a:srgbClr val="00B050"/>
                </a:solidFill>
                <a:latin typeface="+mj-lt"/>
              </a:rPr>
              <a:t>3.4. </a:t>
            </a:r>
            <a:r>
              <a:rPr lang="vi-VN" sz="3600" b="1" i="1" dirty="0">
                <a:solidFill>
                  <a:srgbClr val="00B050"/>
                </a:solidFill>
                <a:latin typeface="+mj-lt"/>
              </a:rPr>
              <a:t>Phương pháp dạy học theo dự án</a:t>
            </a:r>
            <a:r>
              <a:rPr lang="vi-VN" sz="3600" i="1" dirty="0">
                <a:solidFill>
                  <a:srgbClr val="00B050"/>
                </a:solidFill>
                <a:latin typeface="+mj-lt"/>
              </a:rPr>
              <a:t> </a:t>
            </a:r>
            <a:endParaRPr lang="en-US" sz="3600" dirty="0">
              <a:solidFill>
                <a:srgbClr val="00B050"/>
              </a:solidFill>
              <a:latin typeface="+mj-lt"/>
            </a:endParaRPr>
          </a:p>
          <a:p>
            <a:pPr algn="just"/>
            <a:r>
              <a:rPr lang="vi-VN" sz="3600" dirty="0">
                <a:solidFill>
                  <a:srgbClr val="00B050"/>
                </a:solidFill>
                <a:latin typeface="+mj-lt"/>
              </a:rPr>
              <a:t>Đây là một hình thức dạy học mà học sinh được học dưới sự điều khiển và giúp đỡ của giáo viên, nhưng học sinh phải tự giải quyết nhiệm vụ học của mình, nó đòi hỏi sự kết hợp cả về mặt lí thuyết và thực hành. Thông qua quá trình đó sẽ tạo ra những sản phẩm học tập. Có thể nói, dạy học theo dự án là một mô hình học tập hiện đại mà học sinh được làm trung tâm của buổi học. Giáo viên sẽ hướng dẫn thực hiện nhằm giúp phát triển kiến thức cùng các kĩ năng của các em thông qua các nhiệm vụ học tập. Các học sinh được khuyến khích tìm tòi và thực hành kiến thức đã học để tạo ra các sản phẩm của chính mình. </a:t>
            </a:r>
            <a:endParaRPr lang="en-US" sz="3600" dirty="0">
              <a:solidFill>
                <a:srgbClr val="00B050"/>
              </a:solidFill>
              <a:latin typeface="+mj-lt"/>
            </a:endParaRPr>
          </a:p>
          <a:p>
            <a:pPr indent="457200" algn="just">
              <a:lnSpc>
                <a:spcPct val="115000"/>
              </a:lnSpc>
              <a:spcAft>
                <a:spcPts val="1000"/>
              </a:spcAft>
            </a:pPr>
            <a:endParaRPr lang="en-US" sz="3600" b="1" dirty="0">
              <a:solidFill>
                <a:srgbClr val="00B05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2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17</a:t>
            </a:fld>
            <a:endParaRPr lang="en-US" dirty="0"/>
          </a:p>
        </p:txBody>
      </p:sp>
      <p:sp>
        <p:nvSpPr>
          <p:cNvPr id="8" name="TextBox 7">
            <a:extLst>
              <a:ext uri="{FF2B5EF4-FFF2-40B4-BE49-F238E27FC236}">
                <a16:creationId xmlns:a16="http://schemas.microsoft.com/office/drawing/2014/main" id="{2BD2998C-9695-5379-670D-DB6F0CE43E57}"/>
              </a:ext>
            </a:extLst>
          </p:cNvPr>
          <p:cNvSpPr txBox="1"/>
          <p:nvPr/>
        </p:nvSpPr>
        <p:spPr>
          <a:xfrm>
            <a:off x="322415" y="-52183"/>
            <a:ext cx="9638430" cy="7507440"/>
          </a:xfrm>
          <a:prstGeom prst="rect">
            <a:avLst/>
          </a:prstGeom>
          <a:noFill/>
        </p:spPr>
        <p:txBody>
          <a:bodyPr wrap="square">
            <a:spAutoFit/>
          </a:bodyPr>
          <a:lstStyle/>
          <a:p>
            <a:pPr algn="just"/>
            <a:r>
              <a:rPr lang="vi-VN" sz="3200" dirty="0">
                <a:solidFill>
                  <a:srgbClr val="00B050"/>
                </a:solidFill>
                <a:latin typeface="+mj-lt"/>
              </a:rPr>
              <a:t>Trong giáo dục tích hợp nội dung phòng tránh bom mìn qua môn giáo dục công dân </a:t>
            </a:r>
            <a:r>
              <a:rPr lang="en-US" sz="3200" dirty="0">
                <a:solidFill>
                  <a:srgbClr val="00B050"/>
                </a:solidFill>
                <a:latin typeface="+mj-lt"/>
              </a:rPr>
              <a:t>6</a:t>
            </a:r>
            <a:r>
              <a:rPr lang="vi-VN" sz="3200" dirty="0">
                <a:solidFill>
                  <a:srgbClr val="00B050"/>
                </a:solidFill>
                <a:latin typeface="+mj-lt"/>
              </a:rPr>
              <a:t>, GV giao nhiệm vụ từ tiết 1 của bài học, và yêu cầu hoàn thành nó vào tiết 2 hoặc tiết 3 của bài học. </a:t>
            </a:r>
            <a:r>
              <a:rPr lang="en-US" sz="3200" dirty="0" err="1">
                <a:solidFill>
                  <a:srgbClr val="00B050"/>
                </a:solidFill>
                <a:latin typeface="+mj-lt"/>
              </a:rPr>
              <a:t>Đối</a:t>
            </a:r>
            <a:r>
              <a:rPr lang="en-US" sz="3200" dirty="0">
                <a:solidFill>
                  <a:srgbClr val="00B050"/>
                </a:solidFill>
                <a:latin typeface="+mj-lt"/>
              </a:rPr>
              <a:t> </a:t>
            </a:r>
            <a:r>
              <a:rPr lang="en-US" sz="3200" dirty="0" err="1">
                <a:solidFill>
                  <a:srgbClr val="00B050"/>
                </a:solidFill>
                <a:latin typeface="+mj-lt"/>
              </a:rPr>
              <a:t>với</a:t>
            </a:r>
            <a:r>
              <a:rPr lang="en-US" sz="3200" dirty="0">
                <a:solidFill>
                  <a:srgbClr val="00B050"/>
                </a:solidFill>
                <a:latin typeface="+mj-lt"/>
              </a:rPr>
              <a:t> </a:t>
            </a:r>
            <a:r>
              <a:rPr lang="en-US" sz="3200" dirty="0" err="1">
                <a:solidFill>
                  <a:srgbClr val="00B050"/>
                </a:solidFill>
                <a:latin typeface="+mj-lt"/>
              </a:rPr>
              <a:t>bài</a:t>
            </a:r>
            <a:r>
              <a:rPr lang="en-US" sz="3200" dirty="0">
                <a:solidFill>
                  <a:srgbClr val="00B050"/>
                </a:solidFill>
                <a:latin typeface="+mj-lt"/>
              </a:rPr>
              <a:t> “</a:t>
            </a:r>
            <a:r>
              <a:rPr lang="en-US" sz="3200" dirty="0" err="1">
                <a:solidFill>
                  <a:srgbClr val="00B050"/>
                </a:solidFill>
                <a:latin typeface="+mj-lt"/>
              </a:rPr>
              <a:t>Ứng</a:t>
            </a:r>
            <a:r>
              <a:rPr lang="en-US" sz="3200" dirty="0">
                <a:solidFill>
                  <a:srgbClr val="00B050"/>
                </a:solidFill>
                <a:latin typeface="+mj-lt"/>
              </a:rPr>
              <a:t> </a:t>
            </a:r>
            <a:r>
              <a:rPr lang="en-US" sz="3200" dirty="0" err="1">
                <a:solidFill>
                  <a:srgbClr val="00B050"/>
                </a:solidFill>
                <a:latin typeface="+mj-lt"/>
              </a:rPr>
              <a:t>phó</a:t>
            </a:r>
            <a:r>
              <a:rPr lang="en-US" sz="3200" dirty="0">
                <a:solidFill>
                  <a:srgbClr val="00B050"/>
                </a:solidFill>
                <a:latin typeface="+mj-lt"/>
              </a:rPr>
              <a:t> </a:t>
            </a:r>
            <a:r>
              <a:rPr lang="en-US" sz="3200" dirty="0" err="1">
                <a:solidFill>
                  <a:srgbClr val="00B050"/>
                </a:solidFill>
                <a:latin typeface="+mj-lt"/>
              </a:rPr>
              <a:t>với</a:t>
            </a:r>
            <a:r>
              <a:rPr lang="en-US" sz="3200" dirty="0">
                <a:solidFill>
                  <a:srgbClr val="00B050"/>
                </a:solidFill>
                <a:latin typeface="+mj-lt"/>
              </a:rPr>
              <a:t> </a:t>
            </a:r>
            <a:r>
              <a:rPr lang="en-US" sz="3200" dirty="0" err="1">
                <a:solidFill>
                  <a:srgbClr val="00B050"/>
                </a:solidFill>
                <a:latin typeface="+mj-lt"/>
              </a:rPr>
              <a:t>tình</a:t>
            </a:r>
            <a:r>
              <a:rPr lang="en-US" sz="3200" dirty="0">
                <a:solidFill>
                  <a:srgbClr val="00B050"/>
                </a:solidFill>
                <a:latin typeface="+mj-lt"/>
              </a:rPr>
              <a:t> </a:t>
            </a:r>
            <a:r>
              <a:rPr lang="en-US" sz="3200" dirty="0" err="1">
                <a:solidFill>
                  <a:srgbClr val="00B050"/>
                </a:solidFill>
                <a:latin typeface="+mj-lt"/>
              </a:rPr>
              <a:t>huống</a:t>
            </a:r>
            <a:r>
              <a:rPr lang="en-US" sz="3200" dirty="0">
                <a:solidFill>
                  <a:srgbClr val="00B050"/>
                </a:solidFill>
                <a:latin typeface="+mj-lt"/>
              </a:rPr>
              <a:t> </a:t>
            </a:r>
            <a:r>
              <a:rPr lang="en-US" sz="3200" dirty="0" err="1">
                <a:solidFill>
                  <a:srgbClr val="00B050"/>
                </a:solidFill>
                <a:latin typeface="+mj-lt"/>
              </a:rPr>
              <a:t>nguy</a:t>
            </a:r>
            <a:r>
              <a:rPr lang="en-US" sz="3200" dirty="0">
                <a:solidFill>
                  <a:srgbClr val="00B050"/>
                </a:solidFill>
                <a:latin typeface="+mj-lt"/>
              </a:rPr>
              <a:t> </a:t>
            </a:r>
            <a:r>
              <a:rPr lang="en-US" sz="3200" dirty="0" err="1">
                <a:solidFill>
                  <a:srgbClr val="00B050"/>
                </a:solidFill>
                <a:latin typeface="+mj-lt"/>
              </a:rPr>
              <a:t>hiểm</a:t>
            </a:r>
            <a:r>
              <a:rPr lang="en-US" sz="3200" dirty="0">
                <a:solidFill>
                  <a:srgbClr val="00B050"/>
                </a:solidFill>
                <a:latin typeface="+mj-lt"/>
              </a:rPr>
              <a:t>”</a:t>
            </a:r>
            <a:r>
              <a:rPr lang="vi-VN" sz="3200" dirty="0">
                <a:solidFill>
                  <a:srgbClr val="00B050"/>
                </a:solidFill>
                <a:latin typeface="+mj-lt"/>
              </a:rPr>
              <a:t>, GV yêu cầu học sinh về nhà thực hiện vẽ tranh cổ động với </a:t>
            </a:r>
            <a:r>
              <a:rPr lang="en-US" sz="3200" dirty="0" err="1">
                <a:solidFill>
                  <a:srgbClr val="00B050"/>
                </a:solidFill>
                <a:latin typeface="+mj-lt"/>
              </a:rPr>
              <a:t>với</a:t>
            </a:r>
            <a:r>
              <a:rPr lang="en-US" sz="3200" dirty="0">
                <a:solidFill>
                  <a:srgbClr val="00B050"/>
                </a:solidFill>
                <a:latin typeface="+mj-lt"/>
              </a:rPr>
              <a:t> </a:t>
            </a:r>
            <a:r>
              <a:rPr lang="en-US" sz="3200" dirty="0" err="1">
                <a:solidFill>
                  <a:srgbClr val="00B050"/>
                </a:solidFill>
                <a:latin typeface="+mj-lt"/>
              </a:rPr>
              <a:t>chủ</a:t>
            </a:r>
            <a:r>
              <a:rPr lang="en-US" sz="3200" dirty="0">
                <a:solidFill>
                  <a:srgbClr val="00B050"/>
                </a:solidFill>
                <a:latin typeface="+mj-lt"/>
              </a:rPr>
              <a:t> </a:t>
            </a:r>
            <a:r>
              <a:rPr lang="en-US" sz="3200" dirty="0" err="1">
                <a:solidFill>
                  <a:srgbClr val="00B050"/>
                </a:solidFill>
                <a:latin typeface="+mj-lt"/>
              </a:rPr>
              <a:t>đề</a:t>
            </a:r>
            <a:r>
              <a:rPr lang="en-US" sz="3200" dirty="0">
                <a:solidFill>
                  <a:srgbClr val="00B050"/>
                </a:solidFill>
                <a:latin typeface="+mj-lt"/>
              </a:rPr>
              <a:t> “</a:t>
            </a:r>
            <a:r>
              <a:rPr lang="en-US" sz="3200" dirty="0" err="1">
                <a:solidFill>
                  <a:srgbClr val="00B050"/>
                </a:solidFill>
                <a:latin typeface="+mj-lt"/>
              </a:rPr>
              <a:t>Ứng</a:t>
            </a:r>
            <a:r>
              <a:rPr lang="en-US" sz="3200" dirty="0">
                <a:solidFill>
                  <a:srgbClr val="00B050"/>
                </a:solidFill>
                <a:latin typeface="+mj-lt"/>
              </a:rPr>
              <a:t> </a:t>
            </a:r>
            <a:r>
              <a:rPr lang="en-US" sz="3200" dirty="0" err="1">
                <a:solidFill>
                  <a:srgbClr val="00B050"/>
                </a:solidFill>
                <a:latin typeface="+mj-lt"/>
              </a:rPr>
              <a:t>phó</a:t>
            </a:r>
            <a:r>
              <a:rPr lang="en-US" sz="3200" dirty="0">
                <a:solidFill>
                  <a:srgbClr val="00B050"/>
                </a:solidFill>
                <a:latin typeface="+mj-lt"/>
              </a:rPr>
              <a:t> </a:t>
            </a:r>
            <a:r>
              <a:rPr lang="en-US" sz="3200" dirty="0" err="1">
                <a:solidFill>
                  <a:srgbClr val="00B050"/>
                </a:solidFill>
                <a:latin typeface="+mj-lt"/>
              </a:rPr>
              <a:t>với</a:t>
            </a:r>
            <a:r>
              <a:rPr lang="en-US" sz="3200" dirty="0">
                <a:solidFill>
                  <a:srgbClr val="00B050"/>
                </a:solidFill>
                <a:latin typeface="+mj-lt"/>
              </a:rPr>
              <a:t> </a:t>
            </a:r>
            <a:r>
              <a:rPr lang="en-US" sz="3200" dirty="0" err="1">
                <a:solidFill>
                  <a:srgbClr val="00B050"/>
                </a:solidFill>
                <a:latin typeface="+mj-lt"/>
              </a:rPr>
              <a:t>tình</a:t>
            </a:r>
            <a:r>
              <a:rPr lang="en-US" sz="3200" dirty="0">
                <a:solidFill>
                  <a:srgbClr val="00B050"/>
                </a:solidFill>
                <a:latin typeface="+mj-lt"/>
              </a:rPr>
              <a:t> </a:t>
            </a:r>
            <a:r>
              <a:rPr lang="en-US" sz="3200" dirty="0" err="1">
                <a:solidFill>
                  <a:srgbClr val="00B050"/>
                </a:solidFill>
                <a:latin typeface="+mj-lt"/>
              </a:rPr>
              <a:t>huống</a:t>
            </a:r>
            <a:r>
              <a:rPr lang="en-US" sz="3200" dirty="0">
                <a:solidFill>
                  <a:srgbClr val="00B050"/>
                </a:solidFill>
                <a:latin typeface="+mj-lt"/>
              </a:rPr>
              <a:t> </a:t>
            </a:r>
            <a:r>
              <a:rPr lang="en-US" sz="3200" dirty="0" err="1">
                <a:solidFill>
                  <a:srgbClr val="00B050"/>
                </a:solidFill>
                <a:latin typeface="+mj-lt"/>
              </a:rPr>
              <a:t>nguy</a:t>
            </a:r>
            <a:r>
              <a:rPr lang="en-US" sz="3200" dirty="0">
                <a:solidFill>
                  <a:srgbClr val="00B050"/>
                </a:solidFill>
                <a:latin typeface="+mj-lt"/>
              </a:rPr>
              <a:t> </a:t>
            </a:r>
            <a:r>
              <a:rPr lang="en-US" sz="3200" dirty="0" err="1">
                <a:solidFill>
                  <a:srgbClr val="00B050"/>
                </a:solidFill>
                <a:latin typeface="+mj-lt"/>
              </a:rPr>
              <a:t>hiểm</a:t>
            </a:r>
            <a:r>
              <a:rPr lang="en-US" sz="3200" dirty="0">
                <a:solidFill>
                  <a:srgbClr val="00B050"/>
                </a:solidFill>
                <a:latin typeface="+mj-lt"/>
              </a:rPr>
              <a:t>” </a:t>
            </a:r>
            <a:r>
              <a:rPr lang="en-US" sz="3200" dirty="0" err="1">
                <a:solidFill>
                  <a:srgbClr val="00B050"/>
                </a:solidFill>
                <a:latin typeface="+mj-lt"/>
              </a:rPr>
              <a:t>Tích</a:t>
            </a:r>
            <a:r>
              <a:rPr lang="en-US" sz="3200" dirty="0">
                <a:solidFill>
                  <a:srgbClr val="00B050"/>
                </a:solidFill>
                <a:latin typeface="+mj-lt"/>
              </a:rPr>
              <a:t> </a:t>
            </a:r>
            <a:r>
              <a:rPr lang="en-US" sz="3200" dirty="0" err="1">
                <a:solidFill>
                  <a:srgbClr val="00B050"/>
                </a:solidFill>
                <a:latin typeface="+mj-lt"/>
              </a:rPr>
              <a:t>hợp</a:t>
            </a:r>
            <a:r>
              <a:rPr lang="en-US" sz="3200" dirty="0">
                <a:solidFill>
                  <a:srgbClr val="00B050"/>
                </a:solidFill>
                <a:latin typeface="+mj-lt"/>
              </a:rPr>
              <a:t> </a:t>
            </a:r>
            <a:r>
              <a:rPr lang="en-US" sz="3200" dirty="0" err="1">
                <a:solidFill>
                  <a:srgbClr val="00B050"/>
                </a:solidFill>
                <a:latin typeface="+mj-lt"/>
              </a:rPr>
              <a:t>liên</a:t>
            </a:r>
            <a:r>
              <a:rPr lang="en-US" sz="3200" dirty="0">
                <a:solidFill>
                  <a:srgbClr val="00B050"/>
                </a:solidFill>
                <a:latin typeface="+mj-lt"/>
              </a:rPr>
              <a:t> </a:t>
            </a:r>
            <a:r>
              <a:rPr lang="en-US" sz="3200" dirty="0" err="1">
                <a:solidFill>
                  <a:srgbClr val="00B050"/>
                </a:solidFill>
                <a:latin typeface="+mj-lt"/>
              </a:rPr>
              <a:t>môn</a:t>
            </a:r>
            <a:r>
              <a:rPr lang="en-US" sz="3200" dirty="0">
                <a:solidFill>
                  <a:srgbClr val="00B050"/>
                </a:solidFill>
                <a:latin typeface="+mj-lt"/>
              </a:rPr>
              <a:t> (</a:t>
            </a:r>
            <a:r>
              <a:rPr lang="en-US" sz="3200" dirty="0" err="1">
                <a:solidFill>
                  <a:srgbClr val="00B050"/>
                </a:solidFill>
                <a:latin typeface="+mj-lt"/>
              </a:rPr>
              <a:t>Mỹ</a:t>
            </a:r>
            <a:r>
              <a:rPr lang="en-US" sz="3200" dirty="0">
                <a:solidFill>
                  <a:srgbClr val="00B050"/>
                </a:solidFill>
                <a:latin typeface="+mj-lt"/>
              </a:rPr>
              <a:t> </a:t>
            </a:r>
            <a:r>
              <a:rPr lang="en-US" sz="3200" dirty="0" err="1">
                <a:solidFill>
                  <a:srgbClr val="00B050"/>
                </a:solidFill>
                <a:latin typeface="+mj-lt"/>
              </a:rPr>
              <a:t>thuật</a:t>
            </a:r>
            <a:r>
              <a:rPr lang="en-US" sz="3200" dirty="0">
                <a:solidFill>
                  <a:srgbClr val="00B050"/>
                </a:solidFill>
                <a:latin typeface="+mj-lt"/>
              </a:rPr>
              <a:t>)</a:t>
            </a:r>
            <a:r>
              <a:rPr lang="vi-VN" sz="3200" dirty="0">
                <a:solidFill>
                  <a:srgbClr val="00B050"/>
                </a:solidFill>
                <a:latin typeface="+mj-lt"/>
              </a:rPr>
              <a:t>.</a:t>
            </a:r>
            <a:endParaRPr lang="en-US" sz="3200" dirty="0">
              <a:solidFill>
                <a:srgbClr val="00B050"/>
              </a:solidFill>
              <a:latin typeface="+mj-lt"/>
            </a:endParaRPr>
          </a:p>
          <a:p>
            <a:pPr algn="just"/>
            <a:r>
              <a:rPr lang="vi-VN" sz="3200" dirty="0">
                <a:solidFill>
                  <a:srgbClr val="00B050"/>
                </a:solidFill>
                <a:latin typeface="+mj-lt"/>
              </a:rPr>
              <a:t>Thông qua đó, giúp các em liên hệ với thực tiễn và cảm thấy hứng thú hơn. Ngoài ra, dự án học tập này còn có ý nghĩa thực tiễn xã hội khi mà việc học tập của các em được gắn với cuộc sống hàng ngày. Việc này giúp các em có sự tự giác, tính trách nhiệm, sáng tạo. Với cách thực hiện đúng và trong các trường hợp lý tưởng nó có thể tạo ra tính tích cực cho xã hội.</a:t>
            </a:r>
            <a:endParaRPr lang="en-US" sz="3200" dirty="0">
              <a:solidFill>
                <a:srgbClr val="00B050"/>
              </a:solidFill>
              <a:latin typeface="+mj-lt"/>
            </a:endParaRPr>
          </a:p>
          <a:p>
            <a:pPr indent="457200" algn="just">
              <a:lnSpc>
                <a:spcPct val="115000"/>
              </a:lnSpc>
              <a:spcAft>
                <a:spcPts val="1000"/>
              </a:spcAft>
            </a:pPr>
            <a:endParaRPr lang="en-US" sz="3200" b="1" dirty="0">
              <a:solidFill>
                <a:srgbClr val="00B05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5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18</a:t>
            </a:fld>
            <a:endParaRPr lang="en-US" dirty="0"/>
          </a:p>
        </p:txBody>
      </p:sp>
      <p:sp>
        <p:nvSpPr>
          <p:cNvPr id="8" name="TextBox 7">
            <a:extLst>
              <a:ext uri="{FF2B5EF4-FFF2-40B4-BE49-F238E27FC236}">
                <a16:creationId xmlns:a16="http://schemas.microsoft.com/office/drawing/2014/main" id="{2BD2998C-9695-5379-670D-DB6F0CE43E57}"/>
              </a:ext>
            </a:extLst>
          </p:cNvPr>
          <p:cNvSpPr txBox="1"/>
          <p:nvPr/>
        </p:nvSpPr>
        <p:spPr>
          <a:xfrm>
            <a:off x="135467" y="-52183"/>
            <a:ext cx="9825378" cy="8745664"/>
          </a:xfrm>
          <a:prstGeom prst="rect">
            <a:avLst/>
          </a:prstGeom>
          <a:noFill/>
        </p:spPr>
        <p:txBody>
          <a:bodyPr wrap="square">
            <a:spAutoFit/>
          </a:bodyPr>
          <a:lstStyle/>
          <a:p>
            <a:pPr algn="just"/>
            <a:r>
              <a:rPr lang="vi-VN" sz="4000" b="1" dirty="0">
                <a:solidFill>
                  <a:srgbClr val="FF0000"/>
                </a:solidFill>
                <a:latin typeface="+mj-lt"/>
              </a:rPr>
              <a:t>4. Kết luận</a:t>
            </a:r>
            <a:endParaRPr lang="en-US" sz="4000" dirty="0">
              <a:solidFill>
                <a:srgbClr val="FF0000"/>
              </a:solidFill>
              <a:latin typeface="+mj-lt"/>
            </a:endParaRPr>
          </a:p>
          <a:p>
            <a:pPr algn="just"/>
            <a:r>
              <a:rPr lang="vi-VN" sz="4000" b="1" dirty="0">
                <a:solidFill>
                  <a:srgbClr val="FF0000"/>
                </a:solidFill>
                <a:latin typeface="+mj-lt"/>
              </a:rPr>
              <a:t>	</a:t>
            </a:r>
            <a:r>
              <a:rPr lang="vi-VN" sz="4000" dirty="0">
                <a:solidFill>
                  <a:srgbClr val="FF0000"/>
                </a:solidFill>
                <a:latin typeface="+mj-lt"/>
              </a:rPr>
              <a:t>Môn Giáo dục công dân </a:t>
            </a:r>
            <a:r>
              <a:rPr lang="en-US" sz="4000" dirty="0" err="1">
                <a:solidFill>
                  <a:srgbClr val="FF0000"/>
                </a:solidFill>
                <a:latin typeface="+mj-lt"/>
              </a:rPr>
              <a:t>với</a:t>
            </a:r>
            <a:r>
              <a:rPr lang="en-US" sz="4000" dirty="0">
                <a:solidFill>
                  <a:srgbClr val="FF0000"/>
                </a:solidFill>
                <a:latin typeface="+mj-lt"/>
              </a:rPr>
              <a:t> </a:t>
            </a:r>
            <a:r>
              <a:rPr lang="en-US" sz="4000" dirty="0" err="1">
                <a:solidFill>
                  <a:srgbClr val="FF0000"/>
                </a:solidFill>
                <a:latin typeface="+mj-lt"/>
              </a:rPr>
              <a:t>vai</a:t>
            </a:r>
            <a:r>
              <a:rPr lang="en-US" sz="4000" dirty="0">
                <a:solidFill>
                  <a:srgbClr val="FF0000"/>
                </a:solidFill>
                <a:latin typeface="+mj-lt"/>
              </a:rPr>
              <a:t> </a:t>
            </a:r>
            <a:r>
              <a:rPr lang="en-US" sz="4000" dirty="0" err="1">
                <a:solidFill>
                  <a:srgbClr val="FF0000"/>
                </a:solidFill>
                <a:latin typeface="+mj-lt"/>
              </a:rPr>
              <a:t>trò</a:t>
            </a:r>
            <a:r>
              <a:rPr lang="en-US" sz="4000" dirty="0">
                <a:solidFill>
                  <a:srgbClr val="FF0000"/>
                </a:solidFill>
                <a:latin typeface="+mj-lt"/>
              </a:rPr>
              <a:t> </a:t>
            </a:r>
            <a:r>
              <a:rPr lang="en-US" sz="4000" dirty="0" err="1">
                <a:solidFill>
                  <a:srgbClr val="FF0000"/>
                </a:solidFill>
                <a:latin typeface="+mj-lt"/>
              </a:rPr>
              <a:t>là</a:t>
            </a:r>
            <a:r>
              <a:rPr lang="vi-VN" sz="4000" dirty="0">
                <a:solidFill>
                  <a:srgbClr val="FF0000"/>
                </a:solidFill>
                <a:latin typeface="+mj-lt"/>
              </a:rPr>
              <a:t> hình thành, phát triển cho HS các phẩm chất đạo đức và năng lực chủ yếu của người công dân thông qua các bài học về lối sống</a:t>
            </a:r>
            <a:r>
              <a:rPr lang="en-US" sz="4000" dirty="0">
                <a:solidFill>
                  <a:srgbClr val="FF0000"/>
                </a:solidFill>
                <a:latin typeface="+mj-lt"/>
              </a:rPr>
              <a:t>, </a:t>
            </a:r>
            <a:r>
              <a:rPr lang="vi-VN" sz="4000" dirty="0">
                <a:solidFill>
                  <a:srgbClr val="FF0000"/>
                </a:solidFill>
                <a:latin typeface="+mj-lt"/>
              </a:rPr>
              <a:t>đạo đức, </a:t>
            </a:r>
            <a:r>
              <a:rPr lang="en-US" sz="4000" dirty="0" err="1">
                <a:solidFill>
                  <a:srgbClr val="FF0000"/>
                </a:solidFill>
                <a:latin typeface="+mj-lt"/>
              </a:rPr>
              <a:t>kỹ</a:t>
            </a:r>
            <a:r>
              <a:rPr lang="en-US" sz="4000" dirty="0">
                <a:solidFill>
                  <a:srgbClr val="FF0000"/>
                </a:solidFill>
                <a:latin typeface="+mj-lt"/>
              </a:rPr>
              <a:t> </a:t>
            </a:r>
            <a:r>
              <a:rPr lang="en-US" sz="4000" dirty="0" err="1">
                <a:solidFill>
                  <a:srgbClr val="FF0000"/>
                </a:solidFill>
                <a:latin typeface="+mj-lt"/>
              </a:rPr>
              <a:t>năng</a:t>
            </a:r>
            <a:r>
              <a:rPr lang="en-US" sz="4000" dirty="0">
                <a:solidFill>
                  <a:srgbClr val="FF0000"/>
                </a:solidFill>
                <a:latin typeface="+mj-lt"/>
              </a:rPr>
              <a:t> </a:t>
            </a:r>
            <a:r>
              <a:rPr lang="en-US" sz="4000" dirty="0" err="1">
                <a:solidFill>
                  <a:srgbClr val="FF0000"/>
                </a:solidFill>
                <a:latin typeface="+mj-lt"/>
              </a:rPr>
              <a:t>sống</a:t>
            </a:r>
            <a:r>
              <a:rPr lang="en-US" sz="4000" dirty="0">
                <a:solidFill>
                  <a:srgbClr val="FF0000"/>
                </a:solidFill>
                <a:latin typeface="+mj-lt"/>
              </a:rPr>
              <a:t>, </a:t>
            </a:r>
            <a:r>
              <a:rPr lang="vi-VN" sz="4000" dirty="0">
                <a:solidFill>
                  <a:srgbClr val="FF0000"/>
                </a:solidFill>
                <a:latin typeface="+mj-lt"/>
              </a:rPr>
              <a:t>kinh tế,</a:t>
            </a:r>
            <a:r>
              <a:rPr lang="en-US" sz="4000" dirty="0">
                <a:solidFill>
                  <a:srgbClr val="FF0000"/>
                </a:solidFill>
                <a:latin typeface="+mj-lt"/>
              </a:rPr>
              <a:t> </a:t>
            </a:r>
            <a:r>
              <a:rPr lang="en-US" sz="4000" dirty="0" err="1">
                <a:solidFill>
                  <a:srgbClr val="FF0000"/>
                </a:solidFill>
                <a:latin typeface="+mj-lt"/>
              </a:rPr>
              <a:t>pháp</a:t>
            </a:r>
            <a:r>
              <a:rPr lang="en-US" sz="4000" dirty="0">
                <a:solidFill>
                  <a:srgbClr val="FF0000"/>
                </a:solidFill>
                <a:latin typeface="+mj-lt"/>
              </a:rPr>
              <a:t> </a:t>
            </a:r>
            <a:r>
              <a:rPr lang="en-US" sz="4000" dirty="0" err="1">
                <a:solidFill>
                  <a:srgbClr val="FF0000"/>
                </a:solidFill>
                <a:latin typeface="+mj-lt"/>
              </a:rPr>
              <a:t>luật</a:t>
            </a:r>
            <a:r>
              <a:rPr lang="en-US" sz="4000" dirty="0">
                <a:solidFill>
                  <a:srgbClr val="FF0000"/>
                </a:solidFill>
                <a:latin typeface="+mj-lt"/>
              </a:rPr>
              <a:t>, </a:t>
            </a:r>
            <a:r>
              <a:rPr lang="vi-VN" sz="4000" dirty="0">
                <a:solidFill>
                  <a:srgbClr val="FF0000"/>
                </a:solidFill>
                <a:latin typeface="+mj-lt"/>
              </a:rPr>
              <a:t>... nghĩa là chuyển các giá trị văn hoá, đạo đức, các kiến thức pháp luật, kinh tế thành ý thức và hành vi của người công dân. Do vậy, phương pháp và kĩ thuật dạy học là cần thiết cho mỗi bài học để đảm bảo mục tiêu của môn học và mục tiêu giáo dục tích hợp những nội dung khác phù hợp</a:t>
            </a:r>
            <a:r>
              <a:rPr lang="en-US" sz="4000" dirty="0">
                <a:solidFill>
                  <a:srgbClr val="FF0000"/>
                </a:solidFill>
                <a:latin typeface="+mj-lt"/>
              </a:rPr>
              <a:t>, </a:t>
            </a:r>
            <a:r>
              <a:rPr lang="en-US" sz="4000" dirty="0" err="1">
                <a:solidFill>
                  <a:srgbClr val="FF0000"/>
                </a:solidFill>
                <a:latin typeface="+mj-lt"/>
              </a:rPr>
              <a:t>hiệu</a:t>
            </a:r>
            <a:r>
              <a:rPr lang="en-US" sz="4000" dirty="0">
                <a:solidFill>
                  <a:srgbClr val="FF0000"/>
                </a:solidFill>
                <a:latin typeface="+mj-lt"/>
              </a:rPr>
              <a:t> </a:t>
            </a:r>
            <a:r>
              <a:rPr lang="en-US" sz="4000" dirty="0" err="1">
                <a:solidFill>
                  <a:srgbClr val="FF0000"/>
                </a:solidFill>
                <a:latin typeface="+mj-lt"/>
              </a:rPr>
              <a:t>quả</a:t>
            </a:r>
            <a:r>
              <a:rPr lang="vi-VN" sz="4000" dirty="0">
                <a:solidFill>
                  <a:srgbClr val="FF0000"/>
                </a:solidFill>
                <a:latin typeface="+mj-lt"/>
              </a:rPr>
              <a:t>.</a:t>
            </a:r>
            <a:r>
              <a:rPr lang="en-US" sz="4000" dirty="0">
                <a:solidFill>
                  <a:srgbClr val="FF0000"/>
                </a:solidFill>
                <a:latin typeface="+mj-lt"/>
              </a:rPr>
              <a:t>/.</a:t>
            </a:r>
          </a:p>
          <a:p>
            <a:pPr indent="457200" algn="just">
              <a:lnSpc>
                <a:spcPct val="115000"/>
              </a:lnSpc>
              <a:spcAft>
                <a:spcPts val="1000"/>
              </a:spcAft>
            </a:pPr>
            <a:endParaRPr lang="en-US" sz="4000" b="1"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2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19</a:t>
            </a:fld>
            <a:endParaRPr lang="en-US" dirty="0"/>
          </a:p>
        </p:txBody>
      </p:sp>
      <p:sp>
        <p:nvSpPr>
          <p:cNvPr id="8" name="TextBox 7">
            <a:extLst>
              <a:ext uri="{FF2B5EF4-FFF2-40B4-BE49-F238E27FC236}">
                <a16:creationId xmlns:a16="http://schemas.microsoft.com/office/drawing/2014/main" id="{2BD2998C-9695-5379-670D-DB6F0CE43E57}"/>
              </a:ext>
            </a:extLst>
          </p:cNvPr>
          <p:cNvSpPr txBox="1"/>
          <p:nvPr/>
        </p:nvSpPr>
        <p:spPr>
          <a:xfrm>
            <a:off x="169333" y="-52183"/>
            <a:ext cx="9889066" cy="6247864"/>
          </a:xfrm>
          <a:prstGeom prst="rect">
            <a:avLst/>
          </a:prstGeom>
          <a:noFill/>
        </p:spPr>
        <p:txBody>
          <a:bodyPr wrap="square">
            <a:spAutoFit/>
          </a:bodyPr>
          <a:lstStyle/>
          <a:p>
            <a:pPr algn="just"/>
            <a:r>
              <a:rPr lang="vi-VN" sz="4000" dirty="0">
                <a:solidFill>
                  <a:srgbClr val="FF0000"/>
                </a:solidFill>
                <a:latin typeface="+mj-lt"/>
              </a:rPr>
              <a:t>Chương trình GDPTTNBMVN góp phần hình thành và phát triển ở học sinh các phẩm chất chủ yếu được quy định trong CTGD PT 2018 là: yêu nước, nhân ái, chăm chỉ, trung thực, trách nhiệm. </a:t>
            </a:r>
            <a:endParaRPr lang="en-US" sz="4000" dirty="0">
              <a:solidFill>
                <a:srgbClr val="FF0000"/>
              </a:solidFill>
              <a:latin typeface="+mj-lt"/>
            </a:endParaRPr>
          </a:p>
          <a:p>
            <a:pPr algn="just"/>
            <a:r>
              <a:rPr lang="vi-VN" sz="4000" dirty="0">
                <a:solidFill>
                  <a:srgbClr val="FF0000"/>
                </a:solidFill>
                <a:latin typeface="+mj-lt"/>
              </a:rPr>
              <a:t>Chương trình GDPTTNBMVN góp phần hình thành và phát triển các năng lực chung được quy định trong chương trình GDPT tổng thể 2018 đó là: Tự học và tự chủ; Giao tiếp và hợp tác; Giải quyết vấn đề và sáng tạo.</a:t>
            </a:r>
            <a:endParaRPr lang="en-US" sz="4000" dirty="0">
              <a:solidFill>
                <a:srgbClr val="FF0000"/>
              </a:solidFill>
              <a:latin typeface="+mj-lt"/>
            </a:endParaRPr>
          </a:p>
        </p:txBody>
      </p:sp>
    </p:spTree>
    <p:extLst>
      <p:ext uri="{BB962C8B-B14F-4D97-AF65-F5344CB8AC3E}">
        <p14:creationId xmlns:p14="http://schemas.microsoft.com/office/powerpoint/2010/main" val="27585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7C012B5-051B-ADFD-0CAC-22D8F49BD605}"/>
              </a:ext>
            </a:extLst>
          </p:cNvPr>
          <p:cNvGraphicFramePr>
            <a:graphicFrameLocks noGrp="1"/>
          </p:cNvGraphicFramePr>
          <p:nvPr>
            <p:extLst>
              <p:ext uri="{D42A27DB-BD31-4B8C-83A1-F6EECF244321}">
                <p14:modId xmlns:p14="http://schemas.microsoft.com/office/powerpoint/2010/main" val="4270040353"/>
              </p:ext>
            </p:extLst>
          </p:nvPr>
        </p:nvGraphicFramePr>
        <p:xfrm>
          <a:off x="0" y="0"/>
          <a:ext cx="9979377" cy="3002853"/>
        </p:xfrm>
        <a:graphic>
          <a:graphicData uri="http://schemas.openxmlformats.org/drawingml/2006/table">
            <a:tbl>
              <a:tblPr firstRow="1" firstCol="1" bandRow="1">
                <a:tableStyleId>{5C22544A-7EE6-4342-B048-85BDC9FD1C3A}</a:tableStyleId>
              </a:tblPr>
              <a:tblGrid>
                <a:gridCol w="9979377">
                  <a:extLst>
                    <a:ext uri="{9D8B030D-6E8A-4147-A177-3AD203B41FA5}">
                      <a16:colId xmlns:a16="http://schemas.microsoft.com/office/drawing/2014/main" val="3881908995"/>
                    </a:ext>
                  </a:extLst>
                </a:gridCol>
              </a:tblGrid>
              <a:tr h="0">
                <a:tc>
                  <a:txBody>
                    <a:bodyPr/>
                    <a:lstStyle/>
                    <a:p>
                      <a:pPr algn="ctr">
                        <a:lnSpc>
                          <a:spcPct val="115000"/>
                        </a:lnSpc>
                      </a:pPr>
                      <a:r>
                        <a:rPr lang="vi-VN" sz="3600" dirty="0">
                          <a:solidFill>
                            <a:srgbClr val="7030A0"/>
                          </a:solidFill>
                          <a:effectLst/>
                          <a:latin typeface="+mj-lt"/>
                        </a:rPr>
                        <a:t>PHÁT HUY HIỆU QUẢ MỘT SỐ KĨ THUẬT VÀ PHƯƠNG PHÁP DẠY HỌC </a:t>
                      </a:r>
                      <a:endParaRPr lang="en-US" sz="3600" dirty="0">
                        <a:solidFill>
                          <a:srgbClr val="7030A0"/>
                        </a:solidFill>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959767"/>
                  </a:ext>
                </a:extLst>
              </a:tr>
              <a:tr h="0">
                <a:tc>
                  <a:txBody>
                    <a:bodyPr/>
                    <a:lstStyle/>
                    <a:p>
                      <a:pPr algn="ctr">
                        <a:lnSpc>
                          <a:spcPct val="115000"/>
                        </a:lnSpc>
                      </a:pPr>
                      <a:r>
                        <a:rPr lang="vi-VN" sz="3600" dirty="0">
                          <a:solidFill>
                            <a:srgbClr val="7030A0"/>
                          </a:solidFill>
                          <a:effectLst/>
                          <a:latin typeface="+mj-lt"/>
                        </a:rPr>
                        <a:t>TRONG GIÁO DỤC TÍCH HỢP NỘI DUNG PHÒNG TRÁNH BOM MÌN </a:t>
                      </a:r>
                      <a:endParaRPr lang="en-US" sz="3600" dirty="0">
                        <a:solidFill>
                          <a:srgbClr val="7030A0"/>
                        </a:solidFill>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12186"/>
                  </a:ext>
                </a:extLst>
              </a:tr>
              <a:tr h="0">
                <a:tc>
                  <a:txBody>
                    <a:bodyPr/>
                    <a:lstStyle/>
                    <a:p>
                      <a:pPr algn="ctr">
                        <a:lnSpc>
                          <a:spcPct val="115000"/>
                        </a:lnSpc>
                      </a:pPr>
                      <a:r>
                        <a:rPr lang="vi-VN" sz="3600" dirty="0">
                          <a:solidFill>
                            <a:srgbClr val="7030A0"/>
                          </a:solidFill>
                          <a:effectLst/>
                          <a:latin typeface="+mj-lt"/>
                        </a:rPr>
                        <a:t>QUA MÔN GIÁO DỤC CÔNG DÂN </a:t>
                      </a:r>
                      <a:r>
                        <a:rPr lang="en-US" sz="3600" dirty="0">
                          <a:solidFill>
                            <a:srgbClr val="7030A0"/>
                          </a:solidFill>
                          <a:effectLst/>
                          <a:latin typeface="+mj-lt"/>
                        </a:rPr>
                        <a:t>6</a:t>
                      </a:r>
                      <a:endParaRPr lang="en-US" sz="3600" dirty="0">
                        <a:solidFill>
                          <a:srgbClr val="7030A0"/>
                        </a:solidFill>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889511"/>
                  </a:ext>
                </a:extLst>
              </a:tr>
            </a:tbl>
          </a:graphicData>
        </a:graphic>
      </p:graphicFrame>
      <p:sp>
        <p:nvSpPr>
          <p:cNvPr id="7" name="Rectangle 1">
            <a:extLst>
              <a:ext uri="{FF2B5EF4-FFF2-40B4-BE49-F238E27FC236}">
                <a16:creationId xmlns:a16="http://schemas.microsoft.com/office/drawing/2014/main" id="{B8A6ACC4-2C9C-EB2B-7A3F-D3DC8BF346BE}"/>
              </a:ext>
            </a:extLst>
          </p:cNvPr>
          <p:cNvSpPr>
            <a:spLocks noGrp="1" noChangeArrowheads="1"/>
          </p:cNvSpPr>
          <p:nvPr>
            <p:ph type="subTitle" idx="1"/>
          </p:nvPr>
        </p:nvSpPr>
        <p:spPr bwMode="auto">
          <a:xfrm>
            <a:off x="-79022" y="3013443"/>
            <a:ext cx="1005839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1. Đặt vấn đề</a:t>
            </a:r>
            <a:endParaRPr kumimoji="0" lang="en-US" altLang="en-US" sz="2800" b="0" i="0" u="none" strike="noStrike" cap="none" normalizeH="0" baseline="0" dirty="0">
              <a:ln>
                <a:noFill/>
              </a:ln>
              <a:solidFill>
                <a:srgbClr val="FFFF00"/>
              </a:solidFill>
              <a:effectLst/>
              <a:latin typeface="+mj-l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Môn Giáo dục công dân ở trường </a:t>
            </a:r>
            <a:r>
              <a:rPr kumimoji="0" lang="en-US"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T</a:t>
            </a: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rung học cơ sở có vai trò rất quan trọng trực tiế</a:t>
            </a:r>
            <a:r>
              <a:rPr lang="en-US" altLang="en-US" sz="2800" dirty="0">
                <a:solidFill>
                  <a:srgbClr val="FFFF00"/>
                </a:solidFill>
                <a:latin typeface="+mj-lt"/>
                <a:ea typeface="Arial" panose="020B0604020202020204" pitchFamily="34" charset="0"/>
                <a:cs typeface="Times New Roman" panose="02020603050405020304" pitchFamily="18" charset="0"/>
              </a:rPr>
              <a:t>p </a:t>
            </a: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trong quá trình hình thành ý thức chính trị, hành vi đạo đức, pháp luật và lối sống</a:t>
            </a:r>
            <a:r>
              <a:rPr lang="en-US" altLang="en-US" sz="2800" dirty="0">
                <a:solidFill>
                  <a:srgbClr val="FFFF00"/>
                </a:solidFill>
                <a:latin typeface="+mj-lt"/>
                <a:ea typeface="Arial" panose="020B0604020202020204" pitchFamily="34" charset="0"/>
                <a:cs typeface="Times New Roman" panose="02020603050405020304" pitchFamily="18" charset="0"/>
              </a:rPr>
              <a:t> </a:t>
            </a: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cho học sinh. Môn học có đặc điểm nổi bật là gần gũi với con người và xã hội, gắn bó mật thiết với đời sống thực tiễn sinh động của gia đình, nhà trường và xã hộ</a:t>
            </a:r>
            <a:r>
              <a:rPr kumimoji="0" lang="en-US" altLang="en-US" sz="2800" b="0" i="0" u="none" strike="noStrike" cap="none" normalizeH="0" baseline="0" dirty="0" err="1">
                <a:ln>
                  <a:noFill/>
                </a:ln>
                <a:solidFill>
                  <a:srgbClr val="FFFF00"/>
                </a:solidFill>
                <a:effectLst/>
                <a:latin typeface="+mj-lt"/>
                <a:ea typeface="Arial" panose="020B0604020202020204" pitchFamily="34" charset="0"/>
                <a:cs typeface="Times New Roman" panose="02020603050405020304" pitchFamily="18" charset="0"/>
              </a:rPr>
              <a:t>i</a:t>
            </a:r>
            <a:r>
              <a:rPr kumimoji="0" lang="en-US"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 </a:t>
            </a: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Đặc điểm này tạo cho môn </a:t>
            </a:r>
            <a:r>
              <a:rPr kumimoji="0" lang="en-US"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G</a:t>
            </a:r>
            <a:r>
              <a:rPr kumimoji="0" lang="vi-VN" altLang="en-US" sz="2800" b="0" i="0" u="none" strike="noStrike" cap="none" normalizeH="0" baseline="0" dirty="0">
                <a:ln>
                  <a:noFill/>
                </a:ln>
                <a:solidFill>
                  <a:srgbClr val="FFFF00"/>
                </a:solidFill>
                <a:effectLst/>
                <a:latin typeface="+mj-lt"/>
                <a:ea typeface="Arial" panose="020B0604020202020204" pitchFamily="34" charset="0"/>
                <a:cs typeface="Times New Roman" panose="02020603050405020304" pitchFamily="18" charset="0"/>
              </a:rPr>
              <a:t>iáo dục công dân có những lợi thế để có thể tích hợp những nội dung giáo dục cần thiết cho học sinh. Trong đó, một số bài học có thể tích hợp </a:t>
            </a:r>
            <a:r>
              <a:rPr lang="vi-VN" sz="2800" dirty="0">
                <a:solidFill>
                  <a:srgbClr val="FFFF00"/>
                </a:solidFill>
                <a:effectLst/>
                <a:latin typeface="+mj-lt"/>
                <a:ea typeface="Arial" panose="020B0604020202020204" pitchFamily="34" charset="0"/>
                <a:cs typeface="Times New Roman" panose="02020603050405020304" pitchFamily="18" charset="0"/>
              </a:rPr>
              <a:t>những nội dung giáo dục cần thiết cho học sinh. Trong đó, một số bài học có thể tích hợp Giáo dục Phòng tránh tai nạn bom mìn và vật nổ.</a:t>
            </a:r>
            <a:endParaRPr lang="en-US" sz="2800" dirty="0">
              <a:solidFill>
                <a:srgbClr val="FFFF00"/>
              </a:solidFill>
              <a:effectLst/>
              <a:latin typeface="+mj-lt"/>
              <a:ea typeface="Arial" panose="020B060402020202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447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20</a:t>
            </a:fld>
            <a:endParaRPr lang="en-US" dirty="0"/>
          </a:p>
        </p:txBody>
      </p:sp>
      <p:sp>
        <p:nvSpPr>
          <p:cNvPr id="8" name="TextBox 7">
            <a:extLst>
              <a:ext uri="{FF2B5EF4-FFF2-40B4-BE49-F238E27FC236}">
                <a16:creationId xmlns:a16="http://schemas.microsoft.com/office/drawing/2014/main" id="{2BD2998C-9695-5379-670D-DB6F0CE43E57}"/>
              </a:ext>
            </a:extLst>
          </p:cNvPr>
          <p:cNvSpPr txBox="1"/>
          <p:nvPr/>
        </p:nvSpPr>
        <p:spPr>
          <a:xfrm>
            <a:off x="90311" y="-52183"/>
            <a:ext cx="9968088" cy="8434297"/>
          </a:xfrm>
          <a:prstGeom prst="rect">
            <a:avLst/>
          </a:prstGeom>
          <a:noFill/>
        </p:spPr>
        <p:txBody>
          <a:bodyPr wrap="square">
            <a:spAutoFit/>
          </a:bodyPr>
          <a:lstStyle/>
          <a:p>
            <a:pPr algn="just"/>
            <a:r>
              <a:rPr lang="vi-VN" sz="3600" dirty="0">
                <a:solidFill>
                  <a:srgbClr val="FF0000"/>
                </a:solidFill>
                <a:latin typeface="+mj-lt"/>
              </a:rPr>
              <a:t>Chương trình GDPTTNBMVN góp phần hình thành và phát triển các năng lực đặc thù của các môn học</a:t>
            </a:r>
            <a:r>
              <a:rPr lang="en-US" sz="3600" dirty="0">
                <a:solidFill>
                  <a:srgbClr val="FF0000"/>
                </a:solidFill>
                <a:latin typeface="+mj-lt"/>
              </a:rPr>
              <a:t>/HĐGD</a:t>
            </a:r>
            <a:r>
              <a:rPr lang="vi-VN" sz="3600" dirty="0">
                <a:solidFill>
                  <a:srgbClr val="FF0000"/>
                </a:solidFill>
                <a:latin typeface="+mj-lt"/>
              </a:rPr>
              <a:t> (GDCD, Hoạt động trải nghiệm</a:t>
            </a:r>
            <a:r>
              <a:rPr lang="en-US" sz="3600" dirty="0">
                <a:solidFill>
                  <a:srgbClr val="FF0000"/>
                </a:solidFill>
                <a:latin typeface="+mj-lt"/>
              </a:rPr>
              <a:t>, </a:t>
            </a:r>
            <a:r>
              <a:rPr lang="en-US" sz="3600" dirty="0" err="1">
                <a:solidFill>
                  <a:srgbClr val="FF0000"/>
                </a:solidFill>
                <a:latin typeface="+mj-lt"/>
              </a:rPr>
              <a:t>hướng</a:t>
            </a:r>
            <a:r>
              <a:rPr lang="en-US" sz="3600" dirty="0">
                <a:solidFill>
                  <a:srgbClr val="FF0000"/>
                </a:solidFill>
                <a:latin typeface="+mj-lt"/>
              </a:rPr>
              <a:t> </a:t>
            </a:r>
            <a:r>
              <a:rPr lang="en-US" sz="3600" dirty="0" err="1">
                <a:solidFill>
                  <a:srgbClr val="FF0000"/>
                </a:solidFill>
                <a:latin typeface="+mj-lt"/>
              </a:rPr>
              <a:t>nghiệp</a:t>
            </a:r>
            <a:r>
              <a:rPr lang="vi-VN" sz="3600" dirty="0">
                <a:solidFill>
                  <a:srgbClr val="FF0000"/>
                </a:solidFill>
                <a:latin typeface="+mj-lt"/>
              </a:rPr>
              <a:t>) có tích hợp GDPTTNBMVN được quy định trong chương trình GDPT tổng thể 2018 ở cấp THCS.</a:t>
            </a:r>
            <a:r>
              <a:rPr lang="en-US" sz="3600" dirty="0">
                <a:solidFill>
                  <a:srgbClr val="FF0000"/>
                </a:solidFill>
                <a:latin typeface="+mj-lt"/>
              </a:rPr>
              <a:t> Trong </a:t>
            </a:r>
            <a:r>
              <a:rPr lang="en-US" sz="3600" dirty="0" err="1">
                <a:solidFill>
                  <a:srgbClr val="FF0000"/>
                </a:solidFill>
                <a:latin typeface="+mj-lt"/>
              </a:rPr>
              <a:t>đó</a:t>
            </a:r>
            <a:r>
              <a:rPr lang="en-US" sz="3600" dirty="0">
                <a:solidFill>
                  <a:srgbClr val="FF0000"/>
                </a:solidFill>
                <a:latin typeface="+mj-lt"/>
              </a:rPr>
              <a:t> </a:t>
            </a:r>
            <a:r>
              <a:rPr lang="en-US" sz="3600" dirty="0" err="1">
                <a:solidFill>
                  <a:srgbClr val="FF0000"/>
                </a:solidFill>
                <a:latin typeface="+mj-lt"/>
              </a:rPr>
              <a:t>đặc</a:t>
            </a:r>
            <a:r>
              <a:rPr lang="en-US" sz="3600" dirty="0">
                <a:solidFill>
                  <a:srgbClr val="FF0000"/>
                </a:solidFill>
                <a:latin typeface="+mj-lt"/>
              </a:rPr>
              <a:t> </a:t>
            </a:r>
            <a:r>
              <a:rPr lang="en-US" sz="3600" dirty="0" err="1">
                <a:solidFill>
                  <a:srgbClr val="FF0000"/>
                </a:solidFill>
                <a:latin typeface="+mj-lt"/>
              </a:rPr>
              <a:t>biệt</a:t>
            </a:r>
            <a:r>
              <a:rPr lang="en-US" sz="3600" dirty="0">
                <a:solidFill>
                  <a:srgbClr val="FF0000"/>
                </a:solidFill>
                <a:latin typeface="+mj-lt"/>
              </a:rPr>
              <a:t> </a:t>
            </a:r>
            <a:r>
              <a:rPr lang="en-US" sz="3600" dirty="0" err="1">
                <a:solidFill>
                  <a:srgbClr val="FF0000"/>
                </a:solidFill>
                <a:latin typeface="+mj-lt"/>
              </a:rPr>
              <a:t>chú</a:t>
            </a:r>
            <a:r>
              <a:rPr lang="en-US" sz="3600" dirty="0">
                <a:solidFill>
                  <a:srgbClr val="FF0000"/>
                </a:solidFill>
                <a:latin typeface="+mj-lt"/>
              </a:rPr>
              <a:t> </a:t>
            </a:r>
            <a:r>
              <a:rPr lang="en-US" sz="3600" dirty="0" err="1">
                <a:solidFill>
                  <a:srgbClr val="FF0000"/>
                </a:solidFill>
                <a:latin typeface="+mj-lt"/>
              </a:rPr>
              <a:t>trong</a:t>
            </a:r>
            <a:r>
              <a:rPr lang="en-US" sz="3600" dirty="0">
                <a:solidFill>
                  <a:srgbClr val="FF0000"/>
                </a:solidFill>
                <a:latin typeface="+mj-lt"/>
              </a:rPr>
              <a:t> </a:t>
            </a:r>
            <a:r>
              <a:rPr lang="en-US" sz="3600" dirty="0" err="1">
                <a:solidFill>
                  <a:srgbClr val="FF0000"/>
                </a:solidFill>
                <a:latin typeface="+mj-lt"/>
              </a:rPr>
              <a:t>đến</a:t>
            </a:r>
            <a:r>
              <a:rPr lang="en-US" sz="3600" dirty="0">
                <a:solidFill>
                  <a:srgbClr val="FF0000"/>
                </a:solidFill>
                <a:latin typeface="+mj-lt"/>
              </a:rPr>
              <a:t> </a:t>
            </a:r>
            <a:r>
              <a:rPr lang="vi-VN" sz="3600" dirty="0">
                <a:solidFill>
                  <a:srgbClr val="FF0000"/>
                </a:solidFill>
                <a:latin typeface="+mj-lt"/>
              </a:rPr>
              <a:t>năng lực </a:t>
            </a:r>
            <a:r>
              <a:rPr lang="en-US" sz="3600" dirty="0" err="1">
                <a:solidFill>
                  <a:srgbClr val="FF0000"/>
                </a:solidFill>
                <a:latin typeface="+mj-lt"/>
              </a:rPr>
              <a:t>phòng</a:t>
            </a:r>
            <a:r>
              <a:rPr lang="en-US" sz="3600" dirty="0">
                <a:solidFill>
                  <a:srgbClr val="FF0000"/>
                </a:solidFill>
                <a:latin typeface="+mj-lt"/>
              </a:rPr>
              <a:t> </a:t>
            </a:r>
            <a:r>
              <a:rPr lang="en-US" sz="3600" dirty="0" err="1">
                <a:solidFill>
                  <a:srgbClr val="FF0000"/>
                </a:solidFill>
                <a:latin typeface="+mj-lt"/>
              </a:rPr>
              <a:t>tránh</a:t>
            </a:r>
            <a:r>
              <a:rPr lang="en-US" sz="3600" dirty="0">
                <a:solidFill>
                  <a:srgbClr val="FF0000"/>
                </a:solidFill>
                <a:latin typeface="+mj-lt"/>
              </a:rPr>
              <a:t> tai </a:t>
            </a:r>
            <a:r>
              <a:rPr lang="en-US" sz="3600" dirty="0" err="1">
                <a:solidFill>
                  <a:srgbClr val="FF0000"/>
                </a:solidFill>
                <a:latin typeface="+mj-lt"/>
              </a:rPr>
              <a:t>nạn</a:t>
            </a:r>
            <a:r>
              <a:rPr lang="en-US" sz="3600" dirty="0">
                <a:solidFill>
                  <a:srgbClr val="FF0000"/>
                </a:solidFill>
                <a:latin typeface="+mj-lt"/>
              </a:rPr>
              <a:t> </a:t>
            </a:r>
            <a:r>
              <a:rPr lang="en-US" sz="3600" dirty="0" err="1">
                <a:solidFill>
                  <a:srgbClr val="FF0000"/>
                </a:solidFill>
                <a:latin typeface="+mj-lt"/>
              </a:rPr>
              <a:t>bom</a:t>
            </a:r>
            <a:r>
              <a:rPr lang="en-US" sz="3600" dirty="0">
                <a:solidFill>
                  <a:srgbClr val="FF0000"/>
                </a:solidFill>
                <a:latin typeface="+mj-lt"/>
              </a:rPr>
              <a:t> </a:t>
            </a:r>
            <a:r>
              <a:rPr lang="en-US" sz="3600" dirty="0" err="1">
                <a:solidFill>
                  <a:srgbClr val="FF0000"/>
                </a:solidFill>
                <a:latin typeface="+mj-lt"/>
              </a:rPr>
              <a:t>mìn</a:t>
            </a:r>
            <a:r>
              <a:rPr lang="vi-VN" sz="3600" dirty="0">
                <a:solidFill>
                  <a:srgbClr val="FF0000"/>
                </a:solidFill>
                <a:latin typeface="+mj-lt"/>
              </a:rPr>
              <a:t>, </a:t>
            </a:r>
            <a:r>
              <a:rPr lang="en-US" sz="3600" dirty="0" err="1">
                <a:solidFill>
                  <a:srgbClr val="FF0000"/>
                </a:solidFill>
                <a:latin typeface="+mj-lt"/>
              </a:rPr>
              <a:t>vật</a:t>
            </a:r>
            <a:r>
              <a:rPr lang="en-US" sz="3600" dirty="0">
                <a:solidFill>
                  <a:srgbClr val="FF0000"/>
                </a:solidFill>
                <a:latin typeface="+mj-lt"/>
              </a:rPr>
              <a:t> </a:t>
            </a:r>
            <a:r>
              <a:rPr lang="en-US" sz="3600" dirty="0" err="1">
                <a:solidFill>
                  <a:srgbClr val="FF0000"/>
                </a:solidFill>
                <a:latin typeface="+mj-lt"/>
              </a:rPr>
              <a:t>nổ</a:t>
            </a:r>
            <a:r>
              <a:rPr lang="en-US" sz="3600" dirty="0">
                <a:solidFill>
                  <a:srgbClr val="FF0000"/>
                </a:solidFill>
                <a:latin typeface="+mj-lt"/>
              </a:rPr>
              <a:t> </a:t>
            </a:r>
            <a:r>
              <a:rPr lang="vi-VN" sz="3600" dirty="0">
                <a:solidFill>
                  <a:srgbClr val="FF0000"/>
                </a:solidFill>
                <a:latin typeface="+mj-lt"/>
              </a:rPr>
              <a:t>bao gồm các thành phần: </a:t>
            </a:r>
            <a:endParaRPr lang="en-US" sz="3600" dirty="0">
              <a:solidFill>
                <a:srgbClr val="FF0000"/>
              </a:solidFill>
              <a:latin typeface="+mj-lt"/>
            </a:endParaRPr>
          </a:p>
          <a:p>
            <a:pPr algn="just"/>
            <a:r>
              <a:rPr lang="en-US" sz="3600" dirty="0">
                <a:solidFill>
                  <a:srgbClr val="FF0000"/>
                </a:solidFill>
                <a:latin typeface="+mj-lt"/>
              </a:rPr>
              <a:t>N</a:t>
            </a:r>
            <a:r>
              <a:rPr lang="vi-VN" sz="3600" dirty="0">
                <a:solidFill>
                  <a:srgbClr val="FF0000"/>
                </a:solidFill>
                <a:latin typeface="+mj-lt"/>
              </a:rPr>
              <a:t>hận thức </a:t>
            </a:r>
            <a:r>
              <a:rPr lang="en-US" sz="3600" dirty="0" err="1">
                <a:solidFill>
                  <a:srgbClr val="FF0000"/>
                </a:solidFill>
                <a:latin typeface="+mj-lt"/>
              </a:rPr>
              <a:t>mối</a:t>
            </a:r>
            <a:r>
              <a:rPr lang="en-US" sz="3600" dirty="0">
                <a:solidFill>
                  <a:srgbClr val="FF0000"/>
                </a:solidFill>
                <a:latin typeface="+mj-lt"/>
              </a:rPr>
              <a:t> </a:t>
            </a:r>
            <a:r>
              <a:rPr lang="en-US" sz="3600" dirty="0" err="1">
                <a:solidFill>
                  <a:srgbClr val="FF0000"/>
                </a:solidFill>
                <a:latin typeface="+mj-lt"/>
              </a:rPr>
              <a:t>nguy</a:t>
            </a:r>
            <a:r>
              <a:rPr lang="en-US" sz="3600" dirty="0">
                <a:solidFill>
                  <a:srgbClr val="FF0000"/>
                </a:solidFill>
                <a:latin typeface="+mj-lt"/>
              </a:rPr>
              <a:t> </a:t>
            </a:r>
            <a:r>
              <a:rPr lang="en-US" sz="3600" dirty="0" err="1">
                <a:solidFill>
                  <a:srgbClr val="FF0000"/>
                </a:solidFill>
                <a:latin typeface="+mj-lt"/>
              </a:rPr>
              <a:t>hiểm</a:t>
            </a:r>
            <a:r>
              <a:rPr lang="en-US" sz="3600" dirty="0">
                <a:solidFill>
                  <a:srgbClr val="FF0000"/>
                </a:solidFill>
                <a:latin typeface="+mj-lt"/>
              </a:rPr>
              <a:t> </a:t>
            </a:r>
            <a:r>
              <a:rPr lang="en-US" sz="3600" dirty="0" err="1">
                <a:solidFill>
                  <a:srgbClr val="FF0000"/>
                </a:solidFill>
                <a:latin typeface="+mj-lt"/>
              </a:rPr>
              <a:t>và</a:t>
            </a:r>
            <a:r>
              <a:rPr lang="en-US" sz="3600" dirty="0">
                <a:solidFill>
                  <a:srgbClr val="FF0000"/>
                </a:solidFill>
                <a:latin typeface="+mj-lt"/>
              </a:rPr>
              <a:t> </a:t>
            </a:r>
            <a:r>
              <a:rPr lang="en-US" sz="3600" dirty="0" err="1">
                <a:solidFill>
                  <a:srgbClr val="FF0000"/>
                </a:solidFill>
                <a:latin typeface="+mj-lt"/>
              </a:rPr>
              <a:t>sự</a:t>
            </a:r>
            <a:r>
              <a:rPr lang="en-US" sz="3600" dirty="0">
                <a:solidFill>
                  <a:srgbClr val="FF0000"/>
                </a:solidFill>
                <a:latin typeface="+mj-lt"/>
              </a:rPr>
              <a:t> </a:t>
            </a:r>
            <a:r>
              <a:rPr lang="en-US" sz="3600" dirty="0" err="1">
                <a:solidFill>
                  <a:srgbClr val="FF0000"/>
                </a:solidFill>
                <a:latin typeface="+mj-lt"/>
              </a:rPr>
              <a:t>cần</a:t>
            </a:r>
            <a:r>
              <a:rPr lang="en-US" sz="3600" dirty="0">
                <a:solidFill>
                  <a:srgbClr val="FF0000"/>
                </a:solidFill>
                <a:latin typeface="+mj-lt"/>
              </a:rPr>
              <a:t> </a:t>
            </a:r>
            <a:r>
              <a:rPr lang="en-US" sz="3600" dirty="0" err="1">
                <a:solidFill>
                  <a:srgbClr val="FF0000"/>
                </a:solidFill>
                <a:latin typeface="+mj-lt"/>
              </a:rPr>
              <a:t>thiết</a:t>
            </a:r>
            <a:r>
              <a:rPr lang="en-US" sz="3600" dirty="0">
                <a:solidFill>
                  <a:srgbClr val="FF0000"/>
                </a:solidFill>
                <a:latin typeface="+mj-lt"/>
              </a:rPr>
              <a:t> </a:t>
            </a:r>
            <a:r>
              <a:rPr lang="en-US" sz="3600" dirty="0" err="1">
                <a:solidFill>
                  <a:srgbClr val="FF0000"/>
                </a:solidFill>
                <a:latin typeface="+mj-lt"/>
              </a:rPr>
              <a:t>phải</a:t>
            </a:r>
            <a:r>
              <a:rPr lang="en-US" sz="3600" dirty="0">
                <a:solidFill>
                  <a:srgbClr val="FF0000"/>
                </a:solidFill>
                <a:latin typeface="+mj-lt"/>
              </a:rPr>
              <a:t> </a:t>
            </a:r>
            <a:r>
              <a:rPr lang="en-US" sz="3600" dirty="0" err="1">
                <a:solidFill>
                  <a:srgbClr val="FF0000"/>
                </a:solidFill>
                <a:latin typeface="+mj-lt"/>
              </a:rPr>
              <a:t>phòng</a:t>
            </a:r>
            <a:r>
              <a:rPr lang="en-US" sz="3600" dirty="0">
                <a:solidFill>
                  <a:srgbClr val="FF0000"/>
                </a:solidFill>
                <a:latin typeface="+mj-lt"/>
              </a:rPr>
              <a:t> </a:t>
            </a:r>
            <a:r>
              <a:rPr lang="en-US" sz="3600" dirty="0" err="1">
                <a:solidFill>
                  <a:srgbClr val="FF0000"/>
                </a:solidFill>
                <a:latin typeface="+mj-lt"/>
              </a:rPr>
              <a:t>tránh</a:t>
            </a:r>
            <a:r>
              <a:rPr lang="en-US" sz="3600" dirty="0">
                <a:solidFill>
                  <a:srgbClr val="FF0000"/>
                </a:solidFill>
                <a:latin typeface="+mj-lt"/>
              </a:rPr>
              <a:t> tai </a:t>
            </a:r>
            <a:r>
              <a:rPr lang="en-US" sz="3600" dirty="0" err="1">
                <a:solidFill>
                  <a:srgbClr val="FF0000"/>
                </a:solidFill>
                <a:latin typeface="+mj-lt"/>
              </a:rPr>
              <a:t>nạn</a:t>
            </a:r>
            <a:r>
              <a:rPr lang="en-US" sz="3600" dirty="0">
                <a:solidFill>
                  <a:srgbClr val="FF0000"/>
                </a:solidFill>
                <a:latin typeface="+mj-lt"/>
              </a:rPr>
              <a:t> BMVN</a:t>
            </a:r>
            <a:r>
              <a:rPr lang="vi-VN" sz="3600" dirty="0">
                <a:solidFill>
                  <a:srgbClr val="FF0000"/>
                </a:solidFill>
                <a:latin typeface="+mj-lt"/>
              </a:rPr>
              <a:t>; </a:t>
            </a:r>
            <a:endParaRPr lang="en-US" sz="3600" dirty="0">
              <a:solidFill>
                <a:srgbClr val="FF0000"/>
              </a:solidFill>
              <a:latin typeface="+mj-lt"/>
            </a:endParaRPr>
          </a:p>
          <a:p>
            <a:pPr algn="just"/>
            <a:r>
              <a:rPr lang="en-US" sz="3600" dirty="0">
                <a:solidFill>
                  <a:srgbClr val="FF0000"/>
                </a:solidFill>
                <a:latin typeface="+mj-lt"/>
              </a:rPr>
              <a:t>T</a:t>
            </a:r>
            <a:r>
              <a:rPr lang="vi-VN" sz="3600" dirty="0">
                <a:solidFill>
                  <a:srgbClr val="FF0000"/>
                </a:solidFill>
                <a:latin typeface="+mj-lt"/>
              </a:rPr>
              <a:t>ìm hiểu </a:t>
            </a:r>
            <a:r>
              <a:rPr lang="en-US" sz="3600" dirty="0" err="1">
                <a:solidFill>
                  <a:srgbClr val="FF0000"/>
                </a:solidFill>
                <a:latin typeface="+mj-lt"/>
              </a:rPr>
              <a:t>đặc</a:t>
            </a:r>
            <a:r>
              <a:rPr lang="en-US" sz="3600" dirty="0">
                <a:solidFill>
                  <a:srgbClr val="FF0000"/>
                </a:solidFill>
                <a:latin typeface="+mj-lt"/>
              </a:rPr>
              <a:t> </a:t>
            </a:r>
            <a:r>
              <a:rPr lang="en-US" sz="3600" dirty="0" err="1">
                <a:solidFill>
                  <a:srgbClr val="FF0000"/>
                </a:solidFill>
                <a:latin typeface="+mj-lt"/>
              </a:rPr>
              <a:t>điểm</a:t>
            </a:r>
            <a:r>
              <a:rPr lang="en-US" sz="3600" dirty="0">
                <a:solidFill>
                  <a:srgbClr val="FF0000"/>
                </a:solidFill>
                <a:latin typeface="+mj-lt"/>
              </a:rPr>
              <a:t>, </a:t>
            </a:r>
            <a:r>
              <a:rPr lang="en-US" sz="3600" dirty="0" err="1">
                <a:solidFill>
                  <a:srgbClr val="FF0000"/>
                </a:solidFill>
                <a:latin typeface="+mj-lt"/>
              </a:rPr>
              <a:t>nguyên</a:t>
            </a:r>
            <a:r>
              <a:rPr lang="en-US" sz="3600" dirty="0">
                <a:solidFill>
                  <a:srgbClr val="FF0000"/>
                </a:solidFill>
                <a:latin typeface="+mj-lt"/>
              </a:rPr>
              <a:t> </a:t>
            </a:r>
            <a:r>
              <a:rPr lang="en-US" sz="3600" dirty="0" err="1">
                <a:solidFill>
                  <a:srgbClr val="FF0000"/>
                </a:solidFill>
                <a:latin typeface="+mj-lt"/>
              </a:rPr>
              <a:t>nhân</a:t>
            </a:r>
            <a:r>
              <a:rPr lang="en-US" sz="3600" dirty="0">
                <a:solidFill>
                  <a:srgbClr val="FF0000"/>
                </a:solidFill>
                <a:latin typeface="+mj-lt"/>
              </a:rPr>
              <a:t>, </a:t>
            </a:r>
            <a:r>
              <a:rPr lang="en-US" sz="3600" dirty="0" err="1">
                <a:solidFill>
                  <a:srgbClr val="FF0000"/>
                </a:solidFill>
                <a:latin typeface="+mj-lt"/>
              </a:rPr>
              <a:t>hậu</a:t>
            </a:r>
            <a:r>
              <a:rPr lang="en-US" sz="3600" dirty="0">
                <a:solidFill>
                  <a:srgbClr val="FF0000"/>
                </a:solidFill>
                <a:latin typeface="+mj-lt"/>
              </a:rPr>
              <a:t> </a:t>
            </a:r>
            <a:r>
              <a:rPr lang="en-US" sz="3600" dirty="0" err="1">
                <a:solidFill>
                  <a:srgbClr val="FF0000"/>
                </a:solidFill>
                <a:latin typeface="+mj-lt"/>
              </a:rPr>
              <a:t>quả</a:t>
            </a:r>
            <a:r>
              <a:rPr lang="en-US" sz="3600" dirty="0">
                <a:solidFill>
                  <a:srgbClr val="FF0000"/>
                </a:solidFill>
                <a:latin typeface="+mj-lt"/>
              </a:rPr>
              <a:t> </a:t>
            </a:r>
            <a:r>
              <a:rPr lang="en-US" sz="3600" dirty="0" err="1">
                <a:solidFill>
                  <a:srgbClr val="FF0000"/>
                </a:solidFill>
                <a:latin typeface="+mj-lt"/>
              </a:rPr>
              <a:t>và</a:t>
            </a:r>
            <a:r>
              <a:rPr lang="en-US" sz="3600" dirty="0">
                <a:solidFill>
                  <a:srgbClr val="FF0000"/>
                </a:solidFill>
                <a:latin typeface="+mj-lt"/>
              </a:rPr>
              <a:t> </a:t>
            </a:r>
            <a:r>
              <a:rPr lang="en-US" sz="3600" dirty="0" err="1">
                <a:solidFill>
                  <a:srgbClr val="FF0000"/>
                </a:solidFill>
                <a:latin typeface="+mj-lt"/>
              </a:rPr>
              <a:t>cách</a:t>
            </a:r>
            <a:r>
              <a:rPr lang="en-US" sz="3600" dirty="0">
                <a:solidFill>
                  <a:srgbClr val="FF0000"/>
                </a:solidFill>
                <a:latin typeface="+mj-lt"/>
              </a:rPr>
              <a:t> </a:t>
            </a:r>
            <a:r>
              <a:rPr lang="en-US" sz="3600" dirty="0" err="1">
                <a:solidFill>
                  <a:srgbClr val="FF0000"/>
                </a:solidFill>
                <a:latin typeface="+mj-lt"/>
              </a:rPr>
              <a:t>phòng</a:t>
            </a:r>
            <a:r>
              <a:rPr lang="en-US" sz="3600" dirty="0">
                <a:solidFill>
                  <a:srgbClr val="FF0000"/>
                </a:solidFill>
                <a:latin typeface="+mj-lt"/>
              </a:rPr>
              <a:t> </a:t>
            </a:r>
            <a:r>
              <a:rPr lang="en-US" sz="3600" dirty="0" err="1">
                <a:solidFill>
                  <a:srgbClr val="FF0000"/>
                </a:solidFill>
                <a:latin typeface="+mj-lt"/>
              </a:rPr>
              <a:t>tránh</a:t>
            </a:r>
            <a:r>
              <a:rPr lang="en-US" sz="3600" dirty="0">
                <a:solidFill>
                  <a:srgbClr val="FF0000"/>
                </a:solidFill>
                <a:latin typeface="+mj-lt"/>
              </a:rPr>
              <a:t> tai </a:t>
            </a:r>
            <a:r>
              <a:rPr lang="en-US" sz="3600" dirty="0" err="1">
                <a:solidFill>
                  <a:srgbClr val="FF0000"/>
                </a:solidFill>
                <a:latin typeface="+mj-lt"/>
              </a:rPr>
              <a:t>nạn</a:t>
            </a:r>
            <a:r>
              <a:rPr lang="en-US" sz="3600" dirty="0">
                <a:solidFill>
                  <a:srgbClr val="FF0000"/>
                </a:solidFill>
                <a:latin typeface="+mj-lt"/>
              </a:rPr>
              <a:t> BMVN</a:t>
            </a:r>
            <a:r>
              <a:rPr lang="vi-VN" sz="3600" dirty="0">
                <a:solidFill>
                  <a:srgbClr val="FF0000"/>
                </a:solidFill>
                <a:latin typeface="+mj-lt"/>
              </a:rPr>
              <a:t>; </a:t>
            </a:r>
            <a:endParaRPr lang="en-US" sz="3600" dirty="0">
              <a:solidFill>
                <a:srgbClr val="FF0000"/>
              </a:solidFill>
              <a:latin typeface="+mj-lt"/>
            </a:endParaRPr>
          </a:p>
          <a:p>
            <a:pPr algn="just"/>
            <a:r>
              <a:rPr lang="en-US" sz="3600" dirty="0">
                <a:solidFill>
                  <a:srgbClr val="FF0000"/>
                </a:solidFill>
                <a:latin typeface="+mj-lt"/>
              </a:rPr>
              <a:t>V</a:t>
            </a:r>
            <a:r>
              <a:rPr lang="vi-VN" sz="3600" dirty="0">
                <a:solidFill>
                  <a:srgbClr val="FF0000"/>
                </a:solidFill>
                <a:latin typeface="+mj-lt"/>
              </a:rPr>
              <a:t>ận dụng kiến thức kỹ năng đã học vào</a:t>
            </a:r>
            <a:r>
              <a:rPr lang="en-US" sz="3600" dirty="0">
                <a:solidFill>
                  <a:srgbClr val="FF0000"/>
                </a:solidFill>
                <a:latin typeface="+mj-lt"/>
              </a:rPr>
              <a:t> </a:t>
            </a:r>
            <a:r>
              <a:rPr lang="en-US" sz="3600" dirty="0" err="1">
                <a:solidFill>
                  <a:srgbClr val="FF0000"/>
                </a:solidFill>
                <a:latin typeface="+mj-lt"/>
              </a:rPr>
              <a:t>việc</a:t>
            </a:r>
            <a:r>
              <a:rPr lang="en-US" sz="3600" dirty="0">
                <a:solidFill>
                  <a:srgbClr val="FF0000"/>
                </a:solidFill>
                <a:latin typeface="+mj-lt"/>
              </a:rPr>
              <a:t> </a:t>
            </a:r>
            <a:r>
              <a:rPr lang="en-US" sz="3600" dirty="0" err="1">
                <a:solidFill>
                  <a:srgbClr val="FF0000"/>
                </a:solidFill>
                <a:latin typeface="+mj-lt"/>
              </a:rPr>
              <a:t>phòng</a:t>
            </a:r>
            <a:r>
              <a:rPr lang="en-US" sz="3600" dirty="0">
                <a:solidFill>
                  <a:srgbClr val="FF0000"/>
                </a:solidFill>
                <a:latin typeface="+mj-lt"/>
              </a:rPr>
              <a:t> </a:t>
            </a:r>
            <a:r>
              <a:rPr lang="en-US" sz="3600" dirty="0" err="1">
                <a:solidFill>
                  <a:srgbClr val="FF0000"/>
                </a:solidFill>
                <a:latin typeface="+mj-lt"/>
              </a:rPr>
              <a:t>tránh</a:t>
            </a:r>
            <a:r>
              <a:rPr lang="en-US" sz="3600" dirty="0">
                <a:solidFill>
                  <a:srgbClr val="FF0000"/>
                </a:solidFill>
                <a:latin typeface="+mj-lt"/>
              </a:rPr>
              <a:t> tai </a:t>
            </a:r>
            <a:r>
              <a:rPr lang="en-US" sz="3600" dirty="0" err="1">
                <a:solidFill>
                  <a:srgbClr val="FF0000"/>
                </a:solidFill>
                <a:latin typeface="+mj-lt"/>
              </a:rPr>
              <a:t>nạn</a:t>
            </a:r>
            <a:r>
              <a:rPr lang="en-US" sz="3600" dirty="0">
                <a:solidFill>
                  <a:srgbClr val="FF0000"/>
                </a:solidFill>
                <a:latin typeface="+mj-lt"/>
              </a:rPr>
              <a:t> BMVN </a:t>
            </a:r>
            <a:r>
              <a:rPr lang="en-US" sz="3600" dirty="0" err="1">
                <a:solidFill>
                  <a:srgbClr val="FF0000"/>
                </a:solidFill>
                <a:latin typeface="+mj-lt"/>
              </a:rPr>
              <a:t>và</a:t>
            </a:r>
            <a:r>
              <a:rPr lang="en-US" sz="3600" dirty="0">
                <a:solidFill>
                  <a:srgbClr val="FF0000"/>
                </a:solidFill>
                <a:latin typeface="+mj-lt"/>
              </a:rPr>
              <a:t> </a:t>
            </a:r>
            <a:r>
              <a:rPr lang="en-US" sz="3600" dirty="0" err="1">
                <a:solidFill>
                  <a:srgbClr val="FF0000"/>
                </a:solidFill>
                <a:latin typeface="+mj-lt"/>
              </a:rPr>
              <a:t>đối</a:t>
            </a:r>
            <a:r>
              <a:rPr lang="en-US" sz="3600" dirty="0">
                <a:solidFill>
                  <a:srgbClr val="FF0000"/>
                </a:solidFill>
                <a:latin typeface="+mj-lt"/>
              </a:rPr>
              <a:t> </a:t>
            </a:r>
            <a:r>
              <a:rPr lang="en-US" sz="3600" dirty="0" err="1">
                <a:solidFill>
                  <a:srgbClr val="FF0000"/>
                </a:solidFill>
                <a:latin typeface="+mj-lt"/>
              </a:rPr>
              <a:t>xử</a:t>
            </a:r>
            <a:r>
              <a:rPr lang="en-US" sz="3600" dirty="0">
                <a:solidFill>
                  <a:srgbClr val="FF0000"/>
                </a:solidFill>
                <a:latin typeface="+mj-lt"/>
              </a:rPr>
              <a:t> </a:t>
            </a:r>
            <a:r>
              <a:rPr lang="en-US" sz="3600" dirty="0" err="1">
                <a:solidFill>
                  <a:srgbClr val="FF0000"/>
                </a:solidFill>
                <a:latin typeface="+mj-lt"/>
              </a:rPr>
              <a:t>với</a:t>
            </a:r>
            <a:r>
              <a:rPr lang="en-US" sz="3600" dirty="0">
                <a:solidFill>
                  <a:srgbClr val="FF0000"/>
                </a:solidFill>
                <a:latin typeface="+mj-lt"/>
              </a:rPr>
              <a:t> </a:t>
            </a:r>
            <a:r>
              <a:rPr lang="en-US" sz="3600" dirty="0" err="1">
                <a:solidFill>
                  <a:srgbClr val="FF0000"/>
                </a:solidFill>
                <a:latin typeface="+mj-lt"/>
              </a:rPr>
              <a:t>người</a:t>
            </a:r>
            <a:r>
              <a:rPr lang="en-US" sz="3600" dirty="0">
                <a:solidFill>
                  <a:srgbClr val="FF0000"/>
                </a:solidFill>
                <a:latin typeface="+mj-lt"/>
              </a:rPr>
              <a:t> </a:t>
            </a:r>
            <a:r>
              <a:rPr lang="en-US" sz="3600" dirty="0" err="1">
                <a:solidFill>
                  <a:srgbClr val="FF0000"/>
                </a:solidFill>
                <a:latin typeface="+mj-lt"/>
              </a:rPr>
              <a:t>khuyết</a:t>
            </a:r>
            <a:r>
              <a:rPr lang="en-US" sz="3600" dirty="0">
                <a:solidFill>
                  <a:srgbClr val="FF0000"/>
                </a:solidFill>
                <a:latin typeface="+mj-lt"/>
              </a:rPr>
              <a:t> </a:t>
            </a:r>
            <a:r>
              <a:rPr lang="en-US" sz="3600" dirty="0" err="1">
                <a:solidFill>
                  <a:srgbClr val="FF0000"/>
                </a:solidFill>
                <a:latin typeface="+mj-lt"/>
              </a:rPr>
              <a:t>tật</a:t>
            </a:r>
            <a:r>
              <a:rPr lang="vi-VN" sz="3600" dirty="0">
                <a:solidFill>
                  <a:srgbClr val="FF0000"/>
                </a:solidFill>
                <a:latin typeface="+mj-lt"/>
              </a:rPr>
              <a:t>.</a:t>
            </a:r>
            <a:endParaRPr lang="en-US" sz="3600" dirty="0">
              <a:solidFill>
                <a:srgbClr val="FF0000"/>
              </a:solidFill>
              <a:latin typeface="+mj-lt"/>
            </a:endParaRPr>
          </a:p>
          <a:p>
            <a:pPr indent="457200" algn="just">
              <a:lnSpc>
                <a:spcPct val="115000"/>
              </a:lnSpc>
              <a:spcAft>
                <a:spcPts val="1000"/>
              </a:spcAft>
            </a:pPr>
            <a:endParaRPr lang="en-US" sz="3600" b="1"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5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3</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01600" y="154929"/>
            <a:ext cx="10058399"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marL="0" algn="just" defTabSz="914400">
              <a:lnSpc>
                <a:spcPct val="100000"/>
              </a:lnSpc>
              <a:buNone/>
            </a:pP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Chương trình Giáo dục Phòng tránh tai nạn bom mìn và vật nổ </a:t>
            </a:r>
            <a:r>
              <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GDPTTNBMVN</a:t>
            </a:r>
            <a:r>
              <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được sử dụng linh hoạt phù hợp với điều kiện thực tiễn địa phương và nhà trường thuộc dự án “Hướng tới giáo dục phòng tránh tai nạn bom mìn bền vững cho học sinh tiểu học và trung học cơ sở”, tạo cơ hội cho học sinh tham gia tích cực vào việc học tập để biết được nguyên nhân, hậu quả và cách phòng tránh tai nạn bom mìn nhằm làm giảm số vụ tai nạn bom mìn, đặc biệt là số vụ tai nạn bom mìn đối với trẻ em góp phần thực hiện Chiến lược Quốc gia về GDPTTNBMVN giai đoạn 2021-2030.</a:t>
            </a:r>
            <a:endPar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None/>
            </a:pPr>
            <a:endPar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338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4</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22577" y="55145"/>
            <a:ext cx="10058399"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marL="0" algn="just" defTabSz="914400">
              <a:lnSpc>
                <a:spcPct val="100000"/>
              </a:lnSpc>
              <a:buNone/>
            </a:pP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Các trường học và giáo viên đảm nhận bộ môn liên quan cần căn cứ vào tầm quan trọng của chương trình GDPTTNBMVN và mục tiêu chương trình môn Giáo dục công dân để tổ chức các hoạt động giáo dục.Để đạt hiệu quả cao nhất của môn học, giáo viên không chỉ lựa chọn nội dung, bám sát mục tiêu chương trình mà còn phải vận dụng hiệu quả phương pháp và kĩ thuật dạy học phù hợp. Vì vậy, nhóm chuyên môn Giáo dục công dân thuộc Phòng GDĐT huyện </a:t>
            </a:r>
            <a:r>
              <a:rPr lang="en-US" sz="36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Đại</a:t>
            </a:r>
            <a:r>
              <a:rPr lang="en-US" sz="36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3600">
                <a:solidFill>
                  <a:srgbClr val="0070C0"/>
                </a:solidFill>
                <a:latin typeface="Times New Roman" panose="02020603050405020304" pitchFamily="18" charset="0"/>
                <a:ea typeface="Arial" panose="020B0604020202020204" pitchFamily="34" charset="0"/>
                <a:cs typeface="Times New Roman" panose="02020603050405020304" pitchFamily="18" charset="0"/>
              </a:rPr>
              <a:t>Lộc</a:t>
            </a:r>
            <a:r>
              <a:rPr lang="vi-VN" sz="360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xây dựng chuyên đề “Phát huy hiệu quả một số kĩ thuật và phương pháp dạy học trong giáo dục tích hợp nội dung phòng tránh bom mìn qua môn </a:t>
            </a:r>
            <a:r>
              <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G</a:t>
            </a: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iáo dục công dân </a:t>
            </a:r>
            <a:r>
              <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6</a:t>
            </a:r>
            <a:r>
              <a:rPr lang="vi-VN"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None/>
            </a:pP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600"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8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5</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0" y="-131907"/>
            <a:ext cx="9934222" cy="735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vi-VN"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2.Yêu cầu cần đạt trong dạy học tích hợp GDPTTNBMVN qua môn Giáo dục công dân </a:t>
            </a:r>
            <a:r>
              <a:rPr lang="en-US"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6</a:t>
            </a:r>
            <a:r>
              <a:rPr lang="vi-VN"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và bài học cụ thể được tích hợp</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2.1.</a:t>
            </a:r>
            <a:r>
              <a:rPr lang="vi-VN"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Yêu cầu cần đạt trong dạy học tích hợp GDPTTNBMVN</a:t>
            </a:r>
            <a:endParaRPr lang="en-US" sz="36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buNone/>
            </a:pPr>
            <a:r>
              <a:rPr lang="vi-VN"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Nhận biết được các tình huống nguy hiểm và hậu q</a:t>
            </a:r>
            <a:r>
              <a:rPr lang="en-US" sz="36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ủa</a:t>
            </a:r>
            <a:r>
              <a:rPr lang="vi-VN"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của những tình huống nguy hiểm đối với trẻ em, trong đó có liên quan đến bom mìn, vật nổ</a:t>
            </a:r>
            <a:r>
              <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buNone/>
            </a:pPr>
            <a:r>
              <a:rPr lang="vi-VN" sz="3600"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Tự giác học tập, lao động</a:t>
            </a:r>
            <a:r>
              <a:rPr lang="es-E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s-E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3600"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được các tình huống nguy hiểm và hậu quả của những tình huống nguy hiểm đối với trẻ em.; nêu được cách ứng phó với một </a:t>
            </a:r>
            <a:r>
              <a:rPr lang="en-US" sz="3600" dirty="0" err="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tình huống nguy hiểm.</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502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6</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90310" y="175887"/>
            <a:ext cx="1014871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buNone/>
            </a:pPr>
            <a:r>
              <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s-E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s-E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được các tình huống nguy hiểm và hậu quả của những tình huống nguy hiểm đối với trẻ em. Từ đó điều chỉnh hành vi và có cách ứng xử phù hợp cới từng tình huống.</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buNone/>
            </a:pPr>
            <a:r>
              <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Tự nhận thức bản thân; lập và thực hiện kế hoạch hoàn thiện về ứng phó những tình huống bất ngờ xảy ra bản thân và cộng đồng xã hội. </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buNone/>
            </a:pPr>
            <a:r>
              <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Đánh giá, phê phán được những hành vi đúng và chưa đúng về cách ứng phó với những tình huống nguy hiểm, bất ngờ xảy ra.</a:t>
            </a:r>
            <a:endParaRPr lang="en-US" sz="36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None/>
            </a:pPr>
            <a:endParaRPr lang="en-US" sz="3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200" dirty="0">
              <a:solidFill>
                <a:srgbClr val="7030A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70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7</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0" y="-106671"/>
            <a:ext cx="9889066" cy="906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2.2.</a:t>
            </a:r>
            <a:r>
              <a:rPr lang="vi-VN"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Yêu cầu cần đạt trong </a:t>
            </a:r>
            <a:r>
              <a:rPr lang="en-US" sz="32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môn</a:t>
            </a: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GDCD 6</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Trình bày được đặc điểm của một số bom mìn, vật nổ và các tình huống nguy hiểm, hậu quả của tai nạn bom mìn, vật nổ đối với trẻ em. </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Tránh xa bom mìn và vật liệu chưa nổ.</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Nêu được cách xử lí/ ứng phó với một số tình huống nguy hiểm liên quan đến bom mìn, vật nổ. </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Thực hành được cách xử lí/ ứng phó khi gặp tình huống liên quan đến bom mìn</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2.3. </a:t>
            </a:r>
            <a:r>
              <a:rPr lang="vi-VN"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Nguyên tắc tích hợp: </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Đảm  bảo  tính  thống  nhất  hài  hòa  giữa  nội  dung  bài  học  với  nội  dung GDPTTNBM. Không làm thay đổi nội dung chính của bài học (chỉ có thể thay đổi vật liệu, không thay đổi chất liệu bài học).</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None/>
            </a:pP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600"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37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8</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135466" y="0"/>
            <a:ext cx="10058399" cy="829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vi-VN" sz="3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3. Phương pháp và kĩ thuật dạy học được sử dụng</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3.1. </a:t>
            </a:r>
            <a:r>
              <a:rPr lang="vi-VN" sz="36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Phương pháp vấn đáp (đàm thoại)</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Phương pháp vấn đáp là phương pháp giáo viên khéo léo đặt hệ thống câu hỏi để học sinh trả lời nhằm gợi mở cho họ sáng tỏ những vấn đề mới; tự khai phá những tri thức mới bằng sự tái hiện những tài liệu đã học hoặc từ những kinh nghiệm đã tích luỹ được trong cuộc sống, nhằm giúp học sinh củng cố, mở rộng, đào sâu, tổng kết, hệ thống hoá những tri thức đã tiếp thu được và nhằm mục đích kiểm tra, đánh giá và giúp học sinh tự kiểm tra, tự đánh giá việc lĩnh hội tri thức.</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600" dirty="0">
              <a:solidFill>
                <a:srgbClr val="FF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240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9</a:t>
            </a:fld>
            <a:endParaRPr lang="en-US" dirty="0"/>
          </a:p>
        </p:txBody>
      </p:sp>
      <p:sp>
        <p:nvSpPr>
          <p:cNvPr id="7" name="Rectangle 1">
            <a:extLst>
              <a:ext uri="{FF2B5EF4-FFF2-40B4-BE49-F238E27FC236}">
                <a16:creationId xmlns:a16="http://schemas.microsoft.com/office/drawing/2014/main" id="{BA3A7CC3-CCD6-504C-2CA2-82AB323C871A}"/>
              </a:ext>
            </a:extLst>
          </p:cNvPr>
          <p:cNvSpPr txBox="1">
            <a:spLocks noChangeArrowheads="1"/>
          </p:cNvSpPr>
          <p:nvPr/>
        </p:nvSpPr>
        <p:spPr bwMode="auto">
          <a:xfrm>
            <a:off x="0" y="0"/>
            <a:ext cx="10058399" cy="82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41446" indent="457200" algn="l" defTabSz="565785" rtl="0" eaLnBrk="0" fontAlgn="base" latinLnBrk="0" hangingPunct="0">
              <a:lnSpc>
                <a:spcPct val="90000"/>
              </a:lnSpc>
              <a:spcBef>
                <a:spcPct val="0"/>
              </a:spcBef>
              <a:spcAft>
                <a:spcPct val="0"/>
              </a:spcAft>
              <a:buFont typeface="Arial" panose="020B0604020202020204" pitchFamily="34" charset="0"/>
              <a:buChar char="•"/>
              <a:defRPr sz="2310" kern="1200">
                <a:solidFill>
                  <a:schemeClr val="tx1"/>
                </a:solidFill>
                <a:latin typeface="Arial" panose="020B0604020202020204" pitchFamily="34" charset="0"/>
                <a:ea typeface="+mn-ea"/>
                <a:cs typeface="+mn-cs"/>
              </a:defRPr>
            </a:lvl1pPr>
            <a:lvl2pPr marL="424339" indent="-141446" algn="l" defTabSz="565785" rtl="0" eaLnBrk="0" fontAlgn="base" latinLnBrk="0" hangingPunct="0">
              <a:lnSpc>
                <a:spcPct val="90000"/>
              </a:lnSpc>
              <a:spcBef>
                <a:spcPct val="0"/>
              </a:spcBef>
              <a:spcAft>
                <a:spcPct val="0"/>
              </a:spcAft>
              <a:buFont typeface="Arial" panose="020B0604020202020204" pitchFamily="34" charset="0"/>
              <a:buChar char="•"/>
              <a:defRPr sz="1980" kern="1200">
                <a:solidFill>
                  <a:schemeClr val="tx1"/>
                </a:solidFill>
                <a:latin typeface="Arial" panose="020B0604020202020204" pitchFamily="34" charset="0"/>
                <a:ea typeface="+mn-ea"/>
                <a:cs typeface="+mn-cs"/>
              </a:defRPr>
            </a:lvl2pPr>
            <a:lvl3pPr marL="707231" indent="-141446" algn="l" defTabSz="565785" rtl="0" eaLnBrk="0" fontAlgn="base" latinLnBrk="0" hangingPunct="0">
              <a:lnSpc>
                <a:spcPct val="90000"/>
              </a:lnSpc>
              <a:spcBef>
                <a:spcPct val="0"/>
              </a:spcBef>
              <a:spcAft>
                <a:spcPct val="0"/>
              </a:spcAft>
              <a:buFont typeface="Arial" panose="020B0604020202020204" pitchFamily="34" charset="0"/>
              <a:buChar char="•"/>
              <a:defRPr sz="1650" kern="1200">
                <a:solidFill>
                  <a:schemeClr val="tx1"/>
                </a:solidFill>
                <a:latin typeface="Arial" panose="020B0604020202020204" pitchFamily="34" charset="0"/>
                <a:ea typeface="+mn-ea"/>
                <a:cs typeface="+mn-cs"/>
              </a:defRPr>
            </a:lvl3pPr>
            <a:lvl4pPr marL="990124"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4pPr>
            <a:lvl5pPr marL="1273016" indent="-141446" algn="l" defTabSz="565785" rtl="0" eaLnBrk="0" fontAlgn="base" latinLnBrk="0" hangingPunct="0">
              <a:lnSpc>
                <a:spcPct val="90000"/>
              </a:lnSpc>
              <a:spcBef>
                <a:spcPct val="0"/>
              </a:spcBef>
              <a:spcAft>
                <a:spcPct val="0"/>
              </a:spcAft>
              <a:buFont typeface="Arial" panose="020B0604020202020204" pitchFamily="34" charset="0"/>
              <a:buChar char="•"/>
              <a:defRPr sz="1485" kern="1200">
                <a:solidFill>
                  <a:schemeClr val="tx1"/>
                </a:solidFill>
                <a:latin typeface="Arial" panose="020B0604020202020204" pitchFamily="34" charset="0"/>
                <a:ea typeface="+mn-ea"/>
                <a:cs typeface="+mn-cs"/>
              </a:defRPr>
            </a:lvl5pPr>
            <a:lvl6pPr marL="1555909"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6pPr>
            <a:lvl7pPr marL="1838801"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7pPr>
            <a:lvl8pPr marL="2121694"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8pPr>
            <a:lvl9pPr marL="2404586" indent="-141446" algn="l" defTabSz="565785" rtl="0" eaLnBrk="0" fontAlgn="base" latinLnBrk="0" hangingPunct="0">
              <a:lnSpc>
                <a:spcPct val="90000"/>
              </a:lnSpc>
              <a:spcBef>
                <a:spcPct val="0"/>
              </a:spcBef>
              <a:spcAft>
                <a:spcPct val="0"/>
              </a:spcAft>
              <a:buFont typeface="Arial" panose="020B0604020202020204" pitchFamily="34" charset="0"/>
              <a:buChar char="•"/>
              <a:defRPr sz="1114" kern="1200">
                <a:solidFill>
                  <a:schemeClr val="tx1"/>
                </a:solidFill>
                <a:latin typeface="Arial" panose="020B0604020202020204" pitchFamily="34" charset="0"/>
                <a:ea typeface="+mn-ea"/>
                <a:cs typeface="+mn-cs"/>
              </a:defRPr>
            </a:lvl9pPr>
          </a:lstStyle>
          <a:p>
            <a:pPr indent="0" algn="just">
              <a:lnSpc>
                <a:spcPct val="115000"/>
              </a:lnSpc>
              <a:buNone/>
            </a:pPr>
            <a:r>
              <a:rPr lang="nl-NL"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GV cho học sinh xem video và trả lời câu hỏi:</a:t>
            </a:r>
            <a:r>
              <a:rPr lang="nl-NL"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nl-NL"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 tên và mô tả đặc điểm của bom mìn, vật nổ.</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nan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0" algn="just">
              <a:lnSpc>
                <a:spcPct val="115000"/>
              </a:lnSpc>
              <a:buNone/>
            </a:pP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HS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kể</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mô</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tả</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bom</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mìn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nổ</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indent="0" algn="just">
              <a:lnSpc>
                <a:spcPct val="115000"/>
              </a:lnSpc>
              <a:buNone/>
            </a:pPr>
            <a:r>
              <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Đặc điểm chung của bom mìn, vật nổ: Bom mìn, vật nổ được làm từ các vật liệu khác nhau</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Sắt</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thép</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gang,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nhôm</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nhựa</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gỗ</a:t>
            </a:r>
            <a:r>
              <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Có hình dáng,</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dài</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ngắn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dẹp</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dứa</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ổi</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a:t>
            </a:r>
            <a:r>
              <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àu sắc khác nhau</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indent="0" algn="just">
              <a:lnSpc>
                <a:spcPct val="115000"/>
              </a:lnSpc>
              <a:buNone/>
            </a:pP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BMVN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gặp</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Bom bi,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bom</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lựu</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đạn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đạn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mìn</a:t>
            </a:r>
            <a:r>
              <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algn="just" defTabSz="914400">
              <a:lnSpc>
                <a:spcPct val="100000"/>
              </a:lnSpc>
              <a:buFontTx/>
              <a:buNone/>
            </a:pPr>
            <a:endParaRPr lang="en-US" altLang="en-US" sz="3200" dirty="0">
              <a:solidFill>
                <a:srgbClr val="FF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406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2.xml><?xml version="1.0" encoding="utf-8"?>
<a:theme xmlns:a="http://schemas.openxmlformats.org/drawingml/2006/main" name="1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3.xml><?xml version="1.0" encoding="utf-8"?>
<a:theme xmlns:a="http://schemas.openxmlformats.org/drawingml/2006/main" name="2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4.xml><?xml version="1.0" encoding="utf-8"?>
<a:theme xmlns:a="http://schemas.openxmlformats.org/drawingml/2006/main" name="3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5.xml><?xml version="1.0" encoding="utf-8"?>
<a:theme xmlns:a="http://schemas.openxmlformats.org/drawingml/2006/main" name="4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6.xml><?xml version="1.0" encoding="utf-8"?>
<a:theme xmlns:a="http://schemas.openxmlformats.org/drawingml/2006/main" name="5_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Widescreen" id="{CFFC27CA-38B2-44D6-A06B-26E64580EB95}" vid="{E09D2465-BE53-436C-AD46-F0ABA32C02E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Category xmlns="9c2bb3a3-222a-4cff-9775-f3a8807de443">Presentation Templates</Category>
    <Include_x0020_in_x0020_Site_x0020_Index xmlns="b4e4be8c-aae4-4fdd-b2d1-ab6d4aae907d">true</Include_x0020_in_x0020_Site_x0020_Index>
    <Description_x0020_Text xmlns="b4e4be8c-aae4-4fdd-b2d1-ab6d4aae907d">CRS PPT Fresh Template English</Description_x0020_Text>
    <Geography xmlns="b4e4be8c-aae4-4fdd-b2d1-ab6d4aae907d">None</Geography>
    <Topic xmlns="b4e4be8c-aae4-4fdd-b2d1-ab6d4aae907d">Brand Materials</Topic>
    <CRS_x0020_Region xmlns="b4e4be8c-aae4-4fdd-b2d1-ab6d4aae907d"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371009f983ad22d3be16a3ddd9cc7ba4">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7606a0356dce708f4f8711653d948b48"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5E357-16C2-42AA-BA66-C198FBF08C1D}">
  <ds:schemaRefs>
    <ds:schemaRef ds:uri="http://schemas.microsoft.com/sharepoint/v3"/>
    <ds:schemaRef ds:uri="http://purl.org/dc/elements/1.1/"/>
    <ds:schemaRef ds:uri="http://schemas.openxmlformats.org/package/2006/metadata/core-properties"/>
    <ds:schemaRef ds:uri="b4e4be8c-aae4-4fdd-b2d1-ab6d4aae907d"/>
    <ds:schemaRef ds:uri="http://purl.org/dc/terms/"/>
    <ds:schemaRef ds:uri="9c2bb3a3-222a-4cff-9775-f3a8807de443"/>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D1BB83-2743-4187-8F8D-8FB643794469}">
  <ds:schemaRefs>
    <ds:schemaRef ds:uri="http://schemas.microsoft.com/sharepoint/v3/contenttype/forms"/>
  </ds:schemaRefs>
</ds:datastoreItem>
</file>

<file path=customXml/itemProps3.xml><?xml version="1.0" encoding="utf-8"?>
<ds:datastoreItem xmlns:ds="http://schemas.openxmlformats.org/officeDocument/2006/customXml" ds:itemID="{92153C71-5B4B-429A-898E-68FD4B96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MEAL workshop_27.7.22</Template>
  <TotalTime>3434</TotalTime>
  <Words>2828</Words>
  <Application>Microsoft Office PowerPoint</Application>
  <PresentationFormat>Custom</PresentationFormat>
  <Paragraphs>111</Paragraphs>
  <Slides>20</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Calibri</vt:lpstr>
      <vt:lpstr>Times</vt:lpstr>
      <vt:lpstr>Times New Roman</vt:lpstr>
      <vt:lpstr>CRS_2020_PPT</vt:lpstr>
      <vt:lpstr>1_CRS_2020_PPT</vt:lpstr>
      <vt:lpstr>2_CRS_2020_PPT</vt:lpstr>
      <vt:lpstr>3_CRS_2020_PPT</vt:lpstr>
      <vt:lpstr>4_CRS_2020_PPT</vt:lpstr>
      <vt:lpstr>5_CRS_2020_PPT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Ngô Thị Hoài</cp:lastModifiedBy>
  <cp:revision>247</cp:revision>
  <dcterms:created xsi:type="dcterms:W3CDTF">2014-08-13T11:43:29Z</dcterms:created>
  <dcterms:modified xsi:type="dcterms:W3CDTF">2023-10-06T00:57:31Z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y fmtid="{D5CDD505-2E9C-101B-9397-08002B2CF9AE}" pid="3" name="MSIP_Label_defa4170-0d19-0005-0004-bc88714345d2_Enabled">
    <vt:lpwstr>true</vt:lpwstr>
  </property>
  <property fmtid="{D5CDD505-2E9C-101B-9397-08002B2CF9AE}" pid="4" name="MSIP_Label_defa4170-0d19-0005-0004-bc88714345d2_SetDate">
    <vt:lpwstr>2023-10-06T00:56:44Z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2cc422bf-4bd1-4a97-a15b-8cb50e51bb89</vt:lpwstr>
  </property>
  <property fmtid="{D5CDD505-2E9C-101B-9397-08002B2CF9AE}" pid="8" name="MSIP_Label_defa4170-0d19-0005-0004-bc88714345d2_ActionId">
    <vt:lpwstr>14c68e46-f2d2-4b39-88b4-0a3bf7dbb880</vt:lpwstr>
  </property>
  <property fmtid="{D5CDD505-2E9C-101B-9397-08002B2CF9AE}" pid="9" name="MSIP_Label_defa4170-0d19-0005-0004-bc88714345d2_ContentBits">
    <vt:lpwstr>0</vt:lpwstr>
  </property>
</Properties>
</file>