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37" r:id="rId9"/>
  </p:sldMasterIdLst>
  <p:notesMasterIdLst>
    <p:notesMasterId r:id="rId26"/>
  </p:notesMasterIdLst>
  <p:sldIdLst>
    <p:sldId id="293" r:id="rId10"/>
    <p:sldId id="258" r:id="rId11"/>
    <p:sldId id="286" r:id="rId12"/>
    <p:sldId id="264" r:id="rId13"/>
    <p:sldId id="265" r:id="rId14"/>
    <p:sldId id="266" r:id="rId15"/>
    <p:sldId id="267" r:id="rId16"/>
    <p:sldId id="288" r:id="rId17"/>
    <p:sldId id="268" r:id="rId18"/>
    <p:sldId id="289" r:id="rId19"/>
    <p:sldId id="290" r:id="rId20"/>
    <p:sldId id="291" r:id="rId21"/>
    <p:sldId id="269" r:id="rId22"/>
    <p:sldId id="271" r:id="rId23"/>
    <p:sldId id="292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00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3145" autoAdjust="0"/>
  </p:normalViewPr>
  <p:slideViewPr>
    <p:cSldViewPr snapToGrid="0">
      <p:cViewPr varScale="1">
        <p:scale>
          <a:sx n="56" d="100"/>
          <a:sy n="56" d="100"/>
        </p:scale>
        <p:origin x="10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93DF32-5EFF-2717-2FD0-AE5BC87BB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060" y="1193706"/>
            <a:ext cx="10469880" cy="1445623"/>
          </a:xfrm>
        </p:spPr>
        <p:txBody>
          <a:bodyPr>
            <a:noAutofit/>
          </a:bodyPr>
          <a:lstStyle/>
          <a:p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Chào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mừng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các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em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đến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với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6B4CD2-7763-3E24-906F-BB017FEFBF8F}"/>
              </a:ext>
            </a:extLst>
          </p:cNvPr>
          <p:cNvSpPr txBox="1">
            <a:spLocks/>
          </p:cNvSpPr>
          <p:nvPr/>
        </p:nvSpPr>
        <p:spPr>
          <a:xfrm>
            <a:off x="2817495" y="5042799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+mn-lt"/>
                <a:cs typeface="Arial-Rounded" panose="020B0500000000000000" charset="0"/>
                <a:sym typeface="+mn-ea"/>
              </a:rPr>
              <a:t>Giáo viên: Nguyễn Thị Minh Ảnh</a:t>
            </a:r>
            <a:endParaRPr lang="vi-VN" altLang="vi-VN" sz="2800" b="1" dirty="0">
              <a:ln w="3175">
                <a:noFill/>
              </a:ln>
              <a:latin typeface="+mn-lt"/>
              <a:cs typeface="Arial-Rounded" panose="020B0500000000000000" charset="0"/>
              <a:sym typeface="+mn-e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D415E8-3C19-6D01-6FAF-C280C6FFB056}"/>
              </a:ext>
            </a:extLst>
          </p:cNvPr>
          <p:cNvSpPr txBox="1">
            <a:spLocks/>
          </p:cNvSpPr>
          <p:nvPr/>
        </p:nvSpPr>
        <p:spPr>
          <a:xfrm>
            <a:off x="861060" y="2868930"/>
            <a:ext cx="10469880" cy="11193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b="1" dirty="0">
                <a:solidFill>
                  <a:srgbClr val="EA0000"/>
                </a:solidFill>
                <a:latin typeface="Aptos Display" panose="020B0004020202020204" pitchFamily="34" charset="0"/>
                <a:cs typeface="Arial-Rounded" panose="020B0500000000000000" charset="0"/>
                <a:sym typeface="+mn-ea"/>
              </a:rPr>
              <a:t>CÁI TRỐNG TRƯỜNG EM</a:t>
            </a:r>
            <a:endParaRPr lang="vi-VN" altLang="vi-VN" sz="7200" b="1" dirty="0">
              <a:solidFill>
                <a:srgbClr val="EA0000"/>
              </a:solidFill>
              <a:latin typeface="Aptos Display" panose="020B0004020202020204" pitchFamily="34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F2C3F-5B8F-DAA4-B5A6-E93620B5C96C}"/>
              </a:ext>
            </a:extLst>
          </p:cNvPr>
          <p:cNvSpPr txBox="1">
            <a:spLocks/>
          </p:cNvSpPr>
          <p:nvPr/>
        </p:nvSpPr>
        <p:spPr>
          <a:xfrm>
            <a:off x="2817495" y="3867197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(Tiết 1 + 2)</a:t>
            </a:r>
            <a:endParaRPr lang="vi-VN" altLang="vi-VN" sz="2800" b="1" dirty="0">
              <a:ln w="3175">
                <a:noFill/>
              </a:ln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20" y="594134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976245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EAC874B7-2322-B5CB-9ED4-701FA99DADBA}"/>
              </a:ext>
            </a:extLst>
          </p:cNvPr>
          <p:cNvSpPr txBox="1"/>
          <p:nvPr/>
        </p:nvSpPr>
        <p:spPr>
          <a:xfrm>
            <a:off x="2456180" y="307547"/>
            <a:ext cx="4785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10" name="Group 30">
            <a:extLst>
              <a:ext uri="{FF2B5EF4-FFF2-40B4-BE49-F238E27FC236}">
                <a16:creationId xmlns:a16="http://schemas.microsoft.com/office/drawing/2014/main" id="{8ECB3C19-0AA8-10A5-F907-E2436656C36A}"/>
              </a:ext>
            </a:extLst>
          </p:cNvPr>
          <p:cNvGrpSpPr/>
          <p:nvPr/>
        </p:nvGrpSpPr>
        <p:grpSpPr>
          <a:xfrm>
            <a:off x="2247265" y="5857875"/>
            <a:ext cx="5203190" cy="768350"/>
            <a:chOff x="708943" y="6033135"/>
            <a:chExt cx="5825836" cy="768350"/>
          </a:xfrm>
        </p:grpSpPr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ADBC28BA-0AB8-A28A-44B5-AD3A86AF813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CC2BB3C8-0961-DCC9-7DF8-10168465D77B}"/>
                </a:ext>
              </a:extLst>
            </p:cNvPr>
            <p:cNvSpPr txBox="1"/>
            <p:nvPr/>
          </p:nvSpPr>
          <p:spPr>
            <a:xfrm>
              <a:off x="1016461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381635" y="-125095"/>
            <a:ext cx="1796415" cy="1758315"/>
          </a:xfrm>
          <a:prstGeom prst="rect">
            <a:avLst/>
          </a:prstGeom>
        </p:spPr>
      </p:pic>
      <p:cxnSp>
        <p:nvCxnSpPr>
          <p:cNvPr id="9" name="8"/>
          <p:cNvCxnSpPr>
            <a:cxnSpLocks/>
          </p:cNvCxnSpPr>
          <p:nvPr/>
        </p:nvCxnSpPr>
        <p:spPr>
          <a:xfrm>
            <a:off x="381148" y="118110"/>
            <a:ext cx="1651487" cy="141333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2032635" y="155430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>
            <a:cxnSpLocks/>
          </p:cNvCxnSpPr>
          <p:nvPr/>
        </p:nvCxnSpPr>
        <p:spPr>
          <a:xfrm>
            <a:off x="2208249" y="1710790"/>
            <a:ext cx="1616988" cy="140960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>
            <a:cxnSpLocks/>
          </p:cNvCxnSpPr>
          <p:nvPr/>
        </p:nvCxnSpPr>
        <p:spPr>
          <a:xfrm flipH="1">
            <a:off x="1973209" y="3120391"/>
            <a:ext cx="1846803" cy="1568519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>
            <a:cxnSpLocks/>
          </p:cNvCxnSpPr>
          <p:nvPr/>
        </p:nvCxnSpPr>
        <p:spPr>
          <a:xfrm>
            <a:off x="2009349" y="4868714"/>
            <a:ext cx="3031740" cy="200071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834158" y="4752833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4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-1"/>
            <a:ext cx="5372100" cy="7189463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7685" y="1885927"/>
            <a:ext cx="2484000" cy="2484000"/>
            <a:chOff x="156834" y="1993081"/>
            <a:chExt cx="2109019" cy="2139877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88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825237" y="716099"/>
            <a:ext cx="8019905" cy="5181782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109720" y="2008506"/>
            <a:ext cx="6916420" cy="2315210"/>
            <a:chOff x="3770522" y="989272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89272"/>
              <a:ext cx="3822655" cy="2315191"/>
              <a:chOff x="156834" y="2034730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2034730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524465"/>
                <a:ext cx="1808630" cy="1205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44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ngẫm nghĩ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6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nghĩ đi nghĩ lại kĩ càng</a:t>
                </a: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2152358"/>
              <a:ext cx="1426280" cy="0"/>
            </a:xfrm>
            <a:prstGeom prst="line">
              <a:avLst/>
            </a:prstGeom>
            <a:ln w="19050">
              <a:solidFill>
                <a:srgbClr val="FF3300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07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456180" y="307547"/>
            <a:ext cx="4785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Mùa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hè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cũng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nghỉ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Suốt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ba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tháng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liền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nằm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ngẫm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nghĩ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Buồn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hả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Trong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hè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Bọn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vắng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Chỉ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còn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tiếng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ve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lặng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im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Nghiêng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đầu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trên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giá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Chắc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Nó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mừng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vui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Kìa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đang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gọi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năm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Rộn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vang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tưng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bừng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247265" y="585787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1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0860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05710" y="1508125"/>
            <a:ext cx="10721975" cy="65886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xúc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của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trống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trường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khi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các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học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sinh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nghỉ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hè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.</a:t>
            </a: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Tiếng trống trường trong khổ thơ cuối báo hiệu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Báo hiệu bước vào năm học mới.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88820" y="1044575"/>
            <a:ext cx="994219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học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sinh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kể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về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trống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trường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ngày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hè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Khổ thơ nào cho thấy hs trò chuyện với trống trường như người bạn?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Khổ thơ thứ hai.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Em thấy tình cảm của bạn học sinh đối với trống trường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học sinh rất yêu quý trống trường.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ldLvl="0" animBg="1"/>
      <p:bldP spid="11" grpId="1" animBg="1"/>
      <p:bldP spid="12" grpId="0"/>
      <p:bldP spid="12" grpId="1"/>
      <p:bldP spid="8" grpId="0" bldLvl="0" animBg="1"/>
      <p:bldP spid="8" grpId="1" animBg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809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trống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  <a:endParaRPr lang="en-US" b="1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749935" y="306895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ngẫm nghĩ</a:t>
            </a:r>
          </a:p>
        </p:txBody>
      </p:sp>
      <p:sp>
        <p:nvSpPr>
          <p:cNvPr id="4" name="Cloud 3"/>
          <p:cNvSpPr/>
          <p:nvPr/>
        </p:nvSpPr>
        <p:spPr>
          <a:xfrm>
            <a:off x="3235325" y="3068955"/>
            <a:ext cx="2860675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mừng vui</a:t>
            </a:r>
          </a:p>
        </p:txBody>
      </p:sp>
      <p:sp>
        <p:nvSpPr>
          <p:cNvPr id="5" name="Cloud 4"/>
          <p:cNvSpPr/>
          <p:nvPr/>
        </p:nvSpPr>
        <p:spPr>
          <a:xfrm>
            <a:off x="6562725" y="306895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buồn</a:t>
            </a:r>
          </a:p>
        </p:txBody>
      </p:sp>
      <p:sp>
        <p:nvSpPr>
          <p:cNvPr id="6" name="Cloud 5"/>
          <p:cNvSpPr/>
          <p:nvPr/>
        </p:nvSpPr>
        <p:spPr>
          <a:xfrm>
            <a:off x="9006840" y="306895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lo lắng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69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và đáp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969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của bạn học sinh với trống trường</a:t>
            </a:r>
          </a:p>
        </p:txBody>
      </p:sp>
      <p:sp>
        <p:nvSpPr>
          <p:cNvPr id="8" name="Cloud 7"/>
          <p:cNvSpPr/>
          <p:nvPr/>
        </p:nvSpPr>
        <p:spPr>
          <a:xfrm>
            <a:off x="3128010" y="233807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trống mình về nghỉ hè nhé!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1329690" y="384841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tạm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biệt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bè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bắt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đầu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nghỉ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hè</a:t>
            </a:r>
            <a:endParaRPr lang="en-US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3148330" y="453898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bạn, về nghỉ hè vui vẻ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 rotWithShape="1">
          <a:blip r:embed="rId3" cstate="screen"/>
          <a:srcRect l="5964" b="6882"/>
          <a:stretch/>
        </p:blipFill>
        <p:spPr>
          <a:xfrm rot="16200000" flipV="1">
            <a:off x="2670238" y="-2698049"/>
            <a:ext cx="7022970" cy="12363446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166110" y="2197893"/>
            <a:ext cx="6995160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VẬN DỤNG</a:t>
            </a:r>
          </a:p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TRẢI NGHIỆM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 l="12656" t="5673"/>
          <a:stretch/>
        </p:blipFill>
        <p:spPr>
          <a:xfrm>
            <a:off x="10001250" y="3646170"/>
            <a:ext cx="1976842" cy="36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910" y="200025"/>
            <a:ext cx="1054989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1965" y="-27305"/>
            <a:ext cx="11228070" cy="143532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66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Arial Rounded MT Bold" panose="020F0704030504030204" charset="0"/>
              </a:rPr>
              <a:t>Bài</a:t>
            </a:r>
            <a:r>
              <a:rPr lang="en-US" sz="6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Arial Rounded MT Bold" panose="020F0704030504030204" charset="0"/>
              </a:rPr>
              <a:t> 11: Cái trống trường em</a:t>
            </a:r>
            <a:endParaRPr lang="en-US" sz="6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548889" y="1660842"/>
            <a:ext cx="7854385" cy="353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98" y="1206905"/>
            <a:ext cx="6401753" cy="4174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02125" y="2007417"/>
            <a:ext cx="3432713" cy="28431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3902" y="3268221"/>
            <a:ext cx="3139947" cy="623544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5" y="181131"/>
            <a:ext cx="11040110" cy="512365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69005" y="5479894"/>
            <a:ext cx="5253990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FFE406A9-CA8E-2394-BA92-541643EA47FB}"/>
              </a:ext>
            </a:extLst>
          </p:cNvPr>
          <p:cNvSpPr txBox="1"/>
          <p:nvPr/>
        </p:nvSpPr>
        <p:spPr>
          <a:xfrm>
            <a:off x="2570480" y="307547"/>
            <a:ext cx="4785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10" name="Group 30">
            <a:extLst>
              <a:ext uri="{FF2B5EF4-FFF2-40B4-BE49-F238E27FC236}">
                <a16:creationId xmlns:a16="http://schemas.microsoft.com/office/drawing/2014/main" id="{69077C8F-9DB4-F4DE-D05B-E8F977C1ADC6}"/>
              </a:ext>
            </a:extLst>
          </p:cNvPr>
          <p:cNvGrpSpPr/>
          <p:nvPr/>
        </p:nvGrpSpPr>
        <p:grpSpPr>
          <a:xfrm>
            <a:off x="2361565" y="5857875"/>
            <a:ext cx="5203190" cy="768350"/>
            <a:chOff x="708943" y="6033135"/>
            <a:chExt cx="5825836" cy="768350"/>
          </a:xfrm>
        </p:grpSpPr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0EE5C902-5E55-26A2-3144-2F608480FDAC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C0FFC484-C826-EAEB-75DB-B01511926FBE}"/>
                </a:ext>
              </a:extLst>
            </p:cNvPr>
            <p:cNvSpPr txBox="1"/>
            <p:nvPr/>
          </p:nvSpPr>
          <p:spPr>
            <a:xfrm>
              <a:off x="1016461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1000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Mùa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hè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cũng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nghỉ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Suốt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ba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tháng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liền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nằm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ngẫm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nghĩ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Buồn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hả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Trong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hè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Bọn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vắng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Chỉ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còn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tiếng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ve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74687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lặng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im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Nghiêng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đầu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trên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giá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Chắc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Nó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mừng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vui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Kìa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đang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gọi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!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Tùng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năm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Rộn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vang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tưng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2800" dirty="0" err="1">
                <a:latin typeface="Arial-Rounded" panose="020B0500000000000000" charset="0"/>
                <a:cs typeface="Arial-Rounded" panose="020B0500000000000000" charset="0"/>
              </a:rPr>
              <a:t>bừng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099475" y="12414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658150" y="17132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31600" y="2146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536357" y="2586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215011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332497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605870" y="45052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529670" y="49855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945370" y="11664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629690" y="16852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609475" y="218165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096151" y="25988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172351" y="35484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172351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096151" y="4817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691500" y="529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3">
            <a:extLst>
              <a:ext uri="{FF2B5EF4-FFF2-40B4-BE49-F238E27FC236}">
                <a16:creationId xmlns:a16="http://schemas.microsoft.com/office/drawing/2014/main" id="{32915A50-5309-94DF-E120-F5F13EFC5847}"/>
              </a:ext>
            </a:extLst>
          </p:cNvPr>
          <p:cNvSpPr txBox="1"/>
          <p:nvPr/>
        </p:nvSpPr>
        <p:spPr>
          <a:xfrm>
            <a:off x="3290570" y="307547"/>
            <a:ext cx="4785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Cái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216BF2D0-9F1F-2575-6D44-79962EED1066}"/>
              </a:ext>
            </a:extLst>
          </p:cNvPr>
          <p:cNvGrpSpPr/>
          <p:nvPr/>
        </p:nvGrpSpPr>
        <p:grpSpPr>
          <a:xfrm>
            <a:off x="3081655" y="5857875"/>
            <a:ext cx="5203190" cy="768350"/>
            <a:chOff x="708943" y="6033135"/>
            <a:chExt cx="5825836" cy="768350"/>
          </a:xfrm>
        </p:grpSpPr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DC5EE3B6-9298-899D-378A-2856553C2818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5C1E446D-EE57-6D4C-9462-9741CE87B164}"/>
                </a:ext>
              </a:extLst>
            </p:cNvPr>
            <p:cNvSpPr txBox="1"/>
            <p:nvPr/>
          </p:nvSpPr>
          <p:spPr>
            <a:xfrm>
              <a:off x="1016461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569</Words>
  <Application>Microsoft Office PowerPoint</Application>
  <PresentationFormat>Màn hình rộng</PresentationFormat>
  <Paragraphs>123</Paragraphs>
  <Slides>16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16</vt:i4>
      </vt:variant>
    </vt:vector>
  </HeadingPairs>
  <TitlesOfParts>
    <vt:vector size="36" baseType="lpstr">
      <vt:lpstr>Arial-Rounded</vt:lpstr>
      <vt:lpstr>等线</vt:lpstr>
      <vt:lpstr>Microsoft YaHei</vt:lpstr>
      <vt:lpstr>Aptos Display</vt:lpstr>
      <vt:lpstr>Arial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1_Office Theme</vt:lpstr>
      <vt:lpstr>Chào mừng các em đến với tiết Tiếng Việt - Lớp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Những từ nào dưới đây nói về trống trường như nói về con người?</vt:lpstr>
      <vt:lpstr>2. Nói và đáp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LE HUYEN</cp:lastModifiedBy>
  <cp:revision>22</cp:revision>
  <dcterms:created xsi:type="dcterms:W3CDTF">2021-05-24T09:52:12Z</dcterms:created>
  <dcterms:modified xsi:type="dcterms:W3CDTF">2023-11-21T22:29:47Z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