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83" r:id="rId2"/>
    <p:sldMasterId id="2147483843" r:id="rId3"/>
    <p:sldMasterId id="2147483855" r:id="rId4"/>
  </p:sldMasterIdLst>
  <p:notesMasterIdLst>
    <p:notesMasterId r:id="rId35"/>
  </p:notesMasterIdLst>
  <p:sldIdLst>
    <p:sldId id="266" r:id="rId5"/>
    <p:sldId id="2654" r:id="rId6"/>
    <p:sldId id="2672" r:id="rId7"/>
    <p:sldId id="2674" r:id="rId8"/>
    <p:sldId id="2675" r:id="rId9"/>
    <p:sldId id="2670" r:id="rId10"/>
    <p:sldId id="2648" r:id="rId11"/>
    <p:sldId id="2656" r:id="rId12"/>
    <p:sldId id="2638" r:id="rId13"/>
    <p:sldId id="2639" r:id="rId14"/>
    <p:sldId id="2685" r:id="rId15"/>
    <p:sldId id="2640" r:id="rId16"/>
    <p:sldId id="2686" r:id="rId17"/>
    <p:sldId id="2655" r:id="rId18"/>
    <p:sldId id="2687" r:id="rId19"/>
    <p:sldId id="2688" r:id="rId20"/>
    <p:sldId id="2643" r:id="rId21"/>
    <p:sldId id="2690" r:id="rId22"/>
    <p:sldId id="2691" r:id="rId23"/>
    <p:sldId id="2692" r:id="rId24"/>
    <p:sldId id="2693" r:id="rId25"/>
    <p:sldId id="2652" r:id="rId26"/>
    <p:sldId id="2678" r:id="rId27"/>
    <p:sldId id="2653" r:id="rId28"/>
    <p:sldId id="2680" r:id="rId29"/>
    <p:sldId id="2681" r:id="rId30"/>
    <p:sldId id="2682" r:id="rId31"/>
    <p:sldId id="2683" r:id="rId32"/>
    <p:sldId id="2684" r:id="rId33"/>
    <p:sldId id="26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363" autoAdjust="0"/>
  </p:normalViewPr>
  <p:slideViewPr>
    <p:cSldViewPr snapToGrid="0">
      <p:cViewPr varScale="1">
        <p:scale>
          <a:sx n="64" d="100"/>
          <a:sy n="64" d="100"/>
        </p:scale>
        <p:origin x="68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33DB-A574-4ECE-AC74-2BDC5DB4D020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2D3CC-DD07-4EF5-93C1-C58480774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81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vi-VN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9pPr>
          </a:lstStyle>
          <a:p>
            <a:pPr eaLnBrk="1" hangingPunct="1"/>
            <a:fld id="{E924D794-EBA2-43DB-BE71-ED3FA257AC2B}" type="slidenum">
              <a:rPr lang="vi-VN"/>
              <a:pPr eaLnBrk="1" hangingPunct="1"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824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496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408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22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645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00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BCB17-2D59-4561-9485-8DC9746688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1D6E-D8A6-4FE4-89AD-4D78C44A3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19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BCB17-2D59-4561-9485-8DC9746688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1D6E-D8A6-4FE4-89AD-4D78C44A3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37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BCB17-2D59-4561-9485-8DC9746688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1D6E-D8A6-4FE4-89AD-4D78C44A3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159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22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50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085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243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656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9130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350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92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BCB17-2D59-4561-9485-8DC9746688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1D6E-D8A6-4FE4-89AD-4D78C44A3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5190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290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44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543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189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37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79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209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9805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461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18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BCB17-2D59-4561-9485-8DC9746688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1D6E-D8A6-4FE4-89AD-4D78C44A3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572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232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797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809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474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7" y="547123"/>
            <a:ext cx="11161155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3627452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62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55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27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3E0033-1455-FCED-2E35-2E7ADB0D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08A15D-2A74-F427-ABF1-43C1730C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E5EAE0-4AE7-D972-5EC4-B1D0A022B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DF9320-0570-87EC-83C6-ADE04D15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A285E8-1A99-F3F3-B7D7-1550B531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89ED17-59A2-D2D1-ED27-FBB1CFF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318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20A-6047-FBF8-0BB3-649D57A9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E55F82-349C-26F2-4AAD-E657338E0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90964C-4FFE-C2E3-61AC-0B3ACEC95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1B31C2-D8D9-D759-C8E8-152C735CD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A62AF9-E899-6647-E2C7-C0C1476A4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2C9447A-9569-A13C-A7CD-5874224C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C8B6D1E-BCB6-B048-2B2F-DD199EBE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92CC4B-FCD6-860A-A93E-4D371472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005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98C744-64BA-41EB-13CF-ED039A75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0B88B5-13AF-0B1C-B804-807B52A5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37EDC4-C55C-1594-2E60-DF6BACA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450DEA-259A-A121-2DD0-62AE2FAE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00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BCB17-2D59-4561-9485-8DC9746688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1D6E-D8A6-4FE4-89AD-4D78C44A3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478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6BE575-D4FC-CCDE-F36E-192CE0BE1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2D416F4-B0EC-5827-0E4D-CDB0582C10D6}"/>
              </a:ext>
            </a:extLst>
          </p:cNvPr>
          <p:cNvSpPr/>
          <p:nvPr userDrawn="1"/>
        </p:nvSpPr>
        <p:spPr>
          <a:xfrm>
            <a:off x="410648" y="400051"/>
            <a:ext cx="11370704" cy="60579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F0502020204030204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A2FF0BE-2377-3AD9-6A3F-80E4B2370A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1" t="9005" r="5993" b="48864"/>
          <a:stretch/>
        </p:blipFill>
        <p:spPr>
          <a:xfrm>
            <a:off x="9723120" y="400051"/>
            <a:ext cx="2058232" cy="18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37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3E4AF-F0DE-489E-2497-901D3980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E97978-8B7A-85DA-2355-9BE12C02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4ECB99-84B2-6688-7B75-9A2409310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952F8C-00A6-3279-A2C9-CBFEF328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42D4DE-BDF3-C0FF-922B-AA823189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AA8A2C-3B06-C1F3-3F73-E84036F8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5907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1D182-7875-CB9D-707E-B0C8E1D9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C8C05D-449A-937C-F503-EC14C4EB7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07CEE0-288E-F1F5-B53F-5F2424F55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EF53AE-2CA7-BBD3-2A2A-233FC791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211DD0-5E7A-8D6D-FB5E-9AC94C31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345654-F2FD-2AE8-7E5F-982FA0F2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0734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28C4C1-CCC6-4304-E5D5-A42BB75A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1F4110-A933-D134-72E0-E24023E21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D7E92D-8EA8-C584-716F-AE202C23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C4F52C-DC27-27D6-AEAF-AFBA84B8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E854EB-784E-BFA2-CE9B-41848426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3264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6917D5-FA2E-EA01-DB58-9DE687E6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914B59-547B-15A0-1581-C8B074653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2D7DA8-300B-2FE7-FB15-1B891F90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B03ED6-EC3C-A63D-F24E-2161F76A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1210DF-C3AE-7752-913A-45311785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954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01CD1-242F-48F7-AC66-72D0C9E36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9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BCB17-2D59-4561-9485-8DC9746688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1D6E-D8A6-4FE4-89AD-4D78C44A3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76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BCB17-2D59-4561-9485-8DC9746688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1D6E-D8A6-4FE4-89AD-4D78C44A3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4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BCB17-2D59-4561-9485-8DC9746688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1D6E-D8A6-4FE4-89AD-4D78C44A3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7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BCB17-2D59-4561-9485-8DC9746688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1D6E-D8A6-4FE4-89AD-4D78C44A3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65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BCB17-2D59-4561-9485-8DC9746688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1D6E-D8A6-4FE4-89AD-4D78C44A3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47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BCB17-2D59-4561-9485-8DC97466886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A1D6E-D8A6-4FE4-89AD-4D78C44A3E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72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635D2-1FD4-42FB-A3A0-B9DFEF7C7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A4EFB-0D95-4D66-8DB7-7B35D2AA2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0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4BF74512-11E7-4AE0-B7B9-EF815F38AD95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ea typeface="+mn-ea"/>
                <a:cs typeface="+mn-cs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5996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audio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audio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audio" Target="../media/audio1.wav"/><Relationship Id="rId16" Type="http://schemas.openxmlformats.org/officeDocument/2006/relationships/audio" Target="NUL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gif"/><Relationship Id="rId11" Type="http://schemas.openxmlformats.org/officeDocument/2006/relationships/image" Target="../media/image18.gif"/><Relationship Id="rId5" Type="http://schemas.openxmlformats.org/officeDocument/2006/relationships/image" Target="../media/image12.jpeg"/><Relationship Id="rId10" Type="http://schemas.openxmlformats.org/officeDocument/2006/relationships/image" Target="../media/image17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audio" Target="../media/audio1.wav"/><Relationship Id="rId16" Type="http://schemas.openxmlformats.org/officeDocument/2006/relationships/audio" Target="NULL"/><Relationship Id="rId1" Type="http://schemas.openxmlformats.org/officeDocument/2006/relationships/slideLayout" Target="../slideLayouts/slideLayout23.xml"/><Relationship Id="rId6" Type="http://schemas.openxmlformats.org/officeDocument/2006/relationships/slide" Target="slide1.xml"/><Relationship Id="rId11" Type="http://schemas.openxmlformats.org/officeDocument/2006/relationships/image" Target="../media/image17.gif"/><Relationship Id="rId5" Type="http://schemas.openxmlformats.org/officeDocument/2006/relationships/image" Target="../media/image12.jpeg"/><Relationship Id="rId10" Type="http://schemas.openxmlformats.org/officeDocument/2006/relationships/image" Target="../media/image16.gif"/><Relationship Id="rId4" Type="http://schemas.openxmlformats.org/officeDocument/2006/relationships/image" Target="../media/image11.gif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095" y="967740"/>
            <a:ext cx="3602521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Line 12"/>
          <p:cNvSpPr>
            <a:spLocks noChangeShapeType="1"/>
          </p:cNvSpPr>
          <p:nvPr/>
        </p:nvSpPr>
        <p:spPr bwMode="auto">
          <a:xfrm>
            <a:off x="4827588" y="825500"/>
            <a:ext cx="3048000" cy="0"/>
          </a:xfrm>
          <a:prstGeom prst="line">
            <a:avLst/>
          </a:prstGeom>
          <a:noFill/>
          <a:ln w="57150" cmpd="thinThick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021355" y="266299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Commerce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Commerce" pitchFamily="2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9900"/>
                </a:solidFill>
                <a:latin typeface="Times New Roman" pitchFamily="18" charset="0"/>
              </a:rPr>
              <a:t>TRƯỜNG TIỂU HỌC &amp; THCS ĐẠI SƠN</a:t>
            </a:r>
          </a:p>
        </p:txBody>
      </p:sp>
      <p:pic>
        <p:nvPicPr>
          <p:cNvPr id="3078" name="Picture 2" descr="C:\Users\Trung\Pictures\KG NE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23" y="238924"/>
            <a:ext cx="1905000" cy="181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48823" y="1956507"/>
            <a:ext cx="8498684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RevueH" pitchFamily="34" charset="0"/>
              </a:rPr>
              <a:t>M¤N TO¸N-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RevueH" pitchFamily="34" charset="0"/>
              </a:rPr>
              <a:t>líp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33CC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RevueH" pitchFamily="34" charset="0"/>
              </a:rPr>
              <a:t> 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81472" y="2883890"/>
            <a:ext cx="44290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.VnBahamasBH" panose="020BE200000000000000" pitchFamily="34" charset="0"/>
                <a:cs typeface="Times New Roman" pitchFamily="18" charset="0"/>
              </a:rPr>
              <a:t>TUÇN 11 - TIÕT 52</a:t>
            </a:r>
            <a:r>
              <a:rPr lang="en-US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5969003"/>
            <a:ext cx="12192000" cy="853017"/>
          </a:xfrm>
          <a:prstGeom prst="rect">
            <a:avLst/>
          </a:prstGeom>
          <a:gradFill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98C6FB-5797-4267-8BB2-FD9FBF9FA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2586282"/>
            <a:ext cx="4011516" cy="40054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467658-429D-4582-9B06-0EDC62EFCA53}"/>
              </a:ext>
            </a:extLst>
          </p:cNvPr>
          <p:cNvSpPr/>
          <p:nvPr/>
        </p:nvSpPr>
        <p:spPr>
          <a:xfrm>
            <a:off x="1245495" y="5910602"/>
            <a:ext cx="6807200" cy="96981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28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727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222273" y="220243"/>
            <a:ext cx="11682343" cy="642439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/>
            <a:endParaRPr lang="en-US" sz="3200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8" name="Picture 4" descr="Không có mô tả.">
            <a:extLst>
              <a:ext uri="{FF2B5EF4-FFF2-40B4-BE49-F238E27FC236}">
                <a16:creationId xmlns:a16="http://schemas.microsoft.com/office/drawing/2014/main" id="{34169ADE-3E4F-F86A-C7C6-BD16A3B24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91D1F-660B-356C-7F73-D18DA5E69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81" y="4785758"/>
            <a:ext cx="1143000" cy="1390650"/>
          </a:xfrm>
          <a:prstGeom prst="rect">
            <a:avLst/>
          </a:prstGeom>
        </p:spPr>
      </p:pic>
      <p:sp>
        <p:nvSpPr>
          <p:cNvPr id="10" name="Speech Bubble: Rectangle with Corners Rounded 10">
            <a:extLst>
              <a:ext uri="{FF2B5EF4-FFF2-40B4-BE49-F238E27FC236}">
                <a16:creationId xmlns:a16="http://schemas.microsoft.com/office/drawing/2014/main" id="{7F6D3DC3-35F0-D105-149B-21ACBE76DCB4}"/>
              </a:ext>
            </a:extLst>
          </p:cNvPr>
          <p:cNvSpPr/>
          <p:nvPr/>
        </p:nvSpPr>
        <p:spPr>
          <a:xfrm>
            <a:off x="664535" y="1898469"/>
            <a:ext cx="1562985" cy="2145043"/>
          </a:xfrm>
          <a:prstGeom prst="wedgeRoundRectCallout">
            <a:avLst>
              <a:gd name="adj1" fmla="val -20564"/>
              <a:gd name="adj2" fmla="val 76963"/>
              <a:gd name="adj3" fmla="val 16667"/>
            </a:avLst>
          </a:prstGeom>
          <a:solidFill>
            <a:srgbClr val="FFE340">
              <a:lumMod val="20000"/>
              <a:lumOff val="80000"/>
            </a:srgbClr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tương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tự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phép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cộng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học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E03D9C-5BFC-8DB6-407D-D5D656B84AC3}"/>
              </a:ext>
            </a:extLst>
          </p:cNvPr>
          <p:cNvGrpSpPr/>
          <p:nvPr/>
        </p:nvGrpSpPr>
        <p:grpSpPr>
          <a:xfrm>
            <a:off x="2254102" y="1624124"/>
            <a:ext cx="3435326" cy="1438054"/>
            <a:chOff x="2254102" y="1682143"/>
            <a:chExt cx="3435326" cy="138003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88C89E-97F8-9061-C5C4-90E2E89BFBB4}"/>
                </a:ext>
              </a:extLst>
            </p:cNvPr>
            <p:cNvSpPr txBox="1"/>
            <p:nvPr/>
          </p:nvSpPr>
          <p:spPr>
            <a:xfrm>
              <a:off x="2669782" y="1682143"/>
              <a:ext cx="3019646" cy="1270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130 </a:t>
              </a:r>
              <a:r>
                <a:rPr lang="en-US" sz="4000" kern="0" dirty="0">
                  <a:solidFill>
                    <a:srgbClr val="002060"/>
                  </a:solidFill>
                  <a:cs typeface="Calibri" panose="020F0502020204030204" pitchFamily="34" charset="0"/>
                </a:rPr>
                <a:t>2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10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213 365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AF8AD6-265C-6E01-22E9-D8A538936C4B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AE749F-3795-971D-8C36-41F566C90BF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</a:ln>
            <a:effectLst/>
          </p:spPr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CF805CE-A5A5-9CCE-C1DF-990CD5B23888}"/>
              </a:ext>
            </a:extLst>
          </p:cNvPr>
          <p:cNvSpPr txBox="1"/>
          <p:nvPr/>
        </p:nvSpPr>
        <p:spPr>
          <a:xfrm>
            <a:off x="5699051" y="1502348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/>
              </a:rPr>
              <a:t>0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5,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167ED-F23F-7823-D6A2-9C6F06D2711B}"/>
              </a:ext>
            </a:extLst>
          </p:cNvPr>
          <p:cNvSpPr txBox="1"/>
          <p:nvPr/>
        </p:nvSpPr>
        <p:spPr>
          <a:xfrm>
            <a:off x="4146699" y="3176794"/>
            <a:ext cx="31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D2A175-7F5D-AD22-DE3A-B6056C786391}"/>
              </a:ext>
            </a:extLst>
          </p:cNvPr>
          <p:cNvSpPr txBox="1"/>
          <p:nvPr/>
        </p:nvSpPr>
        <p:spPr>
          <a:xfrm>
            <a:off x="5689428" y="2205071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6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7,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88D455-9260-2638-23D6-D94C7FBEEABE}"/>
              </a:ext>
            </a:extLst>
          </p:cNvPr>
          <p:cNvSpPr txBox="1"/>
          <p:nvPr/>
        </p:nvSpPr>
        <p:spPr>
          <a:xfrm>
            <a:off x="3849493" y="3164846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2EE7F4-6AA1-D641-D23C-EC7C5B373FFF}"/>
              </a:ext>
            </a:extLst>
          </p:cNvPr>
          <p:cNvSpPr txBox="1"/>
          <p:nvPr/>
        </p:nvSpPr>
        <p:spPr>
          <a:xfrm>
            <a:off x="5689427" y="2872458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/>
              </a:rPr>
              <a:t>2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5,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3608A0-F8EB-82C7-08E7-AA87D882DDA8}"/>
              </a:ext>
            </a:extLst>
          </p:cNvPr>
          <p:cNvSpPr txBox="1"/>
          <p:nvPr/>
        </p:nvSpPr>
        <p:spPr>
          <a:xfrm>
            <a:off x="3530518" y="3164846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F9AED8-2B83-EB98-F0D8-FCAEF9A5C009}"/>
              </a:ext>
            </a:extLst>
          </p:cNvPr>
          <p:cNvSpPr txBox="1"/>
          <p:nvPr/>
        </p:nvSpPr>
        <p:spPr>
          <a:xfrm>
            <a:off x="5699051" y="3539845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/>
              </a:rPr>
              <a:t>0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3,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79D07-2AAB-C941-6CCF-49706868F640}"/>
              </a:ext>
            </a:extLst>
          </p:cNvPr>
          <p:cNvSpPr txBox="1"/>
          <p:nvPr/>
        </p:nvSpPr>
        <p:spPr>
          <a:xfrm>
            <a:off x="3189768" y="317679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215D5F-778D-B9D6-925D-A187EB3B1501}"/>
              </a:ext>
            </a:extLst>
          </p:cNvPr>
          <p:cNvSpPr txBox="1"/>
          <p:nvPr/>
        </p:nvSpPr>
        <p:spPr>
          <a:xfrm>
            <a:off x="5699051" y="4189899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/>
              </a:rPr>
              <a:t>3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1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4,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3DC7EEF-9F51-7EB9-DE87-B204FB2D7E61}"/>
              </a:ext>
            </a:extLst>
          </p:cNvPr>
          <p:cNvSpPr txBox="1"/>
          <p:nvPr/>
        </p:nvSpPr>
        <p:spPr>
          <a:xfrm>
            <a:off x="2892058" y="3185902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B37143-309F-4E55-E565-FF3E20C5267B}"/>
              </a:ext>
            </a:extLst>
          </p:cNvPr>
          <p:cNvSpPr txBox="1"/>
          <p:nvPr/>
        </p:nvSpPr>
        <p:spPr>
          <a:xfrm>
            <a:off x="5699051" y="4909955"/>
            <a:ext cx="5699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Arial"/>
              </a:rPr>
              <a:t>1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cộng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3, </a:t>
            </a:r>
            <a:r>
              <a:rPr lang="en-US" sz="3200" dirty="0" err="1">
                <a:solidFill>
                  <a:srgbClr val="002060"/>
                </a:solidFill>
                <a:latin typeface="Arial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/>
              </a:rPr>
              <a:t>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AFFA0A-617F-C61C-C536-FAC57A76B157}"/>
              </a:ext>
            </a:extLst>
          </p:cNvPr>
          <p:cNvSpPr txBox="1"/>
          <p:nvPr/>
        </p:nvSpPr>
        <p:spPr>
          <a:xfrm>
            <a:off x="2597285" y="3194083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89768" y="5736962"/>
            <a:ext cx="6461760" cy="644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130 210  + 213 365 = 343 575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296094" y="529722"/>
            <a:ext cx="5187273" cy="644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130 210  + 213 365 = ?</a:t>
            </a:r>
          </a:p>
        </p:txBody>
      </p:sp>
    </p:spTree>
    <p:extLst>
      <p:ext uri="{BB962C8B-B14F-4D97-AF65-F5344CB8AC3E}">
        <p14:creationId xmlns:p14="http://schemas.microsoft.com/office/powerpoint/2010/main" val="189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328313" y="184897"/>
            <a:ext cx="11682343" cy="642439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91D1F-660B-356C-7F73-D18DA5E6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81" y="4785758"/>
            <a:ext cx="1143000" cy="139065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88274" y="468761"/>
            <a:ext cx="2368732" cy="6444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966" y="1367247"/>
            <a:ext cx="4676503" cy="583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8960" y="2238102"/>
            <a:ext cx="6592388" cy="879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123 432 + 214 356</a:t>
            </a:r>
          </a:p>
        </p:txBody>
      </p:sp>
    </p:spTree>
    <p:extLst>
      <p:ext uri="{BB962C8B-B14F-4D97-AF65-F5344CB8AC3E}">
        <p14:creationId xmlns:p14="http://schemas.microsoft.com/office/powerpoint/2010/main" val="42307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281002" y="102295"/>
            <a:ext cx="11632323" cy="6585888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34169ADE-3E4F-F86A-C7C6-BD16A3B24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0" y="102295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1E03D9C-5BFC-8DB6-407D-D5D656B84AC3}"/>
              </a:ext>
            </a:extLst>
          </p:cNvPr>
          <p:cNvGrpSpPr/>
          <p:nvPr/>
        </p:nvGrpSpPr>
        <p:grpSpPr>
          <a:xfrm>
            <a:off x="1144217" y="1512495"/>
            <a:ext cx="3444949" cy="1329070"/>
            <a:chOff x="2254102" y="1733107"/>
            <a:chExt cx="3444949" cy="13290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88C89E-97F8-9061-C5C4-90E2E89BFBB4}"/>
                </a:ext>
              </a:extLst>
            </p:cNvPr>
            <p:cNvSpPr txBox="1"/>
            <p:nvPr/>
          </p:nvSpPr>
          <p:spPr>
            <a:xfrm>
              <a:off x="2679405" y="1733107"/>
              <a:ext cx="301964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0" noProof="0" dirty="0">
                  <a:solidFill>
                    <a:srgbClr val="002060"/>
                  </a:solidFill>
                  <a:cs typeface="Calibri" panose="020F0502020204030204" pitchFamily="34" charset="0"/>
                </a:rPr>
                <a:t>23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0 415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kern="0" dirty="0">
                  <a:solidFill>
                    <a:srgbClr val="002060"/>
                  </a:solidFill>
                  <a:cs typeface="Calibri" panose="020F0502020204030204" pitchFamily="34" charset="0"/>
                </a:rPr>
                <a:t>29</a:t>
              </a: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cs typeface="Calibri" panose="020F0502020204030204" pitchFamily="34" charset="0"/>
                </a:rPr>
                <a:t>3 845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AF8AD6-265C-6E01-22E9-D8A538936C4B}"/>
                </a:ext>
              </a:extLst>
            </p:cNvPr>
            <p:cNvSpPr txBox="1"/>
            <p:nvPr/>
          </p:nvSpPr>
          <p:spPr>
            <a:xfrm>
              <a:off x="2254102" y="2009553"/>
              <a:ext cx="4253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</a:rPr>
                <a:t>+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AE749F-3795-971D-8C36-41F566C90BFA}"/>
                </a:ext>
              </a:extLst>
            </p:cNvPr>
            <p:cNvCxnSpPr/>
            <p:nvPr/>
          </p:nvCxnSpPr>
          <p:spPr>
            <a:xfrm>
              <a:off x="2721935" y="3062177"/>
              <a:ext cx="1743739" cy="0"/>
            </a:xfrm>
            <a:prstGeom prst="lin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</a:ln>
            <a:effectLst/>
          </p:spPr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CF805CE-A5A5-9CCE-C1DF-990CD5B23888}"/>
              </a:ext>
            </a:extLst>
          </p:cNvPr>
          <p:cNvSpPr txBox="1"/>
          <p:nvPr/>
        </p:nvSpPr>
        <p:spPr>
          <a:xfrm>
            <a:off x="4518961" y="1562986"/>
            <a:ext cx="6836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5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5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10,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0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nhớ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167ED-F23F-7823-D6A2-9C6F06D2711B}"/>
              </a:ext>
            </a:extLst>
          </p:cNvPr>
          <p:cNvSpPr txBox="1"/>
          <p:nvPr/>
        </p:nvSpPr>
        <p:spPr>
          <a:xfrm>
            <a:off x="2983650" y="3041296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D2A175-7F5D-AD22-DE3A-B6056C786391}"/>
              </a:ext>
            </a:extLst>
          </p:cNvPr>
          <p:cNvSpPr txBox="1"/>
          <p:nvPr/>
        </p:nvSpPr>
        <p:spPr>
          <a:xfrm>
            <a:off x="4550735" y="2222205"/>
            <a:ext cx="6974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1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2; 2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6,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6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88D455-9260-2638-23D6-D94C7FBEEABE}"/>
              </a:ext>
            </a:extLst>
          </p:cNvPr>
          <p:cNvSpPr txBox="1"/>
          <p:nvPr/>
        </p:nvSpPr>
        <p:spPr>
          <a:xfrm>
            <a:off x="2707204" y="3035664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2EE7F4-6AA1-D641-D23C-EC7C5B373FFF}"/>
              </a:ext>
            </a:extLst>
          </p:cNvPr>
          <p:cNvSpPr txBox="1"/>
          <p:nvPr/>
        </p:nvSpPr>
        <p:spPr>
          <a:xfrm>
            <a:off x="4593266" y="2934586"/>
            <a:ext cx="56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4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8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12,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nhớ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3608A0-F8EB-82C7-08E7-AA87D882DDA8}"/>
              </a:ext>
            </a:extLst>
          </p:cNvPr>
          <p:cNvSpPr txBox="1"/>
          <p:nvPr/>
        </p:nvSpPr>
        <p:spPr>
          <a:xfrm>
            <a:off x="2430758" y="3041296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F9AED8-2B83-EB98-F0D8-FCAEF9A5C009}"/>
              </a:ext>
            </a:extLst>
          </p:cNvPr>
          <p:cNvSpPr txBox="1"/>
          <p:nvPr/>
        </p:nvSpPr>
        <p:spPr>
          <a:xfrm>
            <a:off x="4635795" y="3604437"/>
            <a:ext cx="711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0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1; 1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3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4,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4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179D07-2AAB-C941-6CCF-49706868F640}"/>
              </a:ext>
            </a:extLst>
          </p:cNvPr>
          <p:cNvSpPr txBox="1"/>
          <p:nvPr/>
        </p:nvSpPr>
        <p:spPr>
          <a:xfrm>
            <a:off x="2011834" y="303566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215D5F-778D-B9D6-925D-A187EB3B1501}"/>
              </a:ext>
            </a:extLst>
          </p:cNvPr>
          <p:cNvSpPr txBox="1"/>
          <p:nvPr/>
        </p:nvSpPr>
        <p:spPr>
          <a:xfrm>
            <a:off x="4614531" y="4306185"/>
            <a:ext cx="56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3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9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12,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nhớ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DC7EEF-9F51-7EB9-DE87-B204FB2D7E61}"/>
              </a:ext>
            </a:extLst>
          </p:cNvPr>
          <p:cNvSpPr txBox="1"/>
          <p:nvPr/>
        </p:nvSpPr>
        <p:spPr>
          <a:xfrm>
            <a:off x="1750276" y="3035664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B37143-309F-4E55-E565-FF3E20C5267B}"/>
              </a:ext>
            </a:extLst>
          </p:cNvPr>
          <p:cNvSpPr txBox="1"/>
          <p:nvPr/>
        </p:nvSpPr>
        <p:spPr>
          <a:xfrm>
            <a:off x="4657061" y="4986669"/>
            <a:ext cx="7347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Arial"/>
              </a:rPr>
              <a:t>2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thêm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3, 3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cộng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5, </a:t>
            </a:r>
            <a:r>
              <a:rPr lang="en-US" sz="2800" dirty="0" err="1">
                <a:solidFill>
                  <a:srgbClr val="002060"/>
                </a:solidFill>
                <a:latin typeface="Arial"/>
              </a:rPr>
              <a:t>viết</a:t>
            </a:r>
            <a:r>
              <a:rPr lang="en-US" sz="2800" dirty="0">
                <a:solidFill>
                  <a:srgbClr val="002060"/>
                </a:solidFill>
                <a:latin typeface="Arial"/>
              </a:rPr>
              <a:t> 5.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AFFA0A-617F-C61C-C536-FAC57A76B157}"/>
              </a:ext>
            </a:extLst>
          </p:cNvPr>
          <p:cNvSpPr txBox="1"/>
          <p:nvPr/>
        </p:nvSpPr>
        <p:spPr>
          <a:xfrm>
            <a:off x="1540814" y="3028960"/>
            <a:ext cx="40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2060"/>
                </a:solidFill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296094" y="529722"/>
            <a:ext cx="5187273" cy="644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 + 293 845 = 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02897" y="5667153"/>
            <a:ext cx="6605553" cy="644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  + 293 845 = 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524 260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328313" y="184897"/>
            <a:ext cx="11682343" cy="642439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491D1F-660B-356C-7F73-D18DA5E6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81" y="4785758"/>
            <a:ext cx="1143000" cy="139065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888274" y="468761"/>
            <a:ext cx="2368732" cy="6444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966" y="1367247"/>
            <a:ext cx="4676503" cy="583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08960" y="2238102"/>
            <a:ext cx="6592388" cy="879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4 452 + 263 728</a:t>
            </a:r>
          </a:p>
        </p:txBody>
      </p:sp>
    </p:spTree>
    <p:extLst>
      <p:ext uri="{BB962C8B-B14F-4D97-AF65-F5344CB8AC3E}">
        <p14:creationId xmlns:p14="http://schemas.microsoft.com/office/powerpoint/2010/main" val="225074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478161" y="425746"/>
            <a:ext cx="11121656" cy="626257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8035" y="1358537"/>
            <a:ext cx="7541622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9600" b="1" i="0" u="none" strike="noStrike" kern="1200" cap="none" spc="0" normalizeH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9600" b="1" i="0" u="none" strike="noStrike" kern="1200" cap="none" spc="0" normalizeH="0" baseline="0" noProof="0" dirty="0">
              <a:ln w="10160">
                <a:solidFill>
                  <a:srgbClr val="FFFFFF"/>
                </a:solidFill>
                <a:prstDash val="solid"/>
              </a:ln>
              <a:solidFill>
                <a:srgbClr val="FF339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235" y="2316480"/>
            <a:ext cx="7750629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74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226749" y="211535"/>
            <a:ext cx="10536449" cy="1200329"/>
          </a:xfrm>
          <a:prstGeom prst="rect">
            <a:avLst/>
          </a:prstGeom>
          <a:solidFill>
            <a:srgbClr val="E8AEFF"/>
          </a:solidFill>
          <a:ln w="38100" cap="flat" cmpd="sng" algn="ctr">
            <a:solidFill>
              <a:srgbClr val="E1FD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Kết quả của phép tính ghi trên mỗi chiếc xô là số mi-li-lít sữa bò được chứa trong chiếc xô đó.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8B982F-C5BB-1D8F-AFED-EF646A570610}"/>
              </a:ext>
            </a:extLst>
          </p:cNvPr>
          <p:cNvGrpSpPr/>
          <p:nvPr/>
        </p:nvGrpSpPr>
        <p:grpSpPr>
          <a:xfrm>
            <a:off x="0" y="1611086"/>
            <a:ext cx="4648200" cy="3845370"/>
            <a:chOff x="390525" y="1323975"/>
            <a:chExt cx="4648200" cy="3780056"/>
          </a:xfrm>
        </p:grpSpPr>
        <p:pic>
          <p:nvPicPr>
            <p:cNvPr id="6" name="Picture 5" descr="A blue bucket with a handle&#10;&#10;Description automatically generated">
              <a:extLst>
                <a:ext uri="{FF2B5EF4-FFF2-40B4-BE49-F238E27FC236}">
                  <a16:creationId xmlns:a16="http://schemas.microsoft.com/office/drawing/2014/main" id="{049E9A13-3226-0F13-3A5D-41046FF7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1323975"/>
              <a:ext cx="4648200" cy="338544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7447BF-249B-0F3E-53D7-D88F43886F73}"/>
                </a:ext>
              </a:extLst>
            </p:cNvPr>
            <p:cNvGrpSpPr/>
            <p:nvPr/>
          </p:nvGrpSpPr>
          <p:grpSpPr>
            <a:xfrm>
              <a:off x="1854053" y="2790382"/>
              <a:ext cx="2203598" cy="1077218"/>
              <a:chOff x="2292202" y="1733107"/>
              <a:chExt cx="3406849" cy="107721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176AB2-0031-BE5E-5133-216DCB138942}"/>
                  </a:ext>
                </a:extLst>
              </p:cNvPr>
              <p:cNvSpPr txBox="1"/>
              <p:nvPr/>
            </p:nvSpPr>
            <p:spPr>
              <a:xfrm>
                <a:off x="2679405" y="1733107"/>
                <a:ext cx="30196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11 000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 3 000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ED80D0-BDF9-6962-38C8-45CB57249CCA}"/>
                  </a:ext>
                </a:extLst>
              </p:cNvPr>
              <p:cNvSpPr txBox="1"/>
              <p:nvPr/>
            </p:nvSpPr>
            <p:spPr>
              <a:xfrm>
                <a:off x="2292202" y="2038128"/>
                <a:ext cx="425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03BE1B5-D3D6-2CD8-C5C4-2318D8048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0839" y="2747852"/>
                <a:ext cx="1961019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0C2912-28A5-02B4-A921-ECACA435FCA0}"/>
                </a:ext>
              </a:extLst>
            </p:cNvPr>
            <p:cNvSpPr txBox="1"/>
            <p:nvPr/>
          </p:nvSpPr>
          <p:spPr>
            <a:xfrm>
              <a:off x="2524125" y="4457700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453532-150B-1894-29D3-4E7BA7DAE699}"/>
              </a:ext>
            </a:extLst>
          </p:cNvPr>
          <p:cNvGrpSpPr/>
          <p:nvPr/>
        </p:nvGrpSpPr>
        <p:grpSpPr>
          <a:xfrm>
            <a:off x="3657600" y="1611086"/>
            <a:ext cx="4648200" cy="3778695"/>
            <a:chOff x="390525" y="1323975"/>
            <a:chExt cx="4648200" cy="3684806"/>
          </a:xfrm>
        </p:grpSpPr>
        <p:pic>
          <p:nvPicPr>
            <p:cNvPr id="14" name="Picture 13" descr="A blue bucket with a handle&#10;&#10;Description automatically generated">
              <a:extLst>
                <a:ext uri="{FF2B5EF4-FFF2-40B4-BE49-F238E27FC236}">
                  <a16:creationId xmlns:a16="http://schemas.microsoft.com/office/drawing/2014/main" id="{4BDDC9C1-88FD-F91A-A4F0-6506428DC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1323975"/>
              <a:ext cx="4648200" cy="338544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495473-5ADF-E2C2-5AC5-8A43C6D12631}"/>
                </a:ext>
              </a:extLst>
            </p:cNvPr>
            <p:cNvGrpSpPr/>
            <p:nvPr/>
          </p:nvGrpSpPr>
          <p:grpSpPr>
            <a:xfrm>
              <a:off x="1949303" y="2790382"/>
              <a:ext cx="2108348" cy="1077218"/>
              <a:chOff x="2439462" y="1733107"/>
              <a:chExt cx="3259589" cy="107721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DE0435-BA53-FA61-4BC2-CA5D02EA22F3}"/>
                  </a:ext>
                </a:extLst>
              </p:cNvPr>
              <p:cNvSpPr txBox="1"/>
              <p:nvPr/>
            </p:nvSpPr>
            <p:spPr>
              <a:xfrm>
                <a:off x="2679405" y="1733107"/>
                <a:ext cx="30196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  9 360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  5 450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7C8F96-ED1F-D60E-5A42-D0BFEBB13AAC}"/>
                  </a:ext>
                </a:extLst>
              </p:cNvPr>
              <p:cNvSpPr txBox="1"/>
              <p:nvPr/>
            </p:nvSpPr>
            <p:spPr>
              <a:xfrm>
                <a:off x="2439462" y="1961928"/>
                <a:ext cx="425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36F4763-DD73-375D-9F86-172CE9575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0839" y="2747852"/>
                <a:ext cx="1961019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82E869-46DA-BEB0-9653-145CF5B82DA6}"/>
                </a:ext>
              </a:extLst>
            </p:cNvPr>
            <p:cNvSpPr txBox="1"/>
            <p:nvPr/>
          </p:nvSpPr>
          <p:spPr>
            <a:xfrm>
              <a:off x="2628900" y="4362450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9A3AEA-EAF8-B6CE-CDAF-F55F87A829AA}"/>
              </a:ext>
            </a:extLst>
          </p:cNvPr>
          <p:cNvGrpSpPr/>
          <p:nvPr/>
        </p:nvGrpSpPr>
        <p:grpSpPr>
          <a:xfrm>
            <a:off x="7324725" y="1676400"/>
            <a:ext cx="4648200" cy="3684806"/>
            <a:chOff x="390525" y="1323975"/>
            <a:chExt cx="4648200" cy="3684806"/>
          </a:xfrm>
        </p:grpSpPr>
        <p:pic>
          <p:nvPicPr>
            <p:cNvPr id="21" name="Picture 20" descr="A blue bucket with a handle&#10;&#10;Description automatically generated">
              <a:extLst>
                <a:ext uri="{FF2B5EF4-FFF2-40B4-BE49-F238E27FC236}">
                  <a16:creationId xmlns:a16="http://schemas.microsoft.com/office/drawing/2014/main" id="{43EB4202-4744-8895-8C41-70A5C2132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1323975"/>
              <a:ext cx="4648200" cy="338544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1A00103-BAF8-970C-CB3C-5B509975BD5E}"/>
                </a:ext>
              </a:extLst>
            </p:cNvPr>
            <p:cNvGrpSpPr/>
            <p:nvPr/>
          </p:nvGrpSpPr>
          <p:grpSpPr>
            <a:xfrm>
              <a:off x="1901678" y="2790382"/>
              <a:ext cx="2155973" cy="1077218"/>
              <a:chOff x="2365832" y="1733107"/>
              <a:chExt cx="3333219" cy="107721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68F5A7-757C-0759-B13B-4577A6218BAA}"/>
                  </a:ext>
                </a:extLst>
              </p:cNvPr>
              <p:cNvSpPr txBox="1"/>
              <p:nvPr/>
            </p:nvSpPr>
            <p:spPr>
              <a:xfrm>
                <a:off x="2679404" y="1733107"/>
                <a:ext cx="301964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10 072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 3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580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77C968-2542-48C9-61E0-F7610C54503D}"/>
                  </a:ext>
                </a:extLst>
              </p:cNvPr>
              <p:cNvSpPr txBox="1"/>
              <p:nvPr/>
            </p:nvSpPr>
            <p:spPr>
              <a:xfrm>
                <a:off x="2365832" y="2076228"/>
                <a:ext cx="425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8DDCFBE-CBF0-D467-DDB3-706ED241E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0839" y="2747852"/>
                <a:ext cx="1961019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0EE137-B269-94EF-6136-A8337CF884D3}"/>
                </a:ext>
              </a:extLst>
            </p:cNvPr>
            <p:cNvSpPr txBox="1"/>
            <p:nvPr/>
          </p:nvSpPr>
          <p:spPr>
            <a:xfrm>
              <a:off x="2628900" y="4362450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49" name="组合 28">
            <a:extLst>
              <a:ext uri="{FF2B5EF4-FFF2-40B4-BE49-F238E27FC236}">
                <a16:creationId xmlns:a16="http://schemas.microsoft.com/office/drawing/2014/main" id="{DF960BC4-EA98-44D4-A7D4-5E7DA03EF4FB}"/>
              </a:ext>
            </a:extLst>
          </p:cNvPr>
          <p:cNvGrpSpPr/>
          <p:nvPr/>
        </p:nvGrpSpPr>
        <p:grpSpPr>
          <a:xfrm>
            <a:off x="1" y="90558"/>
            <a:ext cx="1263148" cy="1111570"/>
            <a:chOff x="5695044" y="549461"/>
            <a:chExt cx="947361" cy="833677"/>
          </a:xfrm>
        </p:grpSpPr>
        <p:pic>
          <p:nvPicPr>
            <p:cNvPr id="50" name="图片 13">
              <a:extLst>
                <a:ext uri="{FF2B5EF4-FFF2-40B4-BE49-F238E27FC236}">
                  <a16:creationId xmlns:a16="http://schemas.microsoft.com/office/drawing/2014/main" id="{7C42BD52-B992-464F-9F78-F45FD9456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044" y="549461"/>
              <a:ext cx="947361" cy="83367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872E83F-787B-4F55-A899-015FC08E58EC}"/>
                </a:ext>
              </a:extLst>
            </p:cNvPr>
            <p:cNvSpPr txBox="1"/>
            <p:nvPr/>
          </p:nvSpPr>
          <p:spPr>
            <a:xfrm flipH="1">
              <a:off x="5813177" y="755511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E1FD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1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E1FDFF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06591DD6-63B4-1E1B-4BF1-5AE4E422977E}"/>
              </a:ext>
            </a:extLst>
          </p:cNvPr>
          <p:cNvSpPr txBox="1"/>
          <p:nvPr/>
        </p:nvSpPr>
        <p:spPr>
          <a:xfrm>
            <a:off x="687143" y="5498968"/>
            <a:ext cx="11121679" cy="543675"/>
          </a:xfrm>
          <a:prstGeom prst="rect">
            <a:avLst/>
          </a:prstGeom>
          <a:solidFill>
            <a:srgbClr val="FFE340">
              <a:lumMod val="20000"/>
              <a:lumOff val="80000"/>
            </a:srgbClr>
          </a:solidFill>
          <a:ln w="25400" cap="flat" cmpd="sng" algn="ctr">
            <a:solidFill>
              <a:srgbClr val="00E8E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Xô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altLang="en-US" sz="2933" b="1" i="0" u="none" strike="noStrike" kern="0" cap="none" spc="0" normalizeH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chứa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sữa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bò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?</a:t>
            </a:r>
            <a:r>
              <a:rPr kumimoji="0" lang="en-US" altLang="en-US" sz="2933" b="1" i="0" u="none" strike="noStrike" kern="0" cap="none" spc="0" normalizeH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Xô</a:t>
            </a:r>
            <a:r>
              <a:rPr kumimoji="0" lang="en-US" altLang="en-US" sz="2933" b="1" i="0" u="none" strike="noStrike" kern="0" cap="none" spc="0" normalizeH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kumimoji="0" lang="en-US" altLang="en-US" sz="2933" b="1" i="0" u="none" strike="noStrike" kern="0" cap="none" spc="0" normalizeH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chứa</a:t>
            </a:r>
            <a:r>
              <a:rPr kumimoji="0" lang="en-US" altLang="en-US" sz="2933" b="1" i="0" u="none" strike="noStrike" kern="0" cap="none" spc="0" normalizeH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kumimoji="0" lang="en-US" altLang="en-US" sz="2933" b="1" i="0" u="none" strike="noStrike" kern="0" cap="none" spc="0" normalizeH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sữa</a:t>
            </a:r>
            <a:r>
              <a:rPr kumimoji="0" lang="en-US" altLang="en-US" sz="2933" b="1" i="0" u="none" strike="noStrike" kern="0" cap="none" spc="0" normalizeH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bò</a:t>
            </a:r>
            <a:r>
              <a:rPr kumimoji="0" lang="en-US" altLang="en-US" sz="2933" b="1" i="0" u="none" strike="noStrike" kern="0" cap="none" spc="0" normalizeH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kumimoji="0" lang="en-US" altLang="en-US" sz="2933" b="1" i="0" u="none" strike="noStrike" kern="0" cap="none" spc="0" normalizeH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?</a:t>
            </a:r>
            <a:endParaRPr kumimoji="0" lang="en-US" sz="2933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03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1226749" y="211535"/>
            <a:ext cx="10536449" cy="1200329"/>
          </a:xfrm>
          <a:prstGeom prst="rect">
            <a:avLst/>
          </a:prstGeom>
          <a:solidFill>
            <a:srgbClr val="E8AEFF"/>
          </a:solidFill>
          <a:ln w="38100" cap="flat" cmpd="sng" algn="ctr">
            <a:solidFill>
              <a:srgbClr val="E1FD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Kết quả của phép tính ghi trên mỗi chiếc xô là số mi-li-lít sữa bò được chứa trong chiếc xô đó.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8B982F-C5BB-1D8F-AFED-EF646A570610}"/>
              </a:ext>
            </a:extLst>
          </p:cNvPr>
          <p:cNvGrpSpPr/>
          <p:nvPr/>
        </p:nvGrpSpPr>
        <p:grpSpPr>
          <a:xfrm>
            <a:off x="0" y="1611086"/>
            <a:ext cx="4648200" cy="3845370"/>
            <a:chOff x="390525" y="1323975"/>
            <a:chExt cx="4648200" cy="3780056"/>
          </a:xfrm>
        </p:grpSpPr>
        <p:pic>
          <p:nvPicPr>
            <p:cNvPr id="6" name="Picture 5" descr="A blue bucket with a handle&#10;&#10;Description automatically generated">
              <a:extLst>
                <a:ext uri="{FF2B5EF4-FFF2-40B4-BE49-F238E27FC236}">
                  <a16:creationId xmlns:a16="http://schemas.microsoft.com/office/drawing/2014/main" id="{049E9A13-3226-0F13-3A5D-41046FF75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1323975"/>
              <a:ext cx="4648200" cy="338544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77447BF-249B-0F3E-53D7-D88F43886F73}"/>
                </a:ext>
              </a:extLst>
            </p:cNvPr>
            <p:cNvGrpSpPr/>
            <p:nvPr/>
          </p:nvGrpSpPr>
          <p:grpSpPr>
            <a:xfrm>
              <a:off x="1854053" y="2790382"/>
              <a:ext cx="2203598" cy="1077218"/>
              <a:chOff x="2292202" y="1733107"/>
              <a:chExt cx="3406849" cy="107721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176AB2-0031-BE5E-5133-216DCB138942}"/>
                  </a:ext>
                </a:extLst>
              </p:cNvPr>
              <p:cNvSpPr txBox="1"/>
              <p:nvPr/>
            </p:nvSpPr>
            <p:spPr>
              <a:xfrm>
                <a:off x="2679405" y="1733107"/>
                <a:ext cx="30196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11 000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 3 000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EED80D0-BDF9-6962-38C8-45CB57249CCA}"/>
                  </a:ext>
                </a:extLst>
              </p:cNvPr>
              <p:cNvSpPr txBox="1"/>
              <p:nvPr/>
            </p:nvSpPr>
            <p:spPr>
              <a:xfrm>
                <a:off x="2292202" y="2038128"/>
                <a:ext cx="425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03BE1B5-D3D6-2CD8-C5C4-2318D8048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0839" y="2747852"/>
                <a:ext cx="1961019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0C2912-28A5-02B4-A921-ECACA435FCA0}"/>
                </a:ext>
              </a:extLst>
            </p:cNvPr>
            <p:cNvSpPr txBox="1"/>
            <p:nvPr/>
          </p:nvSpPr>
          <p:spPr>
            <a:xfrm>
              <a:off x="2524125" y="4457700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453532-150B-1894-29D3-4E7BA7DAE699}"/>
              </a:ext>
            </a:extLst>
          </p:cNvPr>
          <p:cNvGrpSpPr/>
          <p:nvPr/>
        </p:nvGrpSpPr>
        <p:grpSpPr>
          <a:xfrm>
            <a:off x="3657600" y="1611086"/>
            <a:ext cx="4648200" cy="3778695"/>
            <a:chOff x="390525" y="1323975"/>
            <a:chExt cx="4648200" cy="3684806"/>
          </a:xfrm>
        </p:grpSpPr>
        <p:pic>
          <p:nvPicPr>
            <p:cNvPr id="14" name="Picture 13" descr="A blue bucket with a handle&#10;&#10;Description automatically generated">
              <a:extLst>
                <a:ext uri="{FF2B5EF4-FFF2-40B4-BE49-F238E27FC236}">
                  <a16:creationId xmlns:a16="http://schemas.microsoft.com/office/drawing/2014/main" id="{4BDDC9C1-88FD-F91A-A4F0-6506428DC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1323975"/>
              <a:ext cx="4648200" cy="338544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495473-5ADF-E2C2-5AC5-8A43C6D12631}"/>
                </a:ext>
              </a:extLst>
            </p:cNvPr>
            <p:cNvGrpSpPr/>
            <p:nvPr/>
          </p:nvGrpSpPr>
          <p:grpSpPr>
            <a:xfrm>
              <a:off x="1949303" y="2790382"/>
              <a:ext cx="2108348" cy="1077218"/>
              <a:chOff x="2439462" y="1733107"/>
              <a:chExt cx="3259589" cy="1077218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DE0435-BA53-FA61-4BC2-CA5D02EA22F3}"/>
                  </a:ext>
                </a:extLst>
              </p:cNvPr>
              <p:cNvSpPr txBox="1"/>
              <p:nvPr/>
            </p:nvSpPr>
            <p:spPr>
              <a:xfrm>
                <a:off x="2679405" y="1733107"/>
                <a:ext cx="301964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  9 360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  5 450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E7C8F96-ED1F-D60E-5A42-D0BFEBB13AAC}"/>
                  </a:ext>
                </a:extLst>
              </p:cNvPr>
              <p:cNvSpPr txBox="1"/>
              <p:nvPr/>
            </p:nvSpPr>
            <p:spPr>
              <a:xfrm>
                <a:off x="2439462" y="1961928"/>
                <a:ext cx="425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36F4763-DD73-375D-9F86-172CE9575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0839" y="2747852"/>
                <a:ext cx="1961019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82E869-46DA-BEB0-9653-145CF5B82DA6}"/>
                </a:ext>
              </a:extLst>
            </p:cNvPr>
            <p:cNvSpPr txBox="1"/>
            <p:nvPr/>
          </p:nvSpPr>
          <p:spPr>
            <a:xfrm>
              <a:off x="2628900" y="4362450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9A3AEA-EAF8-B6CE-CDAF-F55F87A829AA}"/>
              </a:ext>
            </a:extLst>
          </p:cNvPr>
          <p:cNvGrpSpPr/>
          <p:nvPr/>
        </p:nvGrpSpPr>
        <p:grpSpPr>
          <a:xfrm>
            <a:off x="7324725" y="1676400"/>
            <a:ext cx="4648200" cy="3684806"/>
            <a:chOff x="390525" y="1323975"/>
            <a:chExt cx="4648200" cy="3684806"/>
          </a:xfrm>
        </p:grpSpPr>
        <p:pic>
          <p:nvPicPr>
            <p:cNvPr id="21" name="Picture 20" descr="A blue bucket with a handle&#10;&#10;Description automatically generated">
              <a:extLst>
                <a:ext uri="{FF2B5EF4-FFF2-40B4-BE49-F238E27FC236}">
                  <a16:creationId xmlns:a16="http://schemas.microsoft.com/office/drawing/2014/main" id="{43EB4202-4744-8895-8C41-70A5C2132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1323975"/>
              <a:ext cx="4648200" cy="3385440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1A00103-BAF8-970C-CB3C-5B509975BD5E}"/>
                </a:ext>
              </a:extLst>
            </p:cNvPr>
            <p:cNvGrpSpPr/>
            <p:nvPr/>
          </p:nvGrpSpPr>
          <p:grpSpPr>
            <a:xfrm>
              <a:off x="1901678" y="2790382"/>
              <a:ext cx="2155973" cy="1077218"/>
              <a:chOff x="2365832" y="1733107"/>
              <a:chExt cx="3333219" cy="107721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68F5A7-757C-0759-B13B-4577A6218BAA}"/>
                  </a:ext>
                </a:extLst>
              </p:cNvPr>
              <p:cNvSpPr txBox="1"/>
              <p:nvPr/>
            </p:nvSpPr>
            <p:spPr>
              <a:xfrm>
                <a:off x="2679404" y="1733107"/>
                <a:ext cx="301964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10 072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</a:rPr>
                  <a:t>  3 580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77C968-2542-48C9-61E0-F7610C54503D}"/>
                  </a:ext>
                </a:extLst>
              </p:cNvPr>
              <p:cNvSpPr txBox="1"/>
              <p:nvPr/>
            </p:nvSpPr>
            <p:spPr>
              <a:xfrm>
                <a:off x="2365832" y="2076228"/>
                <a:ext cx="42530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8DDCFBE-CBF0-D467-DDB3-706ED241E1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80839" y="2747852"/>
                <a:ext cx="1961019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0EE137-B269-94EF-6136-A8337CF884D3}"/>
                </a:ext>
              </a:extLst>
            </p:cNvPr>
            <p:cNvSpPr txBox="1"/>
            <p:nvPr/>
          </p:nvSpPr>
          <p:spPr>
            <a:xfrm>
              <a:off x="2628900" y="4362450"/>
              <a:ext cx="22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6591DD6-63B4-1E1B-4BF1-5AE4E422977E}"/>
              </a:ext>
            </a:extLst>
          </p:cNvPr>
          <p:cNvSpPr txBox="1"/>
          <p:nvPr/>
        </p:nvSpPr>
        <p:spPr>
          <a:xfrm>
            <a:off x="687144" y="5498968"/>
            <a:ext cx="6871896" cy="543675"/>
          </a:xfrm>
          <a:prstGeom prst="rect">
            <a:avLst/>
          </a:prstGeom>
          <a:solidFill>
            <a:srgbClr val="FFE340">
              <a:lumMod val="20000"/>
              <a:lumOff val="80000"/>
            </a:srgbClr>
          </a:solidFill>
          <a:ln w="25400" cap="flat" cmpd="sng" algn="ctr">
            <a:solidFill>
              <a:srgbClr val="00E8E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Xô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chứa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nhiều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sữa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bò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xô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B</a:t>
            </a:r>
            <a:endParaRPr kumimoji="0" lang="en-US" sz="2933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C01947-E116-EE93-29B6-18B1B26905B0}"/>
              </a:ext>
            </a:extLst>
          </p:cNvPr>
          <p:cNvSpPr txBox="1"/>
          <p:nvPr/>
        </p:nvSpPr>
        <p:spPr>
          <a:xfrm>
            <a:off x="2662373" y="4137932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73A620-291D-C9A3-26D7-43B012875C4D}"/>
              </a:ext>
            </a:extLst>
          </p:cNvPr>
          <p:cNvSpPr txBox="1"/>
          <p:nvPr/>
        </p:nvSpPr>
        <p:spPr>
          <a:xfrm>
            <a:off x="2444931" y="4129224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2A450C9-99D8-CE7B-2970-1C3D3F0A8046}"/>
              </a:ext>
            </a:extLst>
          </p:cNvPr>
          <p:cNvSpPr txBox="1"/>
          <p:nvPr/>
        </p:nvSpPr>
        <p:spPr>
          <a:xfrm>
            <a:off x="2216332" y="4128407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2F15C7-C3C0-694C-D08C-A4A8DDE0947A}"/>
              </a:ext>
            </a:extLst>
          </p:cNvPr>
          <p:cNvSpPr txBox="1"/>
          <p:nvPr/>
        </p:nvSpPr>
        <p:spPr>
          <a:xfrm>
            <a:off x="1942556" y="4129224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50DDD8-9928-F53C-F9A8-0245E5EC35D3}"/>
              </a:ext>
            </a:extLst>
          </p:cNvPr>
          <p:cNvSpPr txBox="1"/>
          <p:nvPr/>
        </p:nvSpPr>
        <p:spPr>
          <a:xfrm>
            <a:off x="1758315" y="4127591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2F0414-30EC-B873-9BBC-02F01FB11F79}"/>
              </a:ext>
            </a:extLst>
          </p:cNvPr>
          <p:cNvSpPr txBox="1"/>
          <p:nvPr/>
        </p:nvSpPr>
        <p:spPr>
          <a:xfrm>
            <a:off x="6391275" y="4139293"/>
            <a:ext cx="22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881629-1081-5BCD-0AA3-140CA995471B}"/>
              </a:ext>
            </a:extLst>
          </p:cNvPr>
          <p:cNvSpPr txBox="1"/>
          <p:nvPr/>
        </p:nvSpPr>
        <p:spPr>
          <a:xfrm>
            <a:off x="6148251" y="4140110"/>
            <a:ext cx="278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5BDC80-291E-2A01-5796-5EECD4323BB2}"/>
              </a:ext>
            </a:extLst>
          </p:cNvPr>
          <p:cNvSpPr txBox="1"/>
          <p:nvPr/>
        </p:nvSpPr>
        <p:spPr>
          <a:xfrm>
            <a:off x="5938156" y="4140109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6606D5-3006-50AF-B903-BCFC33B6F47B}"/>
              </a:ext>
            </a:extLst>
          </p:cNvPr>
          <p:cNvSpPr txBox="1"/>
          <p:nvPr/>
        </p:nvSpPr>
        <p:spPr>
          <a:xfrm>
            <a:off x="5434149" y="4113167"/>
            <a:ext cx="6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72E37E-502C-24AB-83F8-0057522F181D}"/>
              </a:ext>
            </a:extLst>
          </p:cNvPr>
          <p:cNvSpPr txBox="1"/>
          <p:nvPr/>
        </p:nvSpPr>
        <p:spPr>
          <a:xfrm>
            <a:off x="9977574" y="4066358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995D28-37EF-53BD-31B4-E523E72EEB9C}"/>
              </a:ext>
            </a:extLst>
          </p:cNvPr>
          <p:cNvSpPr txBox="1"/>
          <p:nvPr/>
        </p:nvSpPr>
        <p:spPr>
          <a:xfrm>
            <a:off x="9533980" y="4075068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562EE50-1F5E-3226-208E-E456C832C22E}"/>
              </a:ext>
            </a:extLst>
          </p:cNvPr>
          <p:cNvSpPr txBox="1"/>
          <p:nvPr/>
        </p:nvSpPr>
        <p:spPr>
          <a:xfrm>
            <a:off x="9229996" y="4084590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73FDF32-A608-E345-E1DC-DE303DA211BE}"/>
              </a:ext>
            </a:extLst>
          </p:cNvPr>
          <p:cNvSpPr txBox="1"/>
          <p:nvPr/>
        </p:nvSpPr>
        <p:spPr>
          <a:xfrm>
            <a:off x="9022080" y="4084321"/>
            <a:ext cx="50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7" name="Rectangle: Rounded Corners 56">
            <a:extLst>
              <a:ext uri="{FF2B5EF4-FFF2-40B4-BE49-F238E27FC236}">
                <a16:creationId xmlns:a16="http://schemas.microsoft.com/office/drawing/2014/main" id="{4AEF9F14-7FE5-4528-B7BE-2EA723858858}"/>
              </a:ext>
            </a:extLst>
          </p:cNvPr>
          <p:cNvSpPr/>
          <p:nvPr/>
        </p:nvSpPr>
        <p:spPr>
          <a:xfrm>
            <a:off x="5267325" y="2133600"/>
            <a:ext cx="1504950" cy="542925"/>
          </a:xfrm>
          <a:prstGeom prst="roundRect">
            <a:avLst/>
          </a:prstGeom>
          <a:solidFill>
            <a:srgbClr val="FFE340">
              <a:lumMod val="20000"/>
              <a:lumOff val="80000"/>
            </a:srgbClr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NHIỀU NHẤT</a:t>
            </a:r>
          </a:p>
        </p:txBody>
      </p:sp>
      <p:sp>
        <p:nvSpPr>
          <p:cNvPr id="48" name="Rectangle: Rounded Corners 57">
            <a:extLst>
              <a:ext uri="{FF2B5EF4-FFF2-40B4-BE49-F238E27FC236}">
                <a16:creationId xmlns:a16="http://schemas.microsoft.com/office/drawing/2014/main" id="{FA13F473-E0DF-B70D-6677-A311131514E4}"/>
              </a:ext>
            </a:extLst>
          </p:cNvPr>
          <p:cNvSpPr/>
          <p:nvPr/>
        </p:nvSpPr>
        <p:spPr>
          <a:xfrm>
            <a:off x="8924925" y="2219325"/>
            <a:ext cx="1504950" cy="542925"/>
          </a:xfrm>
          <a:prstGeom prst="roundRect">
            <a:avLst/>
          </a:prstGeom>
          <a:solidFill>
            <a:srgbClr val="FFE340">
              <a:lumMod val="20000"/>
              <a:lumOff val="80000"/>
            </a:srgbClr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ÍT NHẤT</a:t>
            </a:r>
          </a:p>
        </p:txBody>
      </p:sp>
      <p:grpSp>
        <p:nvGrpSpPr>
          <p:cNvPr id="49" name="组合 28">
            <a:extLst>
              <a:ext uri="{FF2B5EF4-FFF2-40B4-BE49-F238E27FC236}">
                <a16:creationId xmlns:a16="http://schemas.microsoft.com/office/drawing/2014/main" id="{DF960BC4-EA98-44D4-A7D4-5E7DA03EF4FB}"/>
              </a:ext>
            </a:extLst>
          </p:cNvPr>
          <p:cNvGrpSpPr/>
          <p:nvPr/>
        </p:nvGrpSpPr>
        <p:grpSpPr>
          <a:xfrm>
            <a:off x="1" y="90558"/>
            <a:ext cx="1263148" cy="1111570"/>
            <a:chOff x="5695044" y="549461"/>
            <a:chExt cx="947361" cy="833677"/>
          </a:xfrm>
        </p:grpSpPr>
        <p:pic>
          <p:nvPicPr>
            <p:cNvPr id="50" name="图片 13">
              <a:extLst>
                <a:ext uri="{FF2B5EF4-FFF2-40B4-BE49-F238E27FC236}">
                  <a16:creationId xmlns:a16="http://schemas.microsoft.com/office/drawing/2014/main" id="{7C42BD52-B992-464F-9F78-F45FD9456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5044" y="549461"/>
              <a:ext cx="947361" cy="833677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872E83F-787B-4F55-A899-015FC08E58EC}"/>
                </a:ext>
              </a:extLst>
            </p:cNvPr>
            <p:cNvSpPr txBox="1"/>
            <p:nvPr/>
          </p:nvSpPr>
          <p:spPr>
            <a:xfrm flipH="1">
              <a:off x="5813177" y="755511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E1FDF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1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E1FDFF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6591DD6-63B4-1E1B-4BF1-5AE4E422977E}"/>
              </a:ext>
            </a:extLst>
          </p:cNvPr>
          <p:cNvSpPr txBox="1"/>
          <p:nvPr/>
        </p:nvSpPr>
        <p:spPr>
          <a:xfrm>
            <a:off x="691499" y="6182590"/>
            <a:ext cx="6876250" cy="543675"/>
          </a:xfrm>
          <a:prstGeom prst="rect">
            <a:avLst/>
          </a:prstGeom>
          <a:solidFill>
            <a:srgbClr val="FFE340">
              <a:lumMod val="20000"/>
              <a:lumOff val="80000"/>
            </a:srgbClr>
          </a:solidFill>
          <a:ln w="25400" cap="flat" cmpd="sng" algn="ctr">
            <a:solidFill>
              <a:srgbClr val="00E8E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Xô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chứa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sữa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bò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xô</a:t>
            </a:r>
            <a:r>
              <a:rPr kumimoji="0" lang="en-US" alt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C</a:t>
            </a:r>
            <a:endParaRPr kumimoji="0" lang="en-US" sz="2933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1B6887F-AFA0-94E7-D769-E1555D5DF518}"/>
              </a:ext>
            </a:extLst>
          </p:cNvPr>
          <p:cNvSpPr txBox="1"/>
          <p:nvPr/>
        </p:nvSpPr>
        <p:spPr>
          <a:xfrm>
            <a:off x="9759313" y="4083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659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8" grpId="0"/>
      <p:bldP spid="39" grpId="0"/>
      <p:bldP spid="42" grpId="0"/>
      <p:bldP spid="45" grpId="0"/>
      <p:bldP spid="46" grpId="0"/>
      <p:bldP spid="47" grpId="0" animBg="1"/>
      <p:bldP spid="48" grpId="0" animBg="1"/>
      <p:bldP spid="52" grpId="0" animBg="1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420341" y="0"/>
            <a:ext cx="11121656" cy="650023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3633" y="607744"/>
            <a:ext cx="8682447" cy="707886"/>
          </a:xfrm>
          <a:prstGeom prst="rect">
            <a:avLst/>
          </a:prstGeom>
          <a:solidFill>
            <a:srgbClr val="E1FDFF"/>
          </a:solidFill>
          <a:ln w="25400" cap="flat" cmpd="sng" algn="ctr">
            <a:solidFill>
              <a:srgbClr val="00E8E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A1B9F-CA34-7FA1-7C13-D043073DB2BA}"/>
              </a:ext>
            </a:extLst>
          </p:cNvPr>
          <p:cNvSpPr txBox="1"/>
          <p:nvPr/>
        </p:nvSpPr>
        <p:spPr>
          <a:xfrm>
            <a:off x="1442901" y="2151018"/>
            <a:ext cx="10034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3 246 + 4 721                         47 282 + 2 514</a:t>
            </a:r>
          </a:p>
          <a:p>
            <a:pPr algn="just"/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139 820 + 240 134                 482 824 + 420 546</a:t>
            </a:r>
          </a:p>
        </p:txBody>
      </p:sp>
      <p:grpSp>
        <p:nvGrpSpPr>
          <p:cNvPr id="8" name="组合 28">
            <a:extLst>
              <a:ext uri="{FF2B5EF4-FFF2-40B4-BE49-F238E27FC236}">
                <a16:creationId xmlns:a16="http://schemas.microsoft.com/office/drawing/2014/main" id="{FD3AAF87-81CE-4EA6-8240-8203F0D43D36}"/>
              </a:ext>
            </a:extLst>
          </p:cNvPr>
          <p:cNvGrpSpPr/>
          <p:nvPr/>
        </p:nvGrpSpPr>
        <p:grpSpPr>
          <a:xfrm>
            <a:off x="604985" y="406152"/>
            <a:ext cx="1263148" cy="1111570"/>
            <a:chOff x="5759083" y="458021"/>
            <a:chExt cx="947361" cy="833677"/>
          </a:xfrm>
        </p:grpSpPr>
        <p:pic>
          <p:nvPicPr>
            <p:cNvPr id="9" name="图片 13">
              <a:extLst>
                <a:ext uri="{FF2B5EF4-FFF2-40B4-BE49-F238E27FC236}">
                  <a16:creationId xmlns:a16="http://schemas.microsoft.com/office/drawing/2014/main" id="{AF466E81-1FC4-484E-A821-DEB66AE52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83" y="458021"/>
              <a:ext cx="947361" cy="833677"/>
            </a:xfrm>
            <a:prstGeom prst="rect">
              <a:avLst/>
            </a:prstGeom>
          </p:spPr>
        </p:pic>
        <p:sp>
          <p:nvSpPr>
            <p:cNvPr id="10" name="TextBox 50">
              <a:extLst>
                <a:ext uri="{FF2B5EF4-FFF2-40B4-BE49-F238E27FC236}">
                  <a16:creationId xmlns:a16="http://schemas.microsoft.com/office/drawing/2014/main" id="{3C7260B0-A4EA-4B9E-8028-34297E0D1320}"/>
                </a:ext>
              </a:extLst>
            </p:cNvPr>
            <p:cNvSpPr txBox="1"/>
            <p:nvPr/>
          </p:nvSpPr>
          <p:spPr>
            <a:xfrm flipH="1">
              <a:off x="5891554" y="651008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1219170">
                <a:buClr>
                  <a:srgbClr val="000000"/>
                </a:buClr>
                <a:defRPr/>
              </a:pPr>
              <a:r>
                <a:rPr lang="en-US" altLang="zh-CN" sz="4800" dirty="0">
                  <a:solidFill>
                    <a:srgbClr val="E24A8B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2</a:t>
              </a:r>
              <a:endParaRPr lang="zh-CN" altLang="en-US" sz="4800" dirty="0">
                <a:solidFill>
                  <a:srgbClr val="E24A8B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96982" y="3666308"/>
            <a:ext cx="10223863" cy="23687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Quy tắc:</a:t>
            </a:r>
          </a:p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– Các chữ số trong cùng 1 hàng sẽ thẳng cột với nhau 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–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hực hiện phép cộng từ các số thuộc hàng bé nhất: đơn vị, tới hàng chục, hàng trăm, hàng nghìn,…</a:t>
            </a:r>
            <a:br>
              <a:rPr lang="vi-VN" sz="2800" b="1" dirty="0">
                <a:solidFill>
                  <a:srgbClr val="FF0000"/>
                </a:solidFill>
                <a:latin typeface="+mj-lt"/>
              </a:rPr>
            </a:br>
            <a:r>
              <a:rPr lang="vi-VN" sz="2800" b="1" dirty="0">
                <a:solidFill>
                  <a:srgbClr val="FF0000"/>
                </a:solidFill>
                <a:latin typeface="+mj-lt"/>
              </a:rPr>
              <a:t>– Viết số có nhiều chữ số hơn trước, số có ít chữ số ở sau </a:t>
            </a:r>
            <a:endParaRPr lang="vi-VN" sz="28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53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420341" y="0"/>
            <a:ext cx="11121656" cy="650023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3633" y="607744"/>
            <a:ext cx="8682447" cy="707886"/>
          </a:xfrm>
          <a:prstGeom prst="rect">
            <a:avLst/>
          </a:prstGeom>
          <a:solidFill>
            <a:srgbClr val="E1FDFF"/>
          </a:solidFill>
          <a:ln w="25400" cap="flat" cmpd="sng" algn="ctr">
            <a:solidFill>
              <a:srgbClr val="00E8E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A1B9F-CA34-7FA1-7C13-D043073DB2BA}"/>
              </a:ext>
            </a:extLst>
          </p:cNvPr>
          <p:cNvSpPr txBox="1"/>
          <p:nvPr/>
        </p:nvSpPr>
        <p:spPr>
          <a:xfrm>
            <a:off x="1442901" y="2151018"/>
            <a:ext cx="1003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3 246 + 4 721</a:t>
            </a:r>
          </a:p>
        </p:txBody>
      </p:sp>
      <p:grpSp>
        <p:nvGrpSpPr>
          <p:cNvPr id="8" name="组合 28">
            <a:extLst>
              <a:ext uri="{FF2B5EF4-FFF2-40B4-BE49-F238E27FC236}">
                <a16:creationId xmlns:a16="http://schemas.microsoft.com/office/drawing/2014/main" id="{FD3AAF87-81CE-4EA6-8240-8203F0D43D36}"/>
              </a:ext>
            </a:extLst>
          </p:cNvPr>
          <p:cNvGrpSpPr/>
          <p:nvPr/>
        </p:nvGrpSpPr>
        <p:grpSpPr>
          <a:xfrm>
            <a:off x="604985" y="406152"/>
            <a:ext cx="1263148" cy="1111570"/>
            <a:chOff x="5759083" y="458021"/>
            <a:chExt cx="947361" cy="833677"/>
          </a:xfrm>
        </p:grpSpPr>
        <p:pic>
          <p:nvPicPr>
            <p:cNvPr id="9" name="图片 13">
              <a:extLst>
                <a:ext uri="{FF2B5EF4-FFF2-40B4-BE49-F238E27FC236}">
                  <a16:creationId xmlns:a16="http://schemas.microsoft.com/office/drawing/2014/main" id="{AF466E81-1FC4-484E-A821-DEB66AE52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83" y="458021"/>
              <a:ext cx="947361" cy="833677"/>
            </a:xfrm>
            <a:prstGeom prst="rect">
              <a:avLst/>
            </a:prstGeom>
          </p:spPr>
        </p:pic>
        <p:sp>
          <p:nvSpPr>
            <p:cNvPr id="10" name="TextBox 50">
              <a:extLst>
                <a:ext uri="{FF2B5EF4-FFF2-40B4-BE49-F238E27FC236}">
                  <a16:creationId xmlns:a16="http://schemas.microsoft.com/office/drawing/2014/main" id="{3C7260B0-A4EA-4B9E-8028-34297E0D1320}"/>
                </a:ext>
              </a:extLst>
            </p:cNvPr>
            <p:cNvSpPr txBox="1"/>
            <p:nvPr/>
          </p:nvSpPr>
          <p:spPr>
            <a:xfrm flipH="1">
              <a:off x="5891554" y="651008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E24A8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884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420341" y="0"/>
            <a:ext cx="11121656" cy="650023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3633" y="607744"/>
            <a:ext cx="8682447" cy="707886"/>
          </a:xfrm>
          <a:prstGeom prst="rect">
            <a:avLst/>
          </a:prstGeom>
          <a:solidFill>
            <a:srgbClr val="E1FDFF"/>
          </a:solidFill>
          <a:ln w="25400" cap="flat" cmpd="sng" algn="ctr">
            <a:solidFill>
              <a:srgbClr val="00E8E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A1B9F-CA34-7FA1-7C13-D043073DB2BA}"/>
              </a:ext>
            </a:extLst>
          </p:cNvPr>
          <p:cNvSpPr txBox="1"/>
          <p:nvPr/>
        </p:nvSpPr>
        <p:spPr>
          <a:xfrm>
            <a:off x="1442901" y="2151018"/>
            <a:ext cx="1003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139 820 + 240 134</a:t>
            </a:r>
          </a:p>
        </p:txBody>
      </p:sp>
      <p:grpSp>
        <p:nvGrpSpPr>
          <p:cNvPr id="8" name="组合 28">
            <a:extLst>
              <a:ext uri="{FF2B5EF4-FFF2-40B4-BE49-F238E27FC236}">
                <a16:creationId xmlns:a16="http://schemas.microsoft.com/office/drawing/2014/main" id="{FD3AAF87-81CE-4EA6-8240-8203F0D43D36}"/>
              </a:ext>
            </a:extLst>
          </p:cNvPr>
          <p:cNvGrpSpPr/>
          <p:nvPr/>
        </p:nvGrpSpPr>
        <p:grpSpPr>
          <a:xfrm>
            <a:off x="604985" y="406152"/>
            <a:ext cx="1263148" cy="1111570"/>
            <a:chOff x="5759083" y="458021"/>
            <a:chExt cx="947361" cy="833677"/>
          </a:xfrm>
        </p:grpSpPr>
        <p:pic>
          <p:nvPicPr>
            <p:cNvPr id="9" name="图片 13">
              <a:extLst>
                <a:ext uri="{FF2B5EF4-FFF2-40B4-BE49-F238E27FC236}">
                  <a16:creationId xmlns:a16="http://schemas.microsoft.com/office/drawing/2014/main" id="{AF466E81-1FC4-484E-A821-DEB66AE52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83" y="458021"/>
              <a:ext cx="947361" cy="833677"/>
            </a:xfrm>
            <a:prstGeom prst="rect">
              <a:avLst/>
            </a:prstGeom>
          </p:spPr>
        </p:pic>
        <p:sp>
          <p:nvSpPr>
            <p:cNvPr id="10" name="TextBox 50">
              <a:extLst>
                <a:ext uri="{FF2B5EF4-FFF2-40B4-BE49-F238E27FC236}">
                  <a16:creationId xmlns:a16="http://schemas.microsoft.com/office/drawing/2014/main" id="{3C7260B0-A4EA-4B9E-8028-34297E0D1320}"/>
                </a:ext>
              </a:extLst>
            </p:cNvPr>
            <p:cNvSpPr txBox="1"/>
            <p:nvPr/>
          </p:nvSpPr>
          <p:spPr>
            <a:xfrm flipH="1">
              <a:off x="5891554" y="651008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E24A8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36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629346" y="417037"/>
            <a:ext cx="11121656" cy="626257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17075" y="1132113"/>
            <a:ext cx="7541622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9600" b="1" i="0" u="none" strike="noStrike" kern="1200" cap="none" spc="0" normalizeH="0" baseline="0" noProof="0" dirty="0">
              <a:ln w="10160">
                <a:solidFill>
                  <a:srgbClr val="FFFFFF"/>
                </a:solidFill>
                <a:prstDash val="solid"/>
              </a:ln>
              <a:solidFill>
                <a:srgbClr val="FF339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708" y="3897008"/>
            <a:ext cx="5144584" cy="27826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74AB462-3378-44F4-A020-327DC35AEABC}"/>
              </a:ext>
            </a:extLst>
          </p:cNvPr>
          <p:cNvSpPr/>
          <p:nvPr/>
        </p:nvSpPr>
        <p:spPr>
          <a:xfrm>
            <a:off x="2717075" y="2514560"/>
            <a:ext cx="7541622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TRÒ CHƠI: CHỌN ĐÁP ÁN ĐÚNG</a:t>
            </a:r>
            <a:endParaRPr kumimoji="0" lang="en-US" sz="4000" b="1" i="0" u="none" strike="noStrike" kern="1200" cap="none" spc="0" normalizeH="0" baseline="0" noProof="0" dirty="0">
              <a:ln w="10160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60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420341" y="0"/>
            <a:ext cx="11121656" cy="650023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3633" y="607744"/>
            <a:ext cx="8682447" cy="707886"/>
          </a:xfrm>
          <a:prstGeom prst="rect">
            <a:avLst/>
          </a:prstGeom>
          <a:solidFill>
            <a:srgbClr val="E1FDFF"/>
          </a:solidFill>
          <a:ln w="25400" cap="flat" cmpd="sng" algn="ctr">
            <a:solidFill>
              <a:srgbClr val="00E8E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A1B9F-CA34-7FA1-7C13-D043073DB2BA}"/>
              </a:ext>
            </a:extLst>
          </p:cNvPr>
          <p:cNvSpPr txBox="1"/>
          <p:nvPr/>
        </p:nvSpPr>
        <p:spPr>
          <a:xfrm>
            <a:off x="1582239" y="2063932"/>
            <a:ext cx="1003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47 282 + 2 514</a:t>
            </a:r>
          </a:p>
        </p:txBody>
      </p:sp>
      <p:grpSp>
        <p:nvGrpSpPr>
          <p:cNvPr id="8" name="组合 28">
            <a:extLst>
              <a:ext uri="{FF2B5EF4-FFF2-40B4-BE49-F238E27FC236}">
                <a16:creationId xmlns:a16="http://schemas.microsoft.com/office/drawing/2014/main" id="{FD3AAF87-81CE-4EA6-8240-8203F0D43D36}"/>
              </a:ext>
            </a:extLst>
          </p:cNvPr>
          <p:cNvGrpSpPr/>
          <p:nvPr/>
        </p:nvGrpSpPr>
        <p:grpSpPr>
          <a:xfrm>
            <a:off x="604985" y="406152"/>
            <a:ext cx="1263148" cy="1111570"/>
            <a:chOff x="5759083" y="458021"/>
            <a:chExt cx="947361" cy="833677"/>
          </a:xfrm>
        </p:grpSpPr>
        <p:pic>
          <p:nvPicPr>
            <p:cNvPr id="9" name="图片 13">
              <a:extLst>
                <a:ext uri="{FF2B5EF4-FFF2-40B4-BE49-F238E27FC236}">
                  <a16:creationId xmlns:a16="http://schemas.microsoft.com/office/drawing/2014/main" id="{AF466E81-1FC4-484E-A821-DEB66AE52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83" y="458021"/>
              <a:ext cx="947361" cy="833677"/>
            </a:xfrm>
            <a:prstGeom prst="rect">
              <a:avLst/>
            </a:prstGeom>
          </p:spPr>
        </p:pic>
        <p:sp>
          <p:nvSpPr>
            <p:cNvPr id="10" name="TextBox 50">
              <a:extLst>
                <a:ext uri="{FF2B5EF4-FFF2-40B4-BE49-F238E27FC236}">
                  <a16:creationId xmlns:a16="http://schemas.microsoft.com/office/drawing/2014/main" id="{3C7260B0-A4EA-4B9E-8028-34297E0D1320}"/>
                </a:ext>
              </a:extLst>
            </p:cNvPr>
            <p:cNvSpPr txBox="1"/>
            <p:nvPr/>
          </p:nvSpPr>
          <p:spPr>
            <a:xfrm flipH="1">
              <a:off x="5891554" y="651008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E24A8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79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768684" y="269966"/>
            <a:ext cx="11121656" cy="6500239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3633" y="607744"/>
            <a:ext cx="8682447" cy="707886"/>
          </a:xfrm>
          <a:prstGeom prst="rect">
            <a:avLst/>
          </a:prstGeom>
          <a:solidFill>
            <a:srgbClr val="E1FDFF"/>
          </a:solidFill>
          <a:ln w="25400" cap="flat" cmpd="sng" algn="ctr">
            <a:solidFill>
              <a:srgbClr val="00E8E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A1B9F-CA34-7FA1-7C13-D043073DB2BA}"/>
              </a:ext>
            </a:extLst>
          </p:cNvPr>
          <p:cNvSpPr txBox="1"/>
          <p:nvPr/>
        </p:nvSpPr>
        <p:spPr>
          <a:xfrm>
            <a:off x="1442901" y="2151018"/>
            <a:ext cx="1003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482 824 + 420 546</a:t>
            </a:r>
          </a:p>
        </p:txBody>
      </p:sp>
      <p:grpSp>
        <p:nvGrpSpPr>
          <p:cNvPr id="8" name="组合 28">
            <a:extLst>
              <a:ext uri="{FF2B5EF4-FFF2-40B4-BE49-F238E27FC236}">
                <a16:creationId xmlns:a16="http://schemas.microsoft.com/office/drawing/2014/main" id="{FD3AAF87-81CE-4EA6-8240-8203F0D43D36}"/>
              </a:ext>
            </a:extLst>
          </p:cNvPr>
          <p:cNvGrpSpPr/>
          <p:nvPr/>
        </p:nvGrpSpPr>
        <p:grpSpPr>
          <a:xfrm>
            <a:off x="604985" y="406152"/>
            <a:ext cx="1263148" cy="1111570"/>
            <a:chOff x="5759083" y="458021"/>
            <a:chExt cx="947361" cy="833677"/>
          </a:xfrm>
        </p:grpSpPr>
        <p:pic>
          <p:nvPicPr>
            <p:cNvPr id="9" name="图片 13">
              <a:extLst>
                <a:ext uri="{FF2B5EF4-FFF2-40B4-BE49-F238E27FC236}">
                  <a16:creationId xmlns:a16="http://schemas.microsoft.com/office/drawing/2014/main" id="{AF466E81-1FC4-484E-A821-DEB66AE52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83" y="458021"/>
              <a:ext cx="947361" cy="833677"/>
            </a:xfrm>
            <a:prstGeom prst="rect">
              <a:avLst/>
            </a:prstGeom>
          </p:spPr>
        </p:pic>
        <p:sp>
          <p:nvSpPr>
            <p:cNvPr id="10" name="TextBox 50">
              <a:extLst>
                <a:ext uri="{FF2B5EF4-FFF2-40B4-BE49-F238E27FC236}">
                  <a16:creationId xmlns:a16="http://schemas.microsoft.com/office/drawing/2014/main" id="{3C7260B0-A4EA-4B9E-8028-34297E0D1320}"/>
                </a:ext>
              </a:extLst>
            </p:cNvPr>
            <p:cNvSpPr txBox="1"/>
            <p:nvPr/>
          </p:nvSpPr>
          <p:spPr>
            <a:xfrm flipH="1">
              <a:off x="5891554" y="651008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rgbClr val="E24A8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2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E24A8B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642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75138" y="246371"/>
            <a:ext cx="10359409" cy="1815882"/>
          </a:xfrm>
          <a:prstGeom prst="rect">
            <a:avLst/>
          </a:prstGeom>
          <a:solidFill>
            <a:srgbClr val="FF7D7D">
              <a:lumMod val="20000"/>
              <a:lumOff val="80000"/>
            </a:srgbClr>
          </a:solidFill>
          <a:ln w="38100" cap="flat" cmpd="sng" algn="ctr">
            <a:solidFill>
              <a:srgbClr val="E1FD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Trong 1 phút, vệ tinh màu xanh bay được quãng đường dài 474 000 m, vệ tinh màu đỏ bay được quãng đường dài hơn vệ tinh màu xanh là 201 km. Hỏi trong 1 phút, vệ tinh màu đỏ bay được quãng đường dài bao nhiêu mét?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E24A8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组合 28">
            <a:extLst>
              <a:ext uri="{FF2B5EF4-FFF2-40B4-BE49-F238E27FC236}">
                <a16:creationId xmlns:a16="http://schemas.microsoft.com/office/drawing/2014/main" id="{BA77853E-66F8-4B9A-8D2A-B24FEFAC6453}"/>
              </a:ext>
            </a:extLst>
          </p:cNvPr>
          <p:cNvGrpSpPr/>
          <p:nvPr/>
        </p:nvGrpSpPr>
        <p:grpSpPr>
          <a:xfrm>
            <a:off x="-91702" y="153603"/>
            <a:ext cx="1263148" cy="1111570"/>
            <a:chOff x="5759083" y="458021"/>
            <a:chExt cx="947361" cy="833677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F1C2BF24-F78D-4885-BBC7-EA0926E98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83" y="458021"/>
              <a:ext cx="947361" cy="833677"/>
            </a:xfrm>
            <a:prstGeom prst="rect">
              <a:avLst/>
            </a:prstGeom>
          </p:spPr>
        </p:pic>
        <p:sp>
          <p:nvSpPr>
            <p:cNvPr id="6" name="TextBox 50">
              <a:extLst>
                <a:ext uri="{FF2B5EF4-FFF2-40B4-BE49-F238E27FC236}">
                  <a16:creationId xmlns:a16="http://schemas.microsoft.com/office/drawing/2014/main" id="{A56303BD-08F6-452A-8E8F-966BB88D7E40}"/>
                </a:ext>
              </a:extLst>
            </p:cNvPr>
            <p:cNvSpPr txBox="1"/>
            <p:nvPr/>
          </p:nvSpPr>
          <p:spPr>
            <a:xfrm flipH="1">
              <a:off x="5891554" y="651008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algn="ctr" defTabSz="1219170">
                <a:buClr>
                  <a:srgbClr val="000000"/>
                </a:buClr>
                <a:defRPr/>
              </a:pPr>
              <a:r>
                <a:rPr lang="en-US" altLang="zh-CN" sz="48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endParaRPr lang="zh-CN" altLang="en-US" sz="4800" dirty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01142"/>
            <a:ext cx="2952206" cy="3087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5" y="226164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75138" y="246371"/>
            <a:ext cx="10359409" cy="1815882"/>
          </a:xfrm>
          <a:prstGeom prst="rect">
            <a:avLst/>
          </a:prstGeom>
          <a:solidFill>
            <a:srgbClr val="FF7D7D">
              <a:lumMod val="20000"/>
              <a:lumOff val="80000"/>
            </a:srgbClr>
          </a:solidFill>
          <a:ln w="38100" cap="flat" cmpd="sng" algn="ctr">
            <a:solidFill>
              <a:srgbClr val="E1FD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Trong 1 phút, vệ tinh màu xanh bay được quãng đường dài 474 000 m, vệ tinh màu đỏ bay được quãng đường dài hơn vệ tinh màu xanh là 201 km. Hỏi trong 1 phút, vệ tinh màu đỏ bay được quãng đường dài bao nhiêu mét?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E24A8B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" name="组合 28">
            <a:extLst>
              <a:ext uri="{FF2B5EF4-FFF2-40B4-BE49-F238E27FC236}">
                <a16:creationId xmlns:a16="http://schemas.microsoft.com/office/drawing/2014/main" id="{BA77853E-66F8-4B9A-8D2A-B24FEFAC6453}"/>
              </a:ext>
            </a:extLst>
          </p:cNvPr>
          <p:cNvGrpSpPr/>
          <p:nvPr/>
        </p:nvGrpSpPr>
        <p:grpSpPr>
          <a:xfrm>
            <a:off x="-91702" y="153603"/>
            <a:ext cx="1263148" cy="1111570"/>
            <a:chOff x="5759083" y="458021"/>
            <a:chExt cx="947361" cy="833677"/>
          </a:xfrm>
        </p:grpSpPr>
        <p:pic>
          <p:nvPicPr>
            <p:cNvPr id="5" name="图片 13">
              <a:extLst>
                <a:ext uri="{FF2B5EF4-FFF2-40B4-BE49-F238E27FC236}">
                  <a16:creationId xmlns:a16="http://schemas.microsoft.com/office/drawing/2014/main" id="{F1C2BF24-F78D-4885-BBC7-EA0926E98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083" y="458021"/>
              <a:ext cx="947361" cy="833677"/>
            </a:xfrm>
            <a:prstGeom prst="rect">
              <a:avLst/>
            </a:prstGeom>
          </p:spPr>
        </p:pic>
        <p:sp>
          <p:nvSpPr>
            <p:cNvPr id="6" name="TextBox 50">
              <a:extLst>
                <a:ext uri="{FF2B5EF4-FFF2-40B4-BE49-F238E27FC236}">
                  <a16:creationId xmlns:a16="http://schemas.microsoft.com/office/drawing/2014/main" id="{A56303BD-08F6-452A-8E8F-966BB88D7E40}"/>
                </a:ext>
              </a:extLst>
            </p:cNvPr>
            <p:cNvSpPr txBox="1"/>
            <p:nvPr/>
          </p:nvSpPr>
          <p:spPr>
            <a:xfrm flipH="1">
              <a:off x="5891554" y="651008"/>
              <a:ext cx="758076" cy="51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anose="020B0503020202020204" pitchFamily="34" charset="0"/>
                  <a:ea typeface="微软雅黑" panose="020B0503020204020204" pitchFamily="34" charset="-122"/>
                </a:defRPr>
              </a:lvl1pPr>
            </a:lstStyle>
            <a:p>
              <a:pPr marL="0" marR="0" lvl="0" indent="0" algn="ctr" defTabSz="121917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>
                  <a:ln w="18415" cmpd="sng">
                    <a:noFill/>
                    <a:prstDash val="solid"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endParaRPr kumimoji="0" lang="zh-CN" altLang="en-US" sz="48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 flipV="1">
            <a:off x="1558834" y="731520"/>
            <a:ext cx="2107474" cy="26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981675" y="714103"/>
            <a:ext cx="4700771" cy="8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523999" y="1123406"/>
            <a:ext cx="1654630" cy="174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897291" y="1123406"/>
            <a:ext cx="1754778" cy="217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35680" y="1149531"/>
            <a:ext cx="3849189" cy="87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58685" y="1589315"/>
            <a:ext cx="4088675" cy="4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6994" y="1567544"/>
            <a:ext cx="2481943" cy="17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512628" y="1567543"/>
            <a:ext cx="3209109" cy="304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455817" y="1994263"/>
            <a:ext cx="5155474" cy="261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1116490" y="727166"/>
            <a:ext cx="701041" cy="13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7060"/>
            <a:ext cx="2950720" cy="3090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875" y="21048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3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629346" y="417037"/>
            <a:ext cx="11121656" cy="626257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8035" y="1471748"/>
            <a:ext cx="7541622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652" y="2238103"/>
            <a:ext cx="7750629" cy="447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00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9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95" y="5085789"/>
            <a:ext cx="3627452" cy="1323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32D6F6-B47C-87EA-AD24-30C2B7095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879" y="1748521"/>
            <a:ext cx="6499029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53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9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95" y="5085789"/>
            <a:ext cx="3627452" cy="1323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4034" y="662077"/>
            <a:ext cx="9509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i="1" dirty="0">
                <a:solidFill>
                  <a:prstClr val="black"/>
                </a:solidFill>
                <a:latin typeface="Calibri" panose="020F0502020204030204"/>
              </a:rPr>
              <a:t>Muốn cộng hai số có nhiều chữ số ta thực hiện theo các bước nào?</a:t>
            </a:r>
            <a:endParaRPr lang="en-US" sz="36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FB55B63F-9B1D-91BD-32F7-594CCB6AA30C}"/>
              </a:ext>
            </a:extLst>
          </p:cNvPr>
          <p:cNvSpPr/>
          <p:nvPr/>
        </p:nvSpPr>
        <p:spPr>
          <a:xfrm>
            <a:off x="618309" y="2448649"/>
            <a:ext cx="10920548" cy="2375899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9900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số hạng này dưới số hạng kia sao cho  các chữ số ở cùng một hàng hàng thẳng cột với nhau.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 theo thứ tự  từ phải qua trái.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Kiểm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3886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9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95" y="5085789"/>
            <a:ext cx="3627452" cy="1323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003459-A44F-4D9F-93A1-01B9D4A46C99}"/>
              </a:ext>
            </a:extLst>
          </p:cNvPr>
          <p:cNvSpPr txBox="1"/>
          <p:nvPr/>
        </p:nvSpPr>
        <p:spPr>
          <a:xfrm>
            <a:off x="557350" y="2025786"/>
            <a:ext cx="11068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pt-BR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Kết quả của phép tính 100 000 + 50 000</a:t>
            </a:r>
            <a:endParaRPr lang="vi-VN" sz="44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BAAC6-B14A-0B58-1EED-E93B27453A73}"/>
              </a:ext>
            </a:extLst>
          </p:cNvPr>
          <p:cNvSpPr txBox="1"/>
          <p:nvPr/>
        </p:nvSpPr>
        <p:spPr>
          <a:xfrm>
            <a:off x="2979692" y="3015615"/>
            <a:ext cx="6400800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150 000</a:t>
            </a:r>
          </a:p>
        </p:txBody>
      </p:sp>
    </p:spTree>
    <p:extLst>
      <p:ext uri="{BB962C8B-B14F-4D97-AF65-F5344CB8AC3E}">
        <p14:creationId xmlns:p14="http://schemas.microsoft.com/office/powerpoint/2010/main" val="2318818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9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95" y="5085789"/>
            <a:ext cx="3627452" cy="1323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003459-A44F-4D9F-93A1-01B9D4A46C99}"/>
              </a:ext>
            </a:extLst>
          </p:cNvPr>
          <p:cNvSpPr txBox="1"/>
          <p:nvPr/>
        </p:nvSpPr>
        <p:spPr>
          <a:xfrm>
            <a:off x="515770" y="2156415"/>
            <a:ext cx="11075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pt-BR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của phép tính 125 000  + 125 000</a:t>
            </a:r>
            <a:endParaRPr lang="vi-VN" sz="44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BAAC6-B14A-0B58-1EED-E93B27453A73}"/>
              </a:ext>
            </a:extLst>
          </p:cNvPr>
          <p:cNvSpPr txBox="1"/>
          <p:nvPr/>
        </p:nvSpPr>
        <p:spPr>
          <a:xfrm>
            <a:off x="2876823" y="3033577"/>
            <a:ext cx="6400800" cy="1122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250 000</a:t>
            </a:r>
          </a:p>
        </p:txBody>
      </p:sp>
    </p:spTree>
    <p:extLst>
      <p:ext uri="{BB962C8B-B14F-4D97-AF65-F5344CB8AC3E}">
        <p14:creationId xmlns:p14="http://schemas.microsoft.com/office/powerpoint/2010/main" val="2727421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9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95" y="5085789"/>
            <a:ext cx="3627452" cy="13239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003459-A44F-4D9F-93A1-01B9D4A46C99}"/>
              </a:ext>
            </a:extLst>
          </p:cNvPr>
          <p:cNvSpPr txBox="1"/>
          <p:nvPr/>
        </p:nvSpPr>
        <p:spPr>
          <a:xfrm>
            <a:off x="777027" y="2051913"/>
            <a:ext cx="10901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pt-BR" sz="44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quả của phép tính 500 000  + 500 000</a:t>
            </a:r>
            <a:endParaRPr lang="vi-VN" sz="4400" b="1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BAAC6-B14A-0B58-1EED-E93B27453A73}"/>
              </a:ext>
            </a:extLst>
          </p:cNvPr>
          <p:cNvSpPr txBox="1"/>
          <p:nvPr/>
        </p:nvSpPr>
        <p:spPr>
          <a:xfrm>
            <a:off x="2876823" y="2894240"/>
            <a:ext cx="6400800" cy="1209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</a:t>
            </a:r>
          </a:p>
        </p:txBody>
      </p:sp>
    </p:spTree>
    <p:extLst>
      <p:ext uri="{BB962C8B-B14F-4D97-AF65-F5344CB8AC3E}">
        <p14:creationId xmlns:p14="http://schemas.microsoft.com/office/powerpoint/2010/main" val="2691005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97" y="-355226"/>
            <a:ext cx="1941429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945387" y="5654104"/>
            <a:ext cx="2117214" cy="28129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57" y="57622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3964940" y="4830052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12" y="4386947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020" y="5415302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408" y="4058374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4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7565" y="107748"/>
            <a:ext cx="10882811" cy="146184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1: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Phép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lớp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phép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phạm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vi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nhiêu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</p:txBody>
      </p:sp>
      <p:sp>
        <p:nvSpPr>
          <p:cNvPr id="25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75129" y="1754605"/>
            <a:ext cx="879437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vi 1 000</a:t>
            </a:r>
          </a:p>
        </p:txBody>
      </p:sp>
      <p:sp>
        <p:nvSpPr>
          <p:cNvPr id="26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76410" y="2974830"/>
            <a:ext cx="879437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075B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vi 10 000</a:t>
            </a:r>
          </a:p>
        </p:txBody>
      </p:sp>
      <p:sp>
        <p:nvSpPr>
          <p:cNvPr id="29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49773" y="4245769"/>
            <a:ext cx="879437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075B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vi 100 000</a:t>
            </a:r>
          </a:p>
        </p:txBody>
      </p:sp>
      <p:sp>
        <p:nvSpPr>
          <p:cNvPr id="30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45420" y="4232707"/>
            <a:ext cx="879437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cộng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vi 100 000</a:t>
            </a:r>
          </a:p>
        </p:txBody>
      </p:sp>
    </p:spTree>
    <p:extLst>
      <p:ext uri="{BB962C8B-B14F-4D97-AF65-F5344CB8AC3E}">
        <p14:creationId xmlns:p14="http://schemas.microsoft.com/office/powerpoint/2010/main" val="230923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9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895" y="5085789"/>
            <a:ext cx="3627452" cy="13239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84365" y="2420982"/>
            <a:ext cx="9988732" cy="13237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ieng-vo-t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23822" y="48739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1920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25" y="-363934"/>
            <a:ext cx="1941429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761658" y="5508097"/>
            <a:ext cx="2438330" cy="25097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80" y="5770975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55" y="4012479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3985" y="4788285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22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004388" y="426719"/>
            <a:ext cx="9622971" cy="14891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12 000 +  4 000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3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010195" y="2333898"/>
            <a:ext cx="2542902" cy="94923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15 000</a:t>
            </a:r>
          </a:p>
        </p:txBody>
      </p:sp>
      <p:sp>
        <p:nvSpPr>
          <p:cNvPr id="24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846320" y="2512424"/>
            <a:ext cx="2542902" cy="94923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16 000</a:t>
            </a:r>
          </a:p>
        </p:txBody>
      </p:sp>
      <p:sp>
        <p:nvSpPr>
          <p:cNvPr id="25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264437" y="2481944"/>
            <a:ext cx="2542902" cy="94923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C. 17 000</a:t>
            </a:r>
          </a:p>
        </p:txBody>
      </p:sp>
      <p:sp>
        <p:nvSpPr>
          <p:cNvPr id="26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859382" y="2516778"/>
            <a:ext cx="2542902" cy="94923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B. 16 000</a:t>
            </a:r>
          </a:p>
        </p:txBody>
      </p:sp>
    </p:spTree>
    <p:extLst>
      <p:ext uri="{BB962C8B-B14F-4D97-AF65-F5344CB8AC3E}">
        <p14:creationId xmlns:p14="http://schemas.microsoft.com/office/powerpoint/2010/main" val="369620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07404" y="157404"/>
            <a:ext cx="12084596" cy="234395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3: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còn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thiếu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phép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13 450 + 43 5    4 = 56 954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80081" y="2942454"/>
            <a:ext cx="2252617" cy="89444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0 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74867" y="5412123"/>
            <a:ext cx="2438330" cy="25097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469" y="5744849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17192" y="4647172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164" y="4465324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403" y="5275964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86604"/>
            <a:ext cx="560256" cy="7141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92667" y="695149"/>
            <a:ext cx="313508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657633" y="2942455"/>
            <a:ext cx="2252617" cy="89444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075B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1  </a:t>
            </a:r>
          </a:p>
        </p:txBody>
      </p:sp>
      <p:sp>
        <p:nvSpPr>
          <p:cNvPr id="22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449704" y="3041066"/>
            <a:ext cx="2252617" cy="89444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075B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2  </a:t>
            </a:r>
          </a:p>
        </p:txBody>
      </p:sp>
      <p:sp>
        <p:nvSpPr>
          <p:cNvPr id="23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489046" y="2960383"/>
            <a:ext cx="2252617" cy="89444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0  </a:t>
            </a:r>
          </a:p>
        </p:txBody>
      </p:sp>
    </p:spTree>
    <p:extLst>
      <p:ext uri="{BB962C8B-B14F-4D97-AF65-F5344CB8AC3E}">
        <p14:creationId xmlns:p14="http://schemas.microsoft.com/office/powerpoint/2010/main" val="405686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96" y="-329100"/>
            <a:ext cx="1941429" cy="18566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6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4A3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2D227BA-4253-4222-A515-03444C57C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DCD335-3FE0-4DF0-AEE0-F01FB0259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31D4799-01BE-422D-9BB8-792204DC8F8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E2D8554-4EA9-4489-87EE-9EE8BCAD807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024" y="4006123"/>
            <a:ext cx="495300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729821" y="5886604"/>
            <a:ext cx="560256" cy="71417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004388" y="426719"/>
            <a:ext cx="9622971" cy="14891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Kết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phép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45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00 +  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555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</a:p>
        </p:txBody>
      </p:sp>
      <p:sp>
        <p:nvSpPr>
          <p:cNvPr id="21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010195" y="2333898"/>
            <a:ext cx="2542902" cy="94923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46 000</a:t>
            </a:r>
          </a:p>
        </p:txBody>
      </p:sp>
      <p:sp>
        <p:nvSpPr>
          <p:cNvPr id="22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090161" y="2355670"/>
            <a:ext cx="2542902" cy="94923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5075B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46 055</a:t>
            </a:r>
          </a:p>
        </p:txBody>
      </p:sp>
      <p:sp>
        <p:nvSpPr>
          <p:cNvPr id="23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8543110" y="2360022"/>
            <a:ext cx="2542902" cy="949235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5075B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A. 46 555</a:t>
            </a:r>
          </a:p>
        </p:txBody>
      </p:sp>
      <p:sp>
        <p:nvSpPr>
          <p:cNvPr id="24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5111933" y="2368732"/>
            <a:ext cx="2542902" cy="949234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. 46 055</a:t>
            </a:r>
          </a:p>
        </p:txBody>
      </p:sp>
    </p:spTree>
    <p:extLst>
      <p:ext uri="{BB962C8B-B14F-4D97-AF65-F5344CB8AC3E}">
        <p14:creationId xmlns:p14="http://schemas.microsoft.com/office/powerpoint/2010/main" val="3596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22126" y="2525486"/>
            <a:ext cx="45719" cy="45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85391" y="954797"/>
            <a:ext cx="6688183" cy="135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5: </a:t>
            </a:r>
          </a:p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CỘNG VÀ PHÉP TRỪ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17278" y="0"/>
            <a:ext cx="18244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2F715B-DC75-41E4-A414-ADB0E867E340}"/>
              </a:ext>
            </a:extLst>
          </p:cNvPr>
          <p:cNvSpPr/>
          <p:nvPr/>
        </p:nvSpPr>
        <p:spPr>
          <a:xfrm>
            <a:off x="2196169" y="2525486"/>
            <a:ext cx="7851913" cy="135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22:  PHÉP CỘNG CÁC SỐ CÓ NHIỀU CHỮ SỐ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13F9FC-51E5-4F61-AE6C-037AFB748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059" y="3879670"/>
            <a:ext cx="6287588" cy="289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8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629346" y="417037"/>
            <a:ext cx="11121656" cy="626257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78035" y="1471748"/>
            <a:ext cx="7541622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US" sz="9600" b="1" i="0" u="none" strike="noStrike" kern="1200" cap="none" spc="0" normalizeH="0" noProof="0" dirty="0">
                <a:ln w="10160">
                  <a:solidFill>
                    <a:srgbClr val="FFFFFF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 PHÁ</a:t>
            </a:r>
            <a:endParaRPr kumimoji="0" lang="en-US" sz="9600" b="1" i="0" u="none" strike="noStrike" kern="1200" cap="none" spc="0" normalizeH="0" baseline="0" noProof="0" dirty="0">
              <a:ln w="10160">
                <a:solidFill>
                  <a:srgbClr val="FFFFFF"/>
                </a:solidFill>
                <a:prstDash val="solid"/>
              </a:ln>
              <a:solidFill>
                <a:srgbClr val="FF3399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446" y="2499360"/>
            <a:ext cx="7750629" cy="41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7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CDD01FC1-5276-5241-FA46-7988F4F33757}"/>
              </a:ext>
            </a:extLst>
          </p:cNvPr>
          <p:cNvSpPr/>
          <p:nvPr/>
        </p:nvSpPr>
        <p:spPr>
          <a:xfrm>
            <a:off x="629346" y="411833"/>
            <a:ext cx="11121656" cy="626257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E1FD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4D62D-3AA5-4421-D697-352A85A2B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229" y="1796465"/>
            <a:ext cx="8047417" cy="3493311"/>
          </a:xfrm>
          <a:prstGeom prst="rect">
            <a:avLst/>
          </a:prstGeom>
        </p:spPr>
      </p:pic>
      <p:sp>
        <p:nvSpPr>
          <p:cNvPr id="6" name="Speech Bubble: Rectangle with Corners Rounded 20">
            <a:extLst>
              <a:ext uri="{FF2B5EF4-FFF2-40B4-BE49-F238E27FC236}">
                <a16:creationId xmlns:a16="http://schemas.microsoft.com/office/drawing/2014/main" id="{A42B873A-ECFE-4633-B977-7BEF372DC140}"/>
              </a:ext>
            </a:extLst>
          </p:cNvPr>
          <p:cNvSpPr/>
          <p:nvPr/>
        </p:nvSpPr>
        <p:spPr>
          <a:xfrm>
            <a:off x="1583846" y="1379599"/>
            <a:ext cx="4933506" cy="1552353"/>
          </a:xfrm>
          <a:prstGeom prst="wedgeRoundRectCallout">
            <a:avLst>
              <a:gd name="adj1" fmla="val 11535"/>
              <a:gd name="adj2" fmla="val 128253"/>
              <a:gd name="adj3" fmla="val 16667"/>
            </a:avLst>
          </a:prstGeom>
          <a:solidFill>
            <a:srgbClr val="FFE340">
              <a:lumMod val="20000"/>
              <a:lumOff val="80000"/>
            </a:srgbClr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 thứ nhất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trang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trại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thu được 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sữa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trang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trại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213 365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l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sữa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Speech Bubble: Rectangle with Corners Rounded 21">
            <a:extLst>
              <a:ext uri="{FF2B5EF4-FFF2-40B4-BE49-F238E27FC236}">
                <a16:creationId xmlns:a16="http://schemas.microsoft.com/office/drawing/2014/main" id="{9F048459-F636-A86F-F075-94971DC98820}"/>
              </a:ext>
            </a:extLst>
          </p:cNvPr>
          <p:cNvSpPr/>
          <p:nvPr/>
        </p:nvSpPr>
        <p:spPr>
          <a:xfrm>
            <a:off x="6609505" y="1456355"/>
            <a:ext cx="2583711" cy="1552353"/>
          </a:xfrm>
          <a:prstGeom prst="wedgeRoundRectCallout">
            <a:avLst>
              <a:gd name="adj1" fmla="val -58502"/>
              <a:gd name="adj2" fmla="val 97738"/>
              <a:gd name="adj3" fmla="val 16667"/>
            </a:avLst>
          </a:prstGeom>
          <a:solidFill>
            <a:srgbClr val="FFE340">
              <a:lumMod val="20000"/>
              <a:lumOff val="80000"/>
            </a:srgbClr>
          </a:solidFill>
          <a:ln w="25400" cap="flat" cmpd="sng" algn="ctr">
            <a:solidFill>
              <a:srgbClr val="FFBE5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Cả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trang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trại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bao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nhiêu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lít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sữa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nhỉ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Calibri" panose="020F0502020204030204" pitchFamily="34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8594" y="5721531"/>
            <a:ext cx="5187273" cy="6444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130 210  + 213 365 = ?</a:t>
            </a:r>
          </a:p>
        </p:txBody>
      </p:sp>
    </p:spTree>
    <p:extLst>
      <p:ext uri="{BB962C8B-B14F-4D97-AF65-F5344CB8AC3E}">
        <p14:creationId xmlns:p14="http://schemas.microsoft.com/office/powerpoint/2010/main" val="275002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8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8C20"/>
      </a:accent1>
      <a:accent2>
        <a:srgbClr val="FA8C20"/>
      </a:accent2>
      <a:accent3>
        <a:srgbClr val="FA8C20"/>
      </a:accent3>
      <a:accent4>
        <a:srgbClr val="FA8C20"/>
      </a:accent4>
      <a:accent5>
        <a:srgbClr val="FA8C20"/>
      </a:accent5>
      <a:accent6>
        <a:srgbClr val="FA8C2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973</Words>
  <Application>Microsoft Office PowerPoint</Application>
  <PresentationFormat>Widescreen</PresentationFormat>
  <Paragraphs>166</Paragraphs>
  <Slides>30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等线</vt:lpstr>
      <vt:lpstr>等线 Light</vt:lpstr>
      <vt:lpstr>微软雅黑</vt:lpstr>
      <vt:lpstr>.VnBahamasBH</vt:lpstr>
      <vt:lpstr>.VnRevueH</vt:lpstr>
      <vt:lpstr>Algerian</vt:lpstr>
      <vt:lpstr>Arial</vt:lpstr>
      <vt:lpstr>Calibri</vt:lpstr>
      <vt:lpstr>Calibri Light</vt:lpstr>
      <vt:lpstr>Cambria</vt:lpstr>
      <vt:lpstr>Tahoma</vt:lpstr>
      <vt:lpstr>Times New Roman</vt:lpstr>
      <vt:lpstr>VNI-Commerce</vt:lpstr>
      <vt:lpstr>思源黑体 CN Regular</vt:lpstr>
      <vt:lpstr>Office Theme</vt:lpstr>
      <vt:lpstr>6_Office Theme</vt:lpstr>
      <vt:lpstr>11_Office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Trung Nguyên</dc:creator>
  <cp:lastModifiedBy>NGUYỄN THỊ KHÁNH HẠ</cp:lastModifiedBy>
  <cp:revision>96</cp:revision>
  <dcterms:created xsi:type="dcterms:W3CDTF">2023-08-30T12:02:07Z</dcterms:created>
  <dcterms:modified xsi:type="dcterms:W3CDTF">2023-11-19T14:27:31Z</dcterms:modified>
</cp:coreProperties>
</file>