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 id="2147483707" r:id="rId5"/>
  </p:sldMasterIdLst>
  <p:notesMasterIdLst>
    <p:notesMasterId r:id="rId27"/>
  </p:notesMasterIdLst>
  <p:handoutMasterIdLst>
    <p:handoutMasterId r:id="rId28"/>
  </p:handoutMasterIdLst>
  <p:sldIdLst>
    <p:sldId id="258" r:id="rId6"/>
    <p:sldId id="259" r:id="rId7"/>
    <p:sldId id="260" r:id="rId8"/>
    <p:sldId id="366" r:id="rId9"/>
    <p:sldId id="264" r:id="rId10"/>
    <p:sldId id="268" r:id="rId11"/>
    <p:sldId id="365" r:id="rId12"/>
    <p:sldId id="271" r:id="rId13"/>
    <p:sldId id="367" r:id="rId14"/>
    <p:sldId id="276" r:id="rId15"/>
    <p:sldId id="277" r:id="rId16"/>
    <p:sldId id="275" r:id="rId17"/>
    <p:sldId id="278" r:id="rId18"/>
    <p:sldId id="279" r:id="rId19"/>
    <p:sldId id="364" r:id="rId20"/>
    <p:sldId id="368" r:id="rId21"/>
    <p:sldId id="359" r:id="rId22"/>
    <p:sldId id="282" r:id="rId23"/>
    <p:sldId id="361" r:id="rId24"/>
    <p:sldId id="362" r:id="rId25"/>
    <p:sldId id="3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94" autoAdjust="0"/>
  </p:normalViewPr>
  <p:slideViewPr>
    <p:cSldViewPr snapToGrid="0">
      <p:cViewPr varScale="1">
        <p:scale>
          <a:sx n="55" d="100"/>
          <a:sy n="55" d="100"/>
        </p:scale>
        <p:origin x="-654" y="-96"/>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11/11/2023</a:t>
            </a:fld>
            <a:endParaRPr lang="en-US"/>
          </a:p>
        </p:txBody>
      </p:sp>
      <p:sp>
        <p:nvSpPr>
          <p:cNvPr id="4" name="Footer Placeholder 3">
            <a:extLst>
              <a:ext uri="{FF2B5EF4-FFF2-40B4-BE49-F238E27FC236}">
                <a16:creationId xmlns:a16="http://schemas.microsoft.com/office/drawing/2014/main" xmlns=""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a:t>
            </a:fld>
            <a:endParaRPr lang="en-US"/>
          </a:p>
        </p:txBody>
      </p:sp>
    </p:spTree>
    <p:extLst>
      <p:ext uri="{BB962C8B-B14F-4D97-AF65-F5344CB8AC3E}">
        <p14:creationId xmlns:p14="http://schemas.microsoft.com/office/powerpoint/2010/main" val="152052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3</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9F9B67-1F47-4065-8694-9629BBE4A388}" type="slidenum">
              <a:rPr lang="en-US" smtClean="0"/>
              <a:t>11</a:t>
            </a:fld>
            <a:endParaRPr lang="en-US"/>
          </a:p>
        </p:txBody>
      </p:sp>
    </p:spTree>
    <p:extLst>
      <p:ext uri="{BB962C8B-B14F-4D97-AF65-F5344CB8AC3E}">
        <p14:creationId xmlns:p14="http://schemas.microsoft.com/office/powerpoint/2010/main" val="383610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1F9F9B67-1F47-4065-8694-9629BBE4A388}" type="slidenum">
              <a:rPr lang="en-US" smtClean="0"/>
              <a:t>12</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fld id="{1F9F9B67-1F47-4065-8694-9629BBE4A388}" type="slidenum">
              <a:rPr lang="en-US" smtClean="0"/>
              <a:t>19</a:t>
            </a:fld>
            <a:endParaRPr lang="en-US"/>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0320FC-5A88-0718-DC8A-76BF57F5F3C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D0A1D590-7FE1-4402-2D9E-403F25D4F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6575524E-D2FD-AE93-F0C2-E16280F074F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5" name="Footer Placeholder 4">
            <a:extLst>
              <a:ext uri="{FF2B5EF4-FFF2-40B4-BE49-F238E27FC236}">
                <a16:creationId xmlns:a16="http://schemas.microsoft.com/office/drawing/2014/main" xmlns="" id="{98E1AC8D-AF7A-C678-8986-246E08E463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8752F1D1-B07E-A97F-0F6A-7E7A64E4D2C0}"/>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50760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9902B-FE8C-6208-0729-482C89FEF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31509F1-F175-4E22-A23C-F9A2333083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42C1CE9-AFEF-21E6-51E7-E9F0DF888BA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5" name="Footer Placeholder 4">
            <a:extLst>
              <a:ext uri="{FF2B5EF4-FFF2-40B4-BE49-F238E27FC236}">
                <a16:creationId xmlns:a16="http://schemas.microsoft.com/office/drawing/2014/main" xmlns="" id="{4D039396-71CF-97E1-B4C0-59C81BF9B2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A54CF64-9A6E-FCFD-5071-2AC9343F229F}"/>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57662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C92455A-530E-F448-3A59-9C45E518AE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6533F24-E5D9-2084-8156-8AA19D79C7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DEC5A2A-9FAA-A8B2-564E-B1F2F4DF4A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5" name="Footer Placeholder 4">
            <a:extLst>
              <a:ext uri="{FF2B5EF4-FFF2-40B4-BE49-F238E27FC236}">
                <a16:creationId xmlns:a16="http://schemas.microsoft.com/office/drawing/2014/main" xmlns="" id="{75E9B49E-6B2F-89F4-C03C-27E8BE2C04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548EA96-C68E-AFA6-50B4-E13CE1CB1ED3}"/>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998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8789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8035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4432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921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775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pic>
        <p:nvPicPr>
          <p:cNvPr id="6" name="Picture 5" descr="A picture containing plant&#10;&#10;Description automatically generated">
            <a:extLst>
              <a:ext uri="{FF2B5EF4-FFF2-40B4-BE49-F238E27FC236}">
                <a16:creationId xmlns:a16="http://schemas.microsoft.com/office/drawing/2014/main" xmlns="" id="{4D815476-8A77-9C63-AAA5-95E18853C2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990347"/>
          </a:xfrm>
          <a:prstGeom prst="rect">
            <a:avLst/>
          </a:prstGeom>
        </p:spPr>
      </p:pic>
    </p:spTree>
    <p:extLst>
      <p:ext uri="{BB962C8B-B14F-4D97-AF65-F5344CB8AC3E}">
        <p14:creationId xmlns:p14="http://schemas.microsoft.com/office/powerpoint/2010/main" val="321371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189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189D36-76DD-92AA-429D-D0C32F74FF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85049D5-26E5-2D13-EC51-D46482BDE5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684BCAD-3FF8-7E8B-3427-53A7BDB7CBC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5" name="Footer Placeholder 4">
            <a:extLst>
              <a:ext uri="{FF2B5EF4-FFF2-40B4-BE49-F238E27FC236}">
                <a16:creationId xmlns:a16="http://schemas.microsoft.com/office/drawing/2014/main" xmlns="" id="{84F2DBD2-CB5F-AFCC-CC5B-B3213A9EE2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5C6CFD7-D4E7-7E44-3258-05A3AA49F0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952934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0370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9595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1813938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147333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011934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20961131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3900166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8307155"/>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211657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767207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684D1-A1A5-6C1F-AEFB-BB8470EE2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AB4BB76-0156-8AF3-CDCD-261E35CAA1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1A3E727-C672-9041-D222-3A864FAEE9E8}"/>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5" name="Footer Placeholder 4">
            <a:extLst>
              <a:ext uri="{FF2B5EF4-FFF2-40B4-BE49-F238E27FC236}">
                <a16:creationId xmlns:a16="http://schemas.microsoft.com/office/drawing/2014/main" xmlns="" id="{5C266B49-4772-F909-5DCB-AD6A3CA614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CA5637F3-550F-C47F-93F8-BC8F5F0BC9D8}"/>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769690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6086357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9064870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7641150"/>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4D3965-10BB-6388-4485-8624ECAFDF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82CE283-C8A1-E2E3-6FDA-F749C4A146A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C17060E4-0D8E-FFB1-0F6F-4A02E03F53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C73C4EB2-DB05-7996-31E8-482E121BB9D5}"/>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6" name="Footer Placeholder 5">
            <a:extLst>
              <a:ext uri="{FF2B5EF4-FFF2-40B4-BE49-F238E27FC236}">
                <a16:creationId xmlns:a16="http://schemas.microsoft.com/office/drawing/2014/main" xmlns="" id="{AF6F47CE-BB5E-1D35-607B-85313C558D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F0F60B08-5506-36DE-45FF-E3B804B2857C}"/>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246527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xmlns=""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xmlns=""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xmlns=""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xmlns=""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15874-40AB-2B6F-DB95-3FBB0264D6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11474E70-F9D7-E479-EDED-FD7858617F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49F961A-DD6C-332B-3132-2F86C7B7317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81BE4E27-007B-25C9-BF9A-AB7E6676409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22494F5-0F5B-2B61-69DA-8428D6F43E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B3628A8F-3219-4A6C-6276-152C855C81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8" name="Footer Placeholder 7">
            <a:extLst>
              <a:ext uri="{FF2B5EF4-FFF2-40B4-BE49-F238E27FC236}">
                <a16:creationId xmlns:a16="http://schemas.microsoft.com/office/drawing/2014/main" xmlns="" id="{5E2E7747-A909-E793-B0A3-EFE660081D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92DABF9C-682E-B4AA-F848-8799FDD9F114}"/>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841197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xmlns=""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xmlns=""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xmlns=""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xmlns=""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511DF6-B1FD-6C13-5076-804363AA67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FF3B4D0F-AD21-5D06-5493-AEE9ABA147A6}"/>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4" name="Footer Placeholder 3">
            <a:extLst>
              <a:ext uri="{FF2B5EF4-FFF2-40B4-BE49-F238E27FC236}">
                <a16:creationId xmlns:a16="http://schemas.microsoft.com/office/drawing/2014/main" xmlns="" id="{A4432BF0-F12A-CB92-5CA0-050D6638E4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6C67FF6D-A34F-2493-DEFD-88331FAA23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234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8942FF7-CAA4-AE52-5F88-D6AC2D592B4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3" name="Footer Placeholder 2">
            <a:extLst>
              <a:ext uri="{FF2B5EF4-FFF2-40B4-BE49-F238E27FC236}">
                <a16:creationId xmlns:a16="http://schemas.microsoft.com/office/drawing/2014/main" xmlns="" id="{C490BAEB-EB89-3F52-59C7-4A84782298E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7D896076-3932-2C60-8165-0CDB42C01E2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33584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7D1C9-8E5C-A068-CCCC-4BAFCC3637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C9F2E25-1808-B006-2686-DE2781A0E68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7A25DD5-E65F-0189-E579-915F14C54C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9B9C19-94F8-92C9-44DE-50766F262C0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6" name="Footer Placeholder 5">
            <a:extLst>
              <a:ext uri="{FF2B5EF4-FFF2-40B4-BE49-F238E27FC236}">
                <a16:creationId xmlns:a16="http://schemas.microsoft.com/office/drawing/2014/main" xmlns="" id="{0CB237A6-7476-7B77-193B-75BED13061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2412FD95-D028-5DD3-51CB-831AF7931BD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1956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FE3B8-7F68-7CAD-CD10-976F779BF4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E7343A-FD00-B2EA-70C2-7D568CD970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D8AEB90B-674F-4C28-7098-CA0FA68E5E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C8EF54-73D9-C26B-8C1B-74341FD6422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11/11/2023</a:t>
            </a:fld>
            <a:endParaRPr lang="vi-VN"/>
          </a:p>
        </p:txBody>
      </p:sp>
      <p:sp>
        <p:nvSpPr>
          <p:cNvPr id="6" name="Footer Placeholder 5">
            <a:extLst>
              <a:ext uri="{FF2B5EF4-FFF2-40B4-BE49-F238E27FC236}">
                <a16:creationId xmlns:a16="http://schemas.microsoft.com/office/drawing/2014/main" xmlns="" id="{036DBA78-840E-7B15-8DDB-961A1855A4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23DB0207-82C0-6228-E93C-1E49D43D23F7}"/>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70761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white circle with leaves and blue text&#10;&#10;Description automatically generated">
            <a:extLst>
              <a:ext uri="{FF2B5EF4-FFF2-40B4-BE49-F238E27FC236}">
                <a16:creationId xmlns:a16="http://schemas.microsoft.com/office/drawing/2014/main" xmlns="" id="{0870B174-D6EE-6C6E-D4F5-1178320CB9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xmlns="" id="{5D313F63-53F4-342B-2960-2F924837CDD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01565" y="7739496"/>
            <a:ext cx="1381125" cy="1381125"/>
          </a:xfrm>
          <a:prstGeom prst="rect">
            <a:avLst/>
          </a:prstGeom>
        </p:spPr>
      </p:pic>
    </p:spTree>
    <p:extLst>
      <p:ext uri="{BB962C8B-B14F-4D97-AF65-F5344CB8AC3E}">
        <p14:creationId xmlns:p14="http://schemas.microsoft.com/office/powerpoint/2010/main" val="345043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F900CDAF-4BD7-C674-A7B7-08C321741A2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spTree>
    <p:extLst>
      <p:ext uri="{BB962C8B-B14F-4D97-AF65-F5344CB8AC3E}">
        <p14:creationId xmlns:p14="http://schemas.microsoft.com/office/powerpoint/2010/main" val="934673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37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microsoft.com/office/2007/relationships/hdphoto" Target="../media/hdphoto1.wdp"/><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image" Target="../media/image74.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9.sv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50.xml"/><Relationship Id="rId6" Type="http://schemas.openxmlformats.org/officeDocument/2006/relationships/image" Target="../media/image54.png"/><Relationship Id="rId5" Type="http://schemas.microsoft.com/office/2007/relationships/hdphoto" Target="../media/hdphoto4.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61.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xmlns="" id="{20FF8F9A-6DF0-8CEA-7510-16CD335554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a:extLst>
              <a:ext uri="{FF2B5EF4-FFF2-40B4-BE49-F238E27FC236}">
                <a16:creationId xmlns:a16="http://schemas.microsoft.com/office/drawing/2014/main" xmlns="" id="{B88DC333-6324-A2CC-2981-72AB61A4DFBD}"/>
              </a:ext>
            </a:extLst>
          </p:cNvPr>
          <p:cNvPicPr>
            <a:picLocks noChangeAspect="1"/>
          </p:cNvPicPr>
          <p:nvPr/>
        </p:nvPicPr>
        <p:blipFill>
          <a:blip r:embed="rId6"/>
          <a:stretch>
            <a:fillRect/>
          </a:stretch>
        </p:blipFill>
        <p:spPr>
          <a:xfrm>
            <a:off x="9487233" y="3536654"/>
            <a:ext cx="2560542" cy="3225064"/>
          </a:xfrm>
          <a:prstGeom prst="rect">
            <a:avLst/>
          </a:prstGeom>
        </p:spPr>
      </p:pic>
      <p:pic>
        <p:nvPicPr>
          <p:cNvPr id="3115" name="Picture 3114">
            <a:extLst>
              <a:ext uri="{FF2B5EF4-FFF2-40B4-BE49-F238E27FC236}">
                <a16:creationId xmlns:a16="http://schemas.microsoft.com/office/drawing/2014/main" xmlns="" id="{C854224E-AF99-58CB-E6AE-3A72FAA78D63}"/>
              </a:ext>
            </a:extLst>
          </p:cNvPr>
          <p:cNvPicPr>
            <a:picLocks noChangeAspect="1"/>
          </p:cNvPicPr>
          <p:nvPr/>
        </p:nvPicPr>
        <p:blipFill>
          <a:blip r:embed="rId7"/>
          <a:stretch>
            <a:fillRect/>
          </a:stretch>
        </p:blipFill>
        <p:spPr>
          <a:xfrm>
            <a:off x="7410134" y="3651226"/>
            <a:ext cx="2066723" cy="3206774"/>
          </a:xfrm>
          <a:prstGeom prst="rect">
            <a:avLst/>
          </a:prstGeom>
        </p:spPr>
      </p:pic>
      <p:pic>
        <p:nvPicPr>
          <p:cNvPr id="3117" name="Picture 3116">
            <a:extLst>
              <a:ext uri="{FF2B5EF4-FFF2-40B4-BE49-F238E27FC236}">
                <a16:creationId xmlns:a16="http://schemas.microsoft.com/office/drawing/2014/main" xmlns="" id="{0EFF84B5-8798-0E8D-6028-B58B66EEA8AD}"/>
              </a:ext>
            </a:extLst>
          </p:cNvPr>
          <p:cNvPicPr>
            <a:picLocks noChangeAspect="1"/>
          </p:cNvPicPr>
          <p:nvPr/>
        </p:nvPicPr>
        <p:blipFill>
          <a:blip r:embed="rId8"/>
          <a:stretch>
            <a:fillRect/>
          </a:stretch>
        </p:blipFill>
        <p:spPr>
          <a:xfrm>
            <a:off x="2435303" y="3470353"/>
            <a:ext cx="2127688" cy="3310415"/>
          </a:xfrm>
          <a:prstGeom prst="rect">
            <a:avLst/>
          </a:prstGeom>
        </p:spPr>
      </p:pic>
      <p:pic>
        <p:nvPicPr>
          <p:cNvPr id="3119" name="Picture 3118">
            <a:extLst>
              <a:ext uri="{FF2B5EF4-FFF2-40B4-BE49-F238E27FC236}">
                <a16:creationId xmlns:a16="http://schemas.microsoft.com/office/drawing/2014/main" xmlns="" id="{E4DD8C88-810A-BA85-41E0-FA64A2EF0001}"/>
              </a:ext>
            </a:extLst>
          </p:cNvPr>
          <p:cNvPicPr>
            <a:picLocks noChangeAspect="1"/>
          </p:cNvPicPr>
          <p:nvPr/>
        </p:nvPicPr>
        <p:blipFill>
          <a:blip r:embed="rId9"/>
          <a:stretch>
            <a:fillRect/>
          </a:stretch>
        </p:blipFill>
        <p:spPr>
          <a:xfrm>
            <a:off x="169590" y="3253546"/>
            <a:ext cx="2072820" cy="3517697"/>
          </a:xfrm>
          <a:prstGeom prst="rect">
            <a:avLst/>
          </a:prstGeom>
        </p:spPr>
      </p:pic>
      <p:pic>
        <p:nvPicPr>
          <p:cNvPr id="3121" name="Picture 3120">
            <a:extLst>
              <a:ext uri="{FF2B5EF4-FFF2-40B4-BE49-F238E27FC236}">
                <a16:creationId xmlns:a16="http://schemas.microsoft.com/office/drawing/2014/main" xmlns="" id="{2456C600-743E-726A-D2AF-9908AF11A54C}"/>
              </a:ext>
            </a:extLst>
          </p:cNvPr>
          <p:cNvPicPr>
            <a:picLocks noChangeAspect="1"/>
          </p:cNvPicPr>
          <p:nvPr/>
        </p:nvPicPr>
        <p:blipFill>
          <a:blip r:embed="rId10"/>
          <a:stretch>
            <a:fillRect/>
          </a:stretch>
        </p:blipFill>
        <p:spPr>
          <a:xfrm>
            <a:off x="4842527" y="3001594"/>
            <a:ext cx="1891482" cy="3220160"/>
          </a:xfrm>
          <a:prstGeom prst="rect">
            <a:avLst/>
          </a:prstGeom>
        </p:spPr>
      </p:pic>
      <p:pic>
        <p:nvPicPr>
          <p:cNvPr id="3135" name="Picture 18">
            <a:extLst>
              <a:ext uri="{FF2B5EF4-FFF2-40B4-BE49-F238E27FC236}">
                <a16:creationId xmlns:a16="http://schemas.microsoft.com/office/drawing/2014/main" xmlns="" id="{FD77ADAF-7F34-EF82-CF9B-3C4C9FDA06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8">
            <a:extLst>
              <a:ext uri="{FF2B5EF4-FFF2-40B4-BE49-F238E27FC236}">
                <a16:creationId xmlns:a16="http://schemas.microsoft.com/office/drawing/2014/main" xmlns="" id="{63A5C7FA-8C70-9844-0946-0D031F9360D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79059" y="-65676"/>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xmlns="" id="{6022940F-EDE7-201B-3ADF-D6248B08E9A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34904" y="-19512"/>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extLst>
              <a:ext uri="{FF2B5EF4-FFF2-40B4-BE49-F238E27FC236}">
                <a16:creationId xmlns:a16="http://schemas.microsoft.com/office/drawing/2014/main" xmlns="" id="{00FA01F2-1DA3-5521-1184-4B67DA23308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a:extLst>
              <a:ext uri="{FF2B5EF4-FFF2-40B4-BE49-F238E27FC236}">
                <a16:creationId xmlns:a16="http://schemas.microsoft.com/office/drawing/2014/main" xmlns="" id="{6EB8B439-36D6-B692-94E4-59467EC956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3F1763E-B45A-67BC-C6DF-FF6AF16C29F5}"/>
              </a:ext>
            </a:extLst>
          </p:cNvPr>
          <p:cNvPicPr>
            <a:picLocks noChangeAspect="1"/>
          </p:cNvPicPr>
          <p:nvPr/>
        </p:nvPicPr>
        <p:blipFill>
          <a:blip r:embed="rId13"/>
          <a:stretch>
            <a:fillRect/>
          </a:stretch>
        </p:blipFill>
        <p:spPr>
          <a:xfrm>
            <a:off x="3733969" y="844637"/>
            <a:ext cx="4895512" cy="920576"/>
          </a:xfrm>
          <a:prstGeom prst="rect">
            <a:avLst/>
          </a:prstGeom>
        </p:spPr>
      </p:pic>
      <p:pic>
        <p:nvPicPr>
          <p:cNvPr id="4" name="Picture 3">
            <a:extLst>
              <a:ext uri="{FF2B5EF4-FFF2-40B4-BE49-F238E27FC236}">
                <a16:creationId xmlns:a16="http://schemas.microsoft.com/office/drawing/2014/main" xmlns="" id="{960F543E-204F-C515-CB76-590A8CAE1DAA}"/>
              </a:ext>
            </a:extLst>
          </p:cNvPr>
          <p:cNvPicPr>
            <a:picLocks noChangeAspect="1"/>
          </p:cNvPicPr>
          <p:nvPr/>
        </p:nvPicPr>
        <p:blipFill>
          <a:blip r:embed="rId14"/>
          <a:stretch>
            <a:fillRect/>
          </a:stretch>
        </p:blipFill>
        <p:spPr>
          <a:xfrm rot="19797564">
            <a:off x="1913636" y="881612"/>
            <a:ext cx="2521408" cy="1813563"/>
          </a:xfrm>
          <a:prstGeom prst="rect">
            <a:avLst/>
          </a:prstGeom>
        </p:spPr>
      </p:pic>
      <p:pic>
        <p:nvPicPr>
          <p:cNvPr id="11" name="Picture 10">
            <a:extLst>
              <a:ext uri="{FF2B5EF4-FFF2-40B4-BE49-F238E27FC236}">
                <a16:creationId xmlns:a16="http://schemas.microsoft.com/office/drawing/2014/main" xmlns="" id="{D2C9E792-C85E-7BCD-64DF-96D397C25453}"/>
              </a:ext>
            </a:extLst>
          </p:cNvPr>
          <p:cNvPicPr>
            <a:picLocks noChangeAspect="1"/>
          </p:cNvPicPr>
          <p:nvPr/>
        </p:nvPicPr>
        <p:blipFill>
          <a:blip r:embed="rId15"/>
          <a:stretch>
            <a:fillRect/>
          </a:stretch>
        </p:blipFill>
        <p:spPr>
          <a:xfrm>
            <a:off x="376568" y="1839413"/>
            <a:ext cx="11577307" cy="1274174"/>
          </a:xfrm>
          <a:prstGeom prst="rect">
            <a:avLst/>
          </a:prstGeom>
        </p:spPr>
      </p:pic>
    </p:spTree>
    <p:extLst>
      <p:ext uri="{BB962C8B-B14F-4D97-AF65-F5344CB8AC3E}">
        <p14:creationId xmlns:p14="http://schemas.microsoft.com/office/powerpoint/2010/main" val="131065998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14:presetBounceEnd="58000">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14:bounceEnd="58000">
                                          <p:cBhvr additive="base">
                                            <p:cTn id="25" dur="1000" fill="hold"/>
                                            <p:tgtEl>
                                              <p:spTgt spid="3117"/>
                                            </p:tgtEl>
                                            <p:attrNameLst>
                                              <p:attrName>ppt_x</p:attrName>
                                            </p:attrNameLst>
                                          </p:cBhvr>
                                          <p:tavLst>
                                            <p:tav tm="0">
                                              <p:val>
                                                <p:strVal val="#ppt_x"/>
                                              </p:val>
                                            </p:tav>
                                            <p:tav tm="100000">
                                              <p:val>
                                                <p:strVal val="#ppt_x"/>
                                              </p:val>
                                            </p:tav>
                                          </p:tavLst>
                                        </p:anim>
                                        <p:anim calcmode="lin" valueType="num" p14:bounceEnd="58000">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58000">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14:bounceEnd="58000">
                                          <p:cBhvr additive="base">
                                            <p:cTn id="29" dur="1000" fill="hold"/>
                                            <p:tgtEl>
                                              <p:spTgt spid="3119"/>
                                            </p:tgtEl>
                                            <p:attrNameLst>
                                              <p:attrName>ppt_x</p:attrName>
                                            </p:attrNameLst>
                                          </p:cBhvr>
                                          <p:tavLst>
                                            <p:tav tm="0">
                                              <p:val>
                                                <p:strVal val="#ppt_x"/>
                                              </p:val>
                                            </p:tav>
                                            <p:tav tm="100000">
                                              <p:val>
                                                <p:strVal val="#ppt_x"/>
                                              </p:val>
                                            </p:tav>
                                          </p:tavLst>
                                        </p:anim>
                                        <p:anim calcmode="lin" valueType="num" p14:bounceEnd="58000">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8000">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14:bounceEnd="58000">
                                          <p:cBhvr additive="base">
                                            <p:cTn id="33" dur="1000" fill="hold"/>
                                            <p:tgtEl>
                                              <p:spTgt spid="3115"/>
                                            </p:tgtEl>
                                            <p:attrNameLst>
                                              <p:attrName>ppt_x</p:attrName>
                                            </p:attrNameLst>
                                          </p:cBhvr>
                                          <p:tavLst>
                                            <p:tav tm="0">
                                              <p:val>
                                                <p:strVal val="#ppt_x"/>
                                              </p:val>
                                            </p:tav>
                                            <p:tav tm="100000">
                                              <p:val>
                                                <p:strVal val="#ppt_x"/>
                                              </p:val>
                                            </p:tav>
                                          </p:tavLst>
                                        </p:anim>
                                        <p:anim calcmode="lin" valueType="num" p14:bounceEnd="58000">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58000">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14:bounceEnd="58000">
                                          <p:cBhvr additive="base">
                                            <p:cTn id="37" dur="1000" fill="hold"/>
                                            <p:tgtEl>
                                              <p:spTgt spid="3113"/>
                                            </p:tgtEl>
                                            <p:attrNameLst>
                                              <p:attrName>ppt_x</p:attrName>
                                            </p:attrNameLst>
                                          </p:cBhvr>
                                          <p:tavLst>
                                            <p:tav tm="0">
                                              <p:val>
                                                <p:strVal val="#ppt_x"/>
                                              </p:val>
                                            </p:tav>
                                            <p:tav tm="100000">
                                              <p:val>
                                                <p:strVal val="#ppt_x"/>
                                              </p:val>
                                            </p:tav>
                                          </p:tavLst>
                                        </p:anim>
                                        <p:anim calcmode="lin" valueType="num" p14:bounceEnd="58000">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cBhvr additive="base">
                                            <p:cTn id="25" dur="1000" fill="hold"/>
                                            <p:tgtEl>
                                              <p:spTgt spid="3117"/>
                                            </p:tgtEl>
                                            <p:attrNameLst>
                                              <p:attrName>ppt_x</p:attrName>
                                            </p:attrNameLst>
                                          </p:cBhvr>
                                          <p:tavLst>
                                            <p:tav tm="0">
                                              <p:val>
                                                <p:strVal val="#ppt_x"/>
                                              </p:val>
                                            </p:tav>
                                            <p:tav tm="100000">
                                              <p:val>
                                                <p:strVal val="#ppt_x"/>
                                              </p:val>
                                            </p:tav>
                                          </p:tavLst>
                                        </p:anim>
                                        <p:anim calcmode="lin" valueType="num">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cBhvr additive="base">
                                            <p:cTn id="29" dur="1000" fill="hold"/>
                                            <p:tgtEl>
                                              <p:spTgt spid="3119"/>
                                            </p:tgtEl>
                                            <p:attrNameLst>
                                              <p:attrName>ppt_x</p:attrName>
                                            </p:attrNameLst>
                                          </p:cBhvr>
                                          <p:tavLst>
                                            <p:tav tm="0">
                                              <p:val>
                                                <p:strVal val="#ppt_x"/>
                                              </p:val>
                                            </p:tav>
                                            <p:tav tm="100000">
                                              <p:val>
                                                <p:strVal val="#ppt_x"/>
                                              </p:val>
                                            </p:tav>
                                          </p:tavLst>
                                        </p:anim>
                                        <p:anim calcmode="lin" valueType="num">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cBhvr additive="base">
                                            <p:cTn id="33" dur="1000" fill="hold"/>
                                            <p:tgtEl>
                                              <p:spTgt spid="3115"/>
                                            </p:tgtEl>
                                            <p:attrNameLst>
                                              <p:attrName>ppt_x</p:attrName>
                                            </p:attrNameLst>
                                          </p:cBhvr>
                                          <p:tavLst>
                                            <p:tav tm="0">
                                              <p:val>
                                                <p:strVal val="#ppt_x"/>
                                              </p:val>
                                            </p:tav>
                                            <p:tav tm="100000">
                                              <p:val>
                                                <p:strVal val="#ppt_x"/>
                                              </p:val>
                                            </p:tav>
                                          </p:tavLst>
                                        </p:anim>
                                        <p:anim calcmode="lin" valueType="num">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cBhvr additive="base">
                                            <p:cTn id="37" dur="1000" fill="hold"/>
                                            <p:tgtEl>
                                              <p:spTgt spid="3113"/>
                                            </p:tgtEl>
                                            <p:attrNameLst>
                                              <p:attrName>ppt_x</p:attrName>
                                            </p:attrNameLst>
                                          </p:cBhvr>
                                          <p:tavLst>
                                            <p:tav tm="0">
                                              <p:val>
                                                <p:strVal val="#ppt_x"/>
                                              </p:val>
                                            </p:tav>
                                            <p:tav tm="100000">
                                              <p:val>
                                                <p:strVal val="#ppt_x"/>
                                              </p:val>
                                            </p:tav>
                                          </p:tavLst>
                                        </p:anim>
                                        <p:anim calcmode="lin" valueType="num">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E180D4A7-C9FB-4DFB-919C-405C955672EB}">
      <p14:showEvtLst xmlns:p14="http://schemas.microsoft.com/office/powerpoint/2010/main">
        <p14:playEvt time="236" objId="67"/>
        <p14:stopEvt time="14699" objId="6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298056"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9E914D33-0A74-2BE5-88BA-55F2DB4AE47C}"/>
              </a:ext>
            </a:extLst>
          </p:cNvPr>
          <p:cNvSpPr/>
          <p:nvPr/>
        </p:nvSpPr>
        <p:spPr>
          <a:xfrm>
            <a:off x="655608" y="1201917"/>
            <a:ext cx="10817524"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xmlns="" id="{8E097587-A08B-DF74-CE03-892B909278B9}"/>
              </a:ext>
            </a:extLst>
          </p:cNvPr>
          <p:cNvPicPr>
            <a:picLocks noChangeAspect="1"/>
          </p:cNvPicPr>
          <p:nvPr/>
        </p:nvPicPr>
        <p:blipFill>
          <a:blip r:embed="rId2"/>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xmlns="" id="{D8585EA5-A623-C2F2-A8B9-2BD8582DC3A0}"/>
              </a:ext>
            </a:extLst>
          </p:cNvPr>
          <p:cNvSpPr/>
          <p:nvPr/>
        </p:nvSpPr>
        <p:spPr>
          <a:xfrm>
            <a:off x="1922854" y="3174124"/>
            <a:ext cx="2070012"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xmlns="" id="{E51B4299-8BC9-FDAF-5032-26371B3C0009}"/>
              </a:ext>
            </a:extLst>
          </p:cNvPr>
          <p:cNvSpPr/>
          <p:nvPr/>
        </p:nvSpPr>
        <p:spPr>
          <a:xfrm>
            <a:off x="4330723" y="3205655"/>
            <a:ext cx="1868318"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xmlns="" id="{5B17DDC2-38DA-27FA-47F0-995CC9677012}"/>
              </a:ext>
            </a:extLst>
          </p:cNvPr>
          <p:cNvSpPr/>
          <p:nvPr/>
        </p:nvSpPr>
        <p:spPr>
          <a:xfrm>
            <a:off x="6495854" y="3184634"/>
            <a:ext cx="1868318"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xmlns="" id="{9747B6A0-4F4E-046B-A0C3-896B66CB61E9}"/>
              </a:ext>
            </a:extLst>
          </p:cNvPr>
          <p:cNvSpPr/>
          <p:nvPr/>
        </p:nvSpPr>
        <p:spPr>
          <a:xfrm>
            <a:off x="8755578" y="3174123"/>
            <a:ext cx="1868318"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xmlns="" id="{835C8D12-0A30-F85F-944B-069FAAA9F50A}"/>
              </a:ext>
            </a:extLst>
          </p:cNvPr>
          <p:cNvSpPr/>
          <p:nvPr/>
        </p:nvSpPr>
        <p:spPr>
          <a:xfrm>
            <a:off x="1943875" y="4677104"/>
            <a:ext cx="2070012"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xmlns="" id="{3A46EA3A-9055-C890-1C38-CEFB5DD98190}"/>
              </a:ext>
            </a:extLst>
          </p:cNvPr>
          <p:cNvSpPr/>
          <p:nvPr/>
        </p:nvSpPr>
        <p:spPr>
          <a:xfrm>
            <a:off x="4319213" y="4666594"/>
            <a:ext cx="2070012"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xmlns="" id="{44DDEEBD-8831-DB3C-EE09-53AEBFDE1DF6}"/>
              </a:ext>
            </a:extLst>
          </p:cNvPr>
          <p:cNvSpPr/>
          <p:nvPr/>
        </p:nvSpPr>
        <p:spPr>
          <a:xfrm>
            <a:off x="6569531" y="4656084"/>
            <a:ext cx="1847087"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xmlns="" id="{550BBD58-599E-F04D-1DCF-B85C67211EF4}"/>
              </a:ext>
            </a:extLst>
          </p:cNvPr>
          <p:cNvSpPr/>
          <p:nvPr/>
        </p:nvSpPr>
        <p:spPr>
          <a:xfrm>
            <a:off x="8850276" y="4582512"/>
            <a:ext cx="1847087"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xmlns="" id="{88F0EAC1-76A0-D065-0DAF-5DEFE8D4F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965" y="2827282"/>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xmlns="" id="{5466ACE8-CA17-CFE3-17D1-311CFCABC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546" y="2897282"/>
            <a:ext cx="852567" cy="721851"/>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xmlns="" id="{067372CE-3327-66BA-557D-B9999A8A7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7698" y="2939324"/>
            <a:ext cx="852567" cy="721851"/>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xmlns="" id="{31D6840F-96C0-3DDE-CC45-CE901A19C9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525" y="4400263"/>
            <a:ext cx="852567" cy="721851"/>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xmlns="" id="{B652427B-ACA4-79D9-45BB-72B0B77C7A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028" y="4368731"/>
            <a:ext cx="852567" cy="721851"/>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xmlns="" id="{D5AB12E6-815F-C07E-8AA8-E6D8550BDC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8483" y="4295159"/>
            <a:ext cx="852567" cy="721851"/>
          </a:xfrm>
          <a:prstGeom prst="rect">
            <a:avLst/>
          </a:prstGeom>
        </p:spPr>
      </p:pic>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1" y="65317"/>
            <a:ext cx="12192000" cy="685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9E914D33-0A74-2BE5-88BA-55F2DB4AE47C}"/>
              </a:ext>
            </a:extLst>
          </p:cNvPr>
          <p:cNvSpPr/>
          <p:nvPr/>
        </p:nvSpPr>
        <p:spPr>
          <a:xfrm>
            <a:off x="796826" y="620845"/>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xmlns="" id="{8E097587-A08B-DF74-CE03-892B909278B9}"/>
              </a:ext>
            </a:extLst>
          </p:cNvPr>
          <p:cNvPicPr>
            <a:picLocks noChangeAspect="1"/>
          </p:cNvPicPr>
          <p:nvPr/>
        </p:nvPicPr>
        <p:blipFill>
          <a:blip r:embed="rId3"/>
          <a:stretch>
            <a:fillRect/>
          </a:stretch>
        </p:blipFill>
        <p:spPr>
          <a:xfrm>
            <a:off x="3208741" y="0"/>
            <a:ext cx="6456224" cy="790528"/>
          </a:xfrm>
          <a:prstGeom prst="rect">
            <a:avLst/>
          </a:prstGeom>
        </p:spPr>
      </p:pic>
      <p:graphicFrame>
        <p:nvGraphicFramePr>
          <p:cNvPr id="8" name="Table 8">
            <a:extLst>
              <a:ext uri="{FF2B5EF4-FFF2-40B4-BE49-F238E27FC236}">
                <a16:creationId xmlns:a16="http://schemas.microsoft.com/office/drawing/2014/main" xmlns="" id="{CAB0442C-0EC5-94B2-F290-CCA01A85EF92}"/>
              </a:ext>
            </a:extLst>
          </p:cNvPr>
          <p:cNvGraphicFramePr>
            <a:graphicFrameLocks noGrp="1"/>
          </p:cNvGraphicFramePr>
          <p:nvPr>
            <p:extLst>
              <p:ext uri="{D42A27DB-BD31-4B8C-83A1-F6EECF244321}">
                <p14:modId xmlns:p14="http://schemas.microsoft.com/office/powerpoint/2010/main" val="3945043454"/>
              </p:ext>
            </p:extLst>
          </p:nvPr>
        </p:nvGraphicFramePr>
        <p:xfrm>
          <a:off x="179614" y="1975757"/>
          <a:ext cx="11854543" cy="4934283"/>
        </p:xfrm>
        <a:graphic>
          <a:graphicData uri="http://schemas.openxmlformats.org/drawingml/2006/table">
            <a:tbl>
              <a:tblPr firstRow="1" bandRow="1">
                <a:tableStyleId>{00A15C55-8517-42AA-B614-E9B94910E393}</a:tableStyleId>
              </a:tblPr>
              <a:tblGrid>
                <a:gridCol w="1291088">
                  <a:extLst>
                    <a:ext uri="{9D8B030D-6E8A-4147-A177-3AD203B41FA5}">
                      <a16:colId xmlns:a16="http://schemas.microsoft.com/office/drawing/2014/main" xmlns="" val="966217342"/>
                    </a:ext>
                  </a:extLst>
                </a:gridCol>
                <a:gridCol w="10563455">
                  <a:extLst>
                    <a:ext uri="{9D8B030D-6E8A-4147-A177-3AD203B41FA5}">
                      <a16:colId xmlns:a16="http://schemas.microsoft.com/office/drawing/2014/main" xmlns="" val="1695840504"/>
                    </a:ext>
                  </a:extLst>
                </a:gridCol>
              </a:tblGrid>
              <a:tr h="609814">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35900014"/>
                  </a:ext>
                </a:extLst>
              </a:tr>
              <a:tr h="1349615">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14413191"/>
                  </a:ext>
                </a:extLst>
              </a:tr>
              <a:tr h="1616528">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22001877"/>
                  </a:ext>
                </a:extLst>
              </a:tr>
              <a:tr h="1358326">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91908479"/>
                  </a:ext>
                </a:extLst>
              </a:tr>
            </a:tbl>
          </a:graphicData>
        </a:graphic>
      </p:graphicFrame>
      <p:sp>
        <p:nvSpPr>
          <p:cNvPr id="9" name="TextBox 8">
            <a:extLst>
              <a:ext uri="{FF2B5EF4-FFF2-40B4-BE49-F238E27FC236}">
                <a16:creationId xmlns:a16="http://schemas.microsoft.com/office/drawing/2014/main" xmlns="" id="{8F493208-C80C-765F-E5E0-3F66FFE51B84}"/>
              </a:ext>
            </a:extLst>
          </p:cNvPr>
          <p:cNvSpPr txBox="1"/>
          <p:nvPr/>
        </p:nvSpPr>
        <p:spPr>
          <a:xfrm>
            <a:off x="1567543" y="2573213"/>
            <a:ext cx="10352315"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Cắt: cắt hai hình chữ nhật để làm đầu thổ, thân thỏ; cắt hình tai thỏ từ giấy trắng, sau đó gấp theo đường kẻ nét đứt, cắt để từ giấy màu.</a:t>
            </a:r>
          </a:p>
        </p:txBody>
      </p:sp>
      <p:sp>
        <p:nvSpPr>
          <p:cNvPr id="10" name="TextBox 9">
            <a:extLst>
              <a:ext uri="{FF2B5EF4-FFF2-40B4-BE49-F238E27FC236}">
                <a16:creationId xmlns:a16="http://schemas.microsoft.com/office/drawing/2014/main" xmlns="" id="{EE54B0D5-122C-FBA0-3B15-30F5D3A56417}"/>
              </a:ext>
            </a:extLst>
          </p:cNvPr>
          <p:cNvSpPr txBox="1"/>
          <p:nvPr/>
        </p:nvSpPr>
        <p:spPr>
          <a:xfrm>
            <a:off x="1567543" y="4022311"/>
            <a:ext cx="10352315"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Dán</a:t>
            </a:r>
            <a:r>
              <a:rPr lang="en-US" sz="2800" b="1" dirty="0">
                <a:latin typeface="Calibri" panose="020F0502020204030204" pitchFamily="34" charset="0"/>
                <a:cs typeface="Calibri" panose="020F0502020204030204" pitchFamily="34" charset="0"/>
              </a:rPr>
              <a:t>:</a:t>
            </a:r>
            <a:r>
              <a:rPr lang="vi-VN" sz="2800" b="1" dirty="0">
                <a:latin typeface="Calibri" panose="020F0502020204030204" pitchFamily="34" charset="0"/>
                <a:cs typeface="Calibri" panose="020F0502020204030204" pitchFamily="34" charset="0"/>
              </a:rPr>
              <a:t> dùng hồ dán hai mép của mỗi hình chữ nhật để tạo đầu thỏ và thân thỏ, dán tại thỏ, đầu thỏ, thân thỏ với nhau, sau đó dán lên đế.</a:t>
            </a:r>
          </a:p>
        </p:txBody>
      </p:sp>
      <p:sp>
        <p:nvSpPr>
          <p:cNvPr id="20" name="TextBox 19">
            <a:extLst>
              <a:ext uri="{FF2B5EF4-FFF2-40B4-BE49-F238E27FC236}">
                <a16:creationId xmlns:a16="http://schemas.microsoft.com/office/drawing/2014/main" xmlns="" id="{6B00F3A8-407A-2C6B-028A-F03B109CA409}"/>
              </a:ext>
            </a:extLst>
          </p:cNvPr>
          <p:cNvSpPr txBox="1"/>
          <p:nvPr/>
        </p:nvSpPr>
        <p:spPr>
          <a:xfrm>
            <a:off x="1730830" y="5709029"/>
            <a:ext cx="10096638"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V</a:t>
            </a:r>
            <a:r>
              <a:rPr lang="en-US" sz="2800" b="1" dirty="0">
                <a:latin typeface="Calibri" panose="020F0502020204030204" pitchFamily="34" charset="0"/>
                <a:cs typeface="Calibri" panose="020F0502020204030204" pitchFamily="34" charset="0"/>
              </a:rPr>
              <a:t>ẽ:</a:t>
            </a:r>
            <a:r>
              <a:rPr lang="vi-VN" sz="2800" b="1" dirty="0">
                <a:latin typeface="Calibri" panose="020F0502020204030204" pitchFamily="34" charset="0"/>
                <a:cs typeface="Calibri" panose="020F0502020204030204" pitchFamily="34" charset="0"/>
              </a:rPr>
              <a:t> dùng bút màu vẽ trang trí tại thở; dùng bút màu vẽ mắt, râu, mũi, miệng ở đầu thỏ và tay ở thần thỏ.</a:t>
            </a:r>
          </a:p>
        </p:txBody>
      </p:sp>
      <p:cxnSp>
        <p:nvCxnSpPr>
          <p:cNvPr id="5" name="Straight Connector 4"/>
          <p:cNvCxnSpPr/>
          <p:nvPr/>
        </p:nvCxnSpPr>
        <p:spPr>
          <a:xfrm>
            <a:off x="1649185" y="5332520"/>
            <a:ext cx="457199"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sp>
        <p:nvSpPr>
          <p:cNvPr id="9" name="Rectangle: Rounded Corners 8">
            <a:extLst>
              <a:ext uri="{FF2B5EF4-FFF2-40B4-BE49-F238E27FC236}">
                <a16:creationId xmlns:a16="http://schemas.microsoft.com/office/drawing/2014/main" xmlns="" id="{C98CCA3C-BA36-F617-B6F1-384829C499DC}"/>
              </a:ext>
            </a:extLst>
          </p:cNvPr>
          <p:cNvSpPr/>
          <p:nvPr/>
        </p:nvSpPr>
        <p:spPr>
          <a:xfrm>
            <a:off x="6190592" y="1621390"/>
            <a:ext cx="4695945" cy="2864723"/>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03C8F597-770D-F3A6-9C0B-904A2599BD6E}"/>
              </a:ext>
            </a:extLst>
          </p:cNvPr>
          <p:cNvPicPr>
            <a:picLocks noChangeAspect="1"/>
          </p:cNvPicPr>
          <p:nvPr/>
        </p:nvPicPr>
        <p:blipFill rotWithShape="1">
          <a:blip r:embed="rId3"/>
          <a:srcRect l="65797"/>
          <a:stretch/>
        </p:blipFill>
        <p:spPr>
          <a:xfrm>
            <a:off x="1259458" y="1147314"/>
            <a:ext cx="3444866" cy="3812876"/>
          </a:xfrm>
          <a:prstGeom prst="rect">
            <a:avLst/>
          </a:prstGeom>
        </p:spPr>
      </p:pic>
      <p:sp>
        <p:nvSpPr>
          <p:cNvPr id="2" name="Right Arrow 1"/>
          <p:cNvSpPr/>
          <p:nvPr/>
        </p:nvSpPr>
        <p:spPr>
          <a:xfrm rot="9202284">
            <a:off x="3976989" y="3766140"/>
            <a:ext cx="2322947" cy="355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xmlns=""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xmlns="" id="{9E914D33-0A74-2BE5-88BA-55F2DB4AE47C}"/>
              </a:ext>
            </a:extLst>
          </p:cNvPr>
          <p:cNvSpPr/>
          <p:nvPr/>
        </p:nvSpPr>
        <p:spPr>
          <a:xfrm>
            <a:off x="914400" y="1201917"/>
            <a:ext cx="1052498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xmlns=""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xmlns=""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xmlns="" id="{9E914D33-0A74-2BE5-88BA-55F2DB4AE47C}"/>
              </a:ext>
            </a:extLst>
          </p:cNvPr>
          <p:cNvSpPr/>
          <p:nvPr/>
        </p:nvSpPr>
        <p:spPr>
          <a:xfrm>
            <a:off x="862642" y="1201918"/>
            <a:ext cx="10576744"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xmlns=""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xmlns=""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xmlns=""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xmlns="" id="{DB81E88C-E519-E3C2-6908-D607E10F5BA0}"/>
              </a:ext>
            </a:extLst>
          </p:cNvPr>
          <p:cNvGrpSpPr/>
          <p:nvPr/>
        </p:nvGrpSpPr>
        <p:grpSpPr>
          <a:xfrm>
            <a:off x="238125" y="1554894"/>
            <a:ext cx="11839575" cy="4301619"/>
            <a:chOff x="175846" y="1521054"/>
            <a:chExt cx="6351112" cy="3991722"/>
          </a:xfrm>
        </p:grpSpPr>
        <p:pic>
          <p:nvPicPr>
            <p:cNvPr id="6" name="图片 3">
              <a:extLst>
                <a:ext uri="{FF2B5EF4-FFF2-40B4-BE49-F238E27FC236}">
                  <a16:creationId xmlns:a16="http://schemas.microsoft.com/office/drawing/2014/main" xmlns=""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xmlns=""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Bài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đọc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hướng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dẫn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cách</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thỏ</a:t>
              </a:r>
              <a:r>
                <a:rPr lang="en-US" sz="4000" b="1" dirty="0">
                  <a:solidFill>
                    <a:srgbClr val="000000"/>
                  </a:solidFill>
                  <a:latin typeface="Cambria" panose="02040503050406030204" pitchFamily="18" charset="0"/>
                  <a:ea typeface="Cambria" panose="02040503050406030204" pitchFamily="18" charset="0"/>
                </a:rPr>
                <a:t> con </a:t>
              </a:r>
              <a:r>
                <a:rPr lang="en-US" sz="4000" b="1" dirty="0" err="1">
                  <a:solidFill>
                    <a:srgbClr val="000000"/>
                  </a:solidFill>
                  <a:latin typeface="Cambria" panose="02040503050406030204" pitchFamily="18" charset="0"/>
                  <a:ea typeface="Cambria" panose="02040503050406030204" pitchFamily="18" charset="0"/>
                </a:rPr>
                <a:t>từ</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giấy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Đây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món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đồ</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chơi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vị</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thể</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được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sự</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sáng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tạo</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của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người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xmlns=""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614" y="195942"/>
            <a:ext cx="11854543" cy="6498772"/>
          </a:xfrm>
          <a:prstGeom prst="round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itchFamily="18" charset="0"/>
              <a:cs typeface="Times New Roman" pitchFamily="18" charset="0"/>
            </a:endParaRPr>
          </a:p>
        </p:txBody>
      </p:sp>
      <p:sp>
        <p:nvSpPr>
          <p:cNvPr id="3" name="TextBox 2"/>
          <p:cNvSpPr txBox="1"/>
          <p:nvPr/>
        </p:nvSpPr>
        <p:spPr>
          <a:xfrm>
            <a:off x="1061357" y="424543"/>
            <a:ext cx="10613572" cy="1846659"/>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17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11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2023</a:t>
            </a:r>
          </a:p>
          <a:p>
            <a:pPr algn="ctr"/>
            <a:r>
              <a:rPr lang="en-US" sz="3200" u="sng" dirty="0" err="1">
                <a:latin typeface="Times New Roman" pitchFamily="18" charset="0"/>
                <a:cs typeface="Times New Roman" pitchFamily="18" charset="0"/>
              </a:rPr>
              <a:t>Tiếng</a:t>
            </a:r>
            <a:r>
              <a:rPr lang="en-US" sz="3200" u="sng" dirty="0">
                <a:latin typeface="Times New Roman" pitchFamily="18" charset="0"/>
                <a:cs typeface="Times New Roman" pitchFamily="18" charset="0"/>
              </a:rPr>
              <a:t> </a:t>
            </a:r>
            <a:r>
              <a:rPr lang="en-US" sz="3200" u="sng"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a:t>
            </a:r>
          </a:p>
          <a:p>
            <a:pPr algn="ctr"/>
            <a:r>
              <a:rPr lang="en-US" sz="3200" b="1" dirty="0">
                <a:solidFill>
                  <a:srgbClr val="FF0000"/>
                </a:solidFill>
                <a:latin typeface="Times New Roman" pitchFamily="18" charset="0"/>
                <a:cs typeface="Times New Roman" pitchFamily="18" charset="0"/>
              </a:rPr>
              <a:t>LÀM THỎ CON BẰNG GIẤY</a:t>
            </a:r>
          </a:p>
          <a:p>
            <a:endParaRPr lang="en-US" dirty="0"/>
          </a:p>
        </p:txBody>
      </p:sp>
      <p:sp>
        <p:nvSpPr>
          <p:cNvPr id="4" name="TextBox 3"/>
          <p:cNvSpPr txBox="1"/>
          <p:nvPr/>
        </p:nvSpPr>
        <p:spPr>
          <a:xfrm>
            <a:off x="6694714" y="2009592"/>
            <a:ext cx="4131129"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Lâm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endParaRPr lang="en-US" sz="2800" dirty="0">
              <a:latin typeface="Times New Roman" pitchFamily="18" charset="0"/>
              <a:cs typeface="Times New Roman" pitchFamily="18" charset="0"/>
            </a:endParaRPr>
          </a:p>
        </p:txBody>
      </p:sp>
      <p:sp>
        <p:nvSpPr>
          <p:cNvPr id="5" name="TextBox 4"/>
          <p:cNvSpPr txBox="1"/>
          <p:nvPr/>
        </p:nvSpPr>
        <p:spPr>
          <a:xfrm>
            <a:off x="865414" y="2945955"/>
            <a:ext cx="5502729"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1.Luyện </a:t>
            </a: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thành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tiếng</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6" name="TextBox 5"/>
          <p:cNvSpPr txBox="1"/>
          <p:nvPr/>
        </p:nvSpPr>
        <p:spPr>
          <a:xfrm>
            <a:off x="865414" y="3733801"/>
            <a:ext cx="5502729" cy="646331"/>
          </a:xfrm>
          <a:prstGeom prst="rect">
            <a:avLst/>
          </a:prstGeom>
          <a:noFill/>
        </p:spPr>
        <p:txBody>
          <a:bodyPr wrap="square" rtlCol="0">
            <a:spAutoFit/>
          </a:bodyPr>
          <a:lstStyle/>
          <a:p>
            <a:r>
              <a:rPr lang="en-US" sz="3600" dirty="0">
                <a:latin typeface="Times New Roman" pitchFamily="18" charset="0"/>
                <a:cs typeface="Times New Roman" pitchFamily="18" charset="0"/>
              </a:rPr>
              <a:t>2</a:t>
            </a:r>
            <a:r>
              <a:rPr lang="en-US" sz="3600" dirty="0" smtClean="0">
                <a:latin typeface="Times New Roman" pitchFamily="18" charset="0"/>
                <a:cs typeface="Times New Roman" pitchFamily="18" charset="0"/>
              </a:rPr>
              <a:t>.Luyện </a:t>
            </a: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hiểu</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7" name="TextBox 6"/>
          <p:cNvSpPr txBox="1"/>
          <p:nvPr/>
        </p:nvSpPr>
        <p:spPr>
          <a:xfrm>
            <a:off x="879790" y="4431891"/>
            <a:ext cx="5502729" cy="646331"/>
          </a:xfrm>
          <a:prstGeom prst="rect">
            <a:avLst/>
          </a:prstGeom>
          <a:noFill/>
        </p:spPr>
        <p:txBody>
          <a:bodyPr wrap="square" rtlCol="0">
            <a:spAutoFit/>
          </a:bodyPr>
          <a:lstStyle/>
          <a:p>
            <a:r>
              <a:rPr lang="en-US" sz="3600" dirty="0">
                <a:latin typeface="Times New Roman" pitchFamily="18" charset="0"/>
                <a:cs typeface="Times New Roman" pitchFamily="18" charset="0"/>
              </a:rPr>
              <a:t>3</a:t>
            </a:r>
            <a:r>
              <a:rPr lang="en-US" sz="3600" dirty="0" smtClean="0">
                <a:latin typeface="Times New Roman" pitchFamily="18" charset="0"/>
                <a:cs typeface="Times New Roman" pitchFamily="18" charset="0"/>
              </a:rPr>
              <a:t>.Luyện </a:t>
            </a: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lại</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51166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xmlns=""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xmlns=""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xmlns=""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Arial"/>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xmlns=""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0" y="0"/>
            <a:ext cx="12191999" cy="70219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xmlns="" id="{510EFB36-4156-5F43-11FC-0CE9346C3F2A}"/>
              </a:ext>
            </a:extLst>
          </p:cNvPr>
          <p:cNvSpPr txBox="1"/>
          <p:nvPr/>
        </p:nvSpPr>
        <p:spPr>
          <a:xfrm>
            <a:off x="152400" y="22758"/>
            <a:ext cx="9377093" cy="32932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smtClean="0">
                <a:ln>
                  <a:noFill/>
                </a:ln>
                <a:solidFill>
                  <a:srgbClr val="000000"/>
                </a:solidFill>
                <a:effectLst/>
                <a:uLnTx/>
                <a:uFillTx/>
                <a:latin typeface="Times New Roman" pitchFamily="18" charset="0"/>
                <a:cs typeface="Times New Roman" pitchFamily="18" charset="0"/>
              </a:rPr>
              <a:t>Cách </a:t>
            </a:r>
            <a:r>
              <a:rPr kumimoji="0" lang="vi-VN"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làm</a:t>
            </a:r>
            <a:endPar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Cắt hai hình chữ nhật từ 2 tờ giấy trắng để làm đầu thỏ, thần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Cắt đế từ giấy màu (như hình bên).</a:t>
            </a:r>
          </a:p>
        </p:txBody>
      </p:sp>
      <p:pic>
        <p:nvPicPr>
          <p:cNvPr id="24" name="Picture 23">
            <a:extLst>
              <a:ext uri="{FF2B5EF4-FFF2-40B4-BE49-F238E27FC236}">
                <a16:creationId xmlns:a16="http://schemas.microsoft.com/office/drawing/2014/main" xmlns="" id="{7B57C3D1-04BC-7496-A403-FC52C548F574}"/>
              </a:ext>
            </a:extLst>
          </p:cNvPr>
          <p:cNvPicPr>
            <a:picLocks noChangeAspect="1"/>
          </p:cNvPicPr>
          <p:nvPr/>
        </p:nvPicPr>
        <p:blipFill>
          <a:blip r:embed="rId2"/>
          <a:stretch>
            <a:fillRect/>
          </a:stretch>
        </p:blipFill>
        <p:spPr>
          <a:xfrm>
            <a:off x="9799608" y="-115266"/>
            <a:ext cx="2325987" cy="3264225"/>
          </a:xfrm>
          <a:prstGeom prst="rect">
            <a:avLst/>
          </a:prstGeom>
        </p:spPr>
      </p:pic>
      <p:sp>
        <p:nvSpPr>
          <p:cNvPr id="8" name="TextBox 7">
            <a:extLst>
              <a:ext uri="{FF2B5EF4-FFF2-40B4-BE49-F238E27FC236}">
                <a16:creationId xmlns:a16="http://schemas.microsoft.com/office/drawing/2014/main" xmlns="" id="{27AF4601-B3AB-E0C2-3D34-93A8144651EF}"/>
              </a:ext>
            </a:extLst>
          </p:cNvPr>
          <p:cNvSpPr txBox="1"/>
          <p:nvPr/>
        </p:nvSpPr>
        <p:spPr>
          <a:xfrm>
            <a:off x="152400" y="3171329"/>
            <a:ext cx="5995987"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Dán tai thỏ, đầu thỏ, thân thỏ với nhau, sau đó dán lên đế.</a:t>
            </a:r>
          </a:p>
        </p:txBody>
      </p:sp>
      <p:sp>
        <p:nvSpPr>
          <p:cNvPr id="10" name="TextBox 9">
            <a:extLst>
              <a:ext uri="{FF2B5EF4-FFF2-40B4-BE49-F238E27FC236}">
                <a16:creationId xmlns:a16="http://schemas.microsoft.com/office/drawing/2014/main" xmlns="" id="{689C0216-9578-3E47-5000-E812238D98B7}"/>
              </a:ext>
            </a:extLst>
          </p:cNvPr>
          <p:cNvSpPr txBox="1"/>
          <p:nvPr/>
        </p:nvSpPr>
        <p:spPr>
          <a:xfrm>
            <a:off x="6864245" y="3355995"/>
            <a:ext cx="5226844" cy="16927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Dùng bút màu vẽ mắt, râu, mũi, miệng ở đầu thỏ.</a:t>
            </a:r>
          </a:p>
        </p:txBody>
      </p:sp>
      <p:pic>
        <p:nvPicPr>
          <p:cNvPr id="11" name="Picture 10">
            <a:extLst>
              <a:ext uri="{FF2B5EF4-FFF2-40B4-BE49-F238E27FC236}">
                <a16:creationId xmlns:a16="http://schemas.microsoft.com/office/drawing/2014/main" xmlns="" id="{03C8F597-770D-F3A6-9C0B-904A2599BD6E}"/>
              </a:ext>
            </a:extLst>
          </p:cNvPr>
          <p:cNvPicPr>
            <a:picLocks noChangeAspect="1"/>
          </p:cNvPicPr>
          <p:nvPr/>
        </p:nvPicPr>
        <p:blipFill>
          <a:blip r:embed="rId3"/>
          <a:stretch>
            <a:fillRect/>
          </a:stretch>
        </p:blipFill>
        <p:spPr>
          <a:xfrm>
            <a:off x="3476128" y="4937791"/>
            <a:ext cx="4080610" cy="1048940"/>
          </a:xfrm>
          <a:prstGeom prst="rect">
            <a:avLst/>
          </a:prstGeom>
        </p:spPr>
      </p:pic>
      <p:sp>
        <p:nvSpPr>
          <p:cNvPr id="12" name="TextBox 11">
            <a:extLst>
              <a:ext uri="{FF2B5EF4-FFF2-40B4-BE49-F238E27FC236}">
                <a16:creationId xmlns:a16="http://schemas.microsoft.com/office/drawing/2014/main" xmlns="" id="{ACD5C64A-36D9-FD63-41FF-26118F1A7348}"/>
              </a:ext>
            </a:extLst>
          </p:cNvPr>
          <p:cNvSpPr txBox="1"/>
          <p:nvPr/>
        </p:nvSpPr>
        <p:spPr>
          <a:xfrm>
            <a:off x="135147" y="6021268"/>
            <a:ext cx="12039599" cy="892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vi-VN" sz="2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Vậy là Hà đã có một chú thỏ con đáng yêu bằng giấy để tặng Hoa trong ngày sinh nhật. Hi vọng Hoa sẽ vui sướng đón nhận món quà của </a:t>
            </a:r>
            <a:r>
              <a:rPr kumimoji="0" lang="vi-VN" sz="2600" b="0" i="0" u="none" strike="noStrike" kern="1200" cap="none" spc="0" normalizeH="0" baseline="0" noProof="0" dirty="0" smtClean="0">
                <a:ln>
                  <a:noFill/>
                </a:ln>
                <a:solidFill>
                  <a:srgbClr val="000000"/>
                </a:solidFill>
                <a:effectLst/>
                <a:uLnTx/>
                <a:uFillTx/>
                <a:latin typeface="Times New Roman" pitchFamily="18" charset="0"/>
                <a:cs typeface="Times New Roman" pitchFamily="18" charset="0"/>
              </a:rPr>
              <a:t>bạn.</a:t>
            </a:r>
            <a:endParaRPr kumimoji="0" lang="en-US" sz="2600" b="0" i="0" u="none" strike="noStrike" kern="1200" cap="none" spc="0" normalizeH="0" baseline="0" noProof="0" dirty="0" smtClean="0">
              <a:ln>
                <a:noFill/>
              </a:ln>
              <a:solidFill>
                <a:srgbClr val="000000"/>
              </a:solidFill>
              <a:effectLst/>
              <a:uLnTx/>
              <a:uFillTx/>
              <a:latin typeface="Times New Roman" pitchFamily="18" charset="0"/>
              <a:cs typeface="Times New Roman" pitchFamily="18" charset="0"/>
            </a:endParaRPr>
          </a:p>
        </p:txBody>
      </p:sp>
      <p:cxnSp>
        <p:nvCxnSpPr>
          <p:cNvPr id="3" name="Straight Connector 2"/>
          <p:cNvCxnSpPr/>
          <p:nvPr/>
        </p:nvCxnSpPr>
        <p:spPr>
          <a:xfrm>
            <a:off x="465826" y="3982673"/>
            <a:ext cx="13744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122542" y="4155203"/>
            <a:ext cx="15901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47472" y="4566398"/>
            <a:ext cx="15901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372464" y="4566398"/>
            <a:ext cx="24629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40300" y="4376615"/>
            <a:ext cx="2352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553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0" y="717277"/>
            <a:ext cx="12192000"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7" name="Group 6">
            <a:extLst>
              <a:ext uri="{FF2B5EF4-FFF2-40B4-BE49-F238E27FC236}">
                <a16:creationId xmlns:a16="http://schemas.microsoft.com/office/drawing/2014/main" xmlns="" id="{AE2DCA8B-5485-4997-BC26-4A02D58825F6}"/>
              </a:ext>
            </a:extLst>
          </p:cNvPr>
          <p:cNvGrpSpPr/>
          <p:nvPr/>
        </p:nvGrpSpPr>
        <p:grpSpPr>
          <a:xfrm>
            <a:off x="2813647" y="1412659"/>
            <a:ext cx="4351855" cy="2268891"/>
            <a:chOff x="-371806" y="1517769"/>
            <a:chExt cx="3479180" cy="1745302"/>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3"/>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186569"/>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smtClean="0">
                  <a:solidFill>
                    <a:srgbClr val="FFFF00"/>
                  </a:solidFill>
                  <a:latin typeface="Cambria" panose="02040503050406030204" pitchFamily="18" charset="0"/>
                  <a:ea typeface="Cambria" panose="02040503050406030204" pitchFamily="18" charset="0"/>
                  <a:sym typeface="Arial"/>
                </a:rPr>
                <a:t>Đội</a:t>
              </a:r>
              <a:r>
                <a:rPr lang="en-US" sz="5867" b="1" kern="0" dirty="0" smtClean="0">
                  <a:solidFill>
                    <a:srgbClr val="FFFF00"/>
                  </a:solidFill>
                  <a:latin typeface="Cambria" panose="02040503050406030204" pitchFamily="18" charset="0"/>
                  <a:ea typeface="Cambria" panose="02040503050406030204" pitchFamily="18" charset="0"/>
                  <a:sym typeface="Arial"/>
                </a:rPr>
                <a:t> </a:t>
              </a:r>
              <a:r>
                <a:rPr lang="en-US" sz="5867" b="1" kern="0" dirty="0">
                  <a:solidFill>
                    <a:srgbClr val="FFFF00"/>
                  </a:solidFill>
                  <a:latin typeface="Cambria" panose="02040503050406030204" pitchFamily="18" charset="0"/>
                  <a:ea typeface="Cambria" panose="02040503050406030204" pitchFamily="18" charset="0"/>
                  <a:sym typeface="Arial"/>
                </a:rPr>
                <a:t>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7883772" y="1628559"/>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4"/>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smtClean="0">
                  <a:solidFill>
                    <a:srgbClr val="FFFF00"/>
                  </a:solidFill>
                  <a:latin typeface="Cambria" panose="02040503050406030204" pitchFamily="18" charset="0"/>
                  <a:ea typeface="Cambria" panose="02040503050406030204" pitchFamily="18" charset="0"/>
                  <a:sym typeface="Arial"/>
                </a:rPr>
                <a:t>Đội</a:t>
              </a:r>
              <a:r>
                <a:rPr lang="en-US" sz="5867" b="1" kern="0" dirty="0" smtClean="0">
                  <a:solidFill>
                    <a:srgbClr val="FFFF00"/>
                  </a:solidFill>
                  <a:latin typeface="Cambria" panose="02040503050406030204" pitchFamily="18" charset="0"/>
                  <a:ea typeface="Cambria" panose="02040503050406030204" pitchFamily="18" charset="0"/>
                  <a:sym typeface="Arial"/>
                </a:rPr>
                <a:t> </a:t>
              </a:r>
              <a:r>
                <a:rPr lang="en-US" sz="5867" b="1" kern="0" dirty="0">
                  <a:solidFill>
                    <a:srgbClr val="FFFF00"/>
                  </a:solidFill>
                  <a:latin typeface="Cambria" panose="02040503050406030204" pitchFamily="18" charset="0"/>
                  <a:ea typeface="Cambria" panose="02040503050406030204" pitchFamily="18" charset="0"/>
                  <a:sym typeface="Arial"/>
                </a:rPr>
                <a:t>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xmlns="" id="{7DFE493B-B7FD-4AC7-BB92-5D4A15A2BCFC}"/>
              </a:ext>
            </a:extLst>
          </p:cNvPr>
          <p:cNvPicPr>
            <a:picLocks noChangeAspect="1"/>
          </p:cNvPicPr>
          <p:nvPr/>
        </p:nvPicPr>
        <p:blipFill>
          <a:blip r:embed="rId5"/>
          <a:stretch>
            <a:fillRect/>
          </a:stretch>
        </p:blipFill>
        <p:spPr>
          <a:xfrm>
            <a:off x="-372843" y="104818"/>
            <a:ext cx="12160541" cy="3032007"/>
          </a:xfrm>
          <a:prstGeom prst="rect">
            <a:avLst/>
          </a:prstGeom>
        </p:spPr>
      </p:pic>
    </p:spTree>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6">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7"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6">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8"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6">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xmlns="" id="{02766B1D-BA70-1409-5A8E-3B10A43C7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xmlns="" id="{C7BAF44D-2070-8011-681E-D409089DB1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xmlns="" id="{669A8F93-8107-1CA3-D897-E48080CBE1AC}"/>
              </a:ext>
            </a:extLst>
          </p:cNvPr>
          <p:cNvPicPr>
            <a:picLocks noChangeAspect="1"/>
          </p:cNvPicPr>
          <p:nvPr/>
        </p:nvPicPr>
        <p:blipFill rotWithShape="1">
          <a:blip r:embed="rId11"/>
          <a:srcRect r="40828" b="22411"/>
          <a:stretch/>
        </p:blipFill>
        <p:spPr>
          <a:xfrm flipH="1">
            <a:off x="-601" y="777823"/>
            <a:ext cx="3483127" cy="6089702"/>
          </a:xfrm>
          <a:prstGeom prst="rect">
            <a:avLst/>
          </a:prstGeom>
        </p:spPr>
      </p:pic>
      <p:pic>
        <p:nvPicPr>
          <p:cNvPr id="31" name="Picture 12">
            <a:extLst>
              <a:ext uri="{FF2B5EF4-FFF2-40B4-BE49-F238E27FC236}">
                <a16:creationId xmlns:a16="http://schemas.microsoft.com/office/drawing/2014/main" xmlns="" id="{8BFD1001-023D-7D66-C02C-C922DBED38C0}"/>
              </a:ext>
            </a:extLst>
          </p:cNvPr>
          <p:cNvPicPr>
            <a:picLocks noChangeAspect="1"/>
          </p:cNvPicPr>
          <p:nvPr/>
        </p:nvPicPr>
        <p:blipFill>
          <a:blip r:embed="rId12"/>
          <a:srcRect/>
          <a:stretch>
            <a:fillRect/>
          </a:stretch>
        </p:blipFill>
        <p:spPr>
          <a:xfrm>
            <a:off x="8386807" y="879566"/>
            <a:ext cx="3699664" cy="1516862"/>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xmlns="" id="{FDA5C6F1-DE2B-B986-C51D-E2A5ED62C998}"/>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3400372" y="857059"/>
            <a:ext cx="4624370" cy="3746246"/>
          </a:xfrm>
          <a:prstGeom prst="rect">
            <a:avLst/>
          </a:prstGeom>
        </p:spPr>
      </p:pic>
      <p:pic>
        <p:nvPicPr>
          <p:cNvPr id="3" name="Picture 2">
            <a:extLst>
              <a:ext uri="{FF2B5EF4-FFF2-40B4-BE49-F238E27FC236}">
                <a16:creationId xmlns:a16="http://schemas.microsoft.com/office/drawing/2014/main" xmlns="" id="{51AA4C9C-9211-5C70-B63F-E563187E8228}"/>
              </a:ext>
            </a:extLst>
          </p:cNvPr>
          <p:cNvPicPr>
            <a:picLocks noChangeAspect="1"/>
          </p:cNvPicPr>
          <p:nvPr/>
        </p:nvPicPr>
        <p:blipFill>
          <a:blip r:embed="rId14"/>
          <a:stretch>
            <a:fillRect/>
          </a:stretch>
        </p:blipFill>
        <p:spPr>
          <a:xfrm>
            <a:off x="3878037" y="1557418"/>
            <a:ext cx="3731075" cy="25239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FB39635-4615-4694-8B19-EBB2552DBD18}"/>
              </a:ext>
            </a:extLst>
          </p:cNvPr>
          <p:cNvGrpSpPr/>
          <p:nvPr/>
        </p:nvGrpSpPr>
        <p:grpSpPr>
          <a:xfrm rot="199546">
            <a:off x="6579011" y="1374881"/>
            <a:ext cx="2697113" cy="1599295"/>
            <a:chOff x="2303081" y="2295860"/>
            <a:chExt cx="3866191" cy="2154287"/>
          </a:xfrm>
        </p:grpSpPr>
        <p:sp>
          <p:nvSpPr>
            <p:cNvPr id="3" name="Freeform: Shape 2">
              <a:extLst>
                <a:ext uri="{FF2B5EF4-FFF2-40B4-BE49-F238E27FC236}">
                  <a16:creationId xmlns:a16="http://schemas.microsoft.com/office/drawing/2014/main" xmlns=""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xmlns=""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xmlns=""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xmlns=""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xmlns=""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9" name="Group 8">
            <a:extLst>
              <a:ext uri="{FF2B5EF4-FFF2-40B4-BE49-F238E27FC236}">
                <a16:creationId xmlns:a16="http://schemas.microsoft.com/office/drawing/2014/main" xmlns="" id="{F7948F34-3D7C-49FD-94DC-C4590A371491}"/>
              </a:ext>
            </a:extLst>
          </p:cNvPr>
          <p:cNvGrpSpPr/>
          <p:nvPr/>
        </p:nvGrpSpPr>
        <p:grpSpPr>
          <a:xfrm>
            <a:off x="195943" y="81004"/>
            <a:ext cx="11996057" cy="5676601"/>
            <a:chOff x="2619371" y="1185641"/>
            <a:chExt cx="4658581" cy="2991131"/>
          </a:xfrm>
        </p:grpSpPr>
        <p:sp>
          <p:nvSpPr>
            <p:cNvPr id="12" name="Freeform: Shape 11">
              <a:extLst>
                <a:ext uri="{FF2B5EF4-FFF2-40B4-BE49-F238E27FC236}">
                  <a16:creationId xmlns:a16="http://schemas.microsoft.com/office/drawing/2014/main" xmlns="" id="{634A2B48-FEB2-4535-9A3C-6D6E43EC1270}"/>
                </a:ext>
              </a:extLst>
            </p:cNvPr>
            <p:cNvSpPr/>
            <p:nvPr/>
          </p:nvSpPr>
          <p:spPr>
            <a:xfrm rot="161694">
              <a:off x="2619371" y="1185641"/>
              <a:ext cx="4658581" cy="299113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xmlns="" id="{4B62C7AB-935B-4AE0-A4AA-CA43C9D18B8E}"/>
                </a:ext>
              </a:extLst>
            </p:cNvPr>
            <p:cNvSpPr txBox="1"/>
            <p:nvPr/>
          </p:nvSpPr>
          <p:spPr>
            <a:xfrm>
              <a:off x="3167765" y="1652632"/>
              <a:ext cx="3573146" cy="435348"/>
            </a:xfrm>
            <a:prstGeom prst="rect">
              <a:avLst/>
            </a:prstGeom>
            <a:noFill/>
          </p:spPr>
          <p:txBody>
            <a:bodyPr wrap="square" lIns="86699" tIns="43349" rIns="86699" bIns="43349">
              <a:spAutoFit/>
            </a:bodyPr>
            <a:lstStyle/>
            <a:p>
              <a:pPr algn="ctr" defTabSz="1219170">
                <a:buClr>
                  <a:srgbClr val="000000"/>
                </a:buClr>
              </a:pPr>
              <a:r>
                <a:rPr lang="en-US" altLang="zh-CN" sz="4800" b="1" kern="0" cap="all" dirty="0" err="1" smtClean="0">
                  <a:solidFill>
                    <a:srgbClr val="CE2C81"/>
                  </a:solidFill>
                  <a:effectLst>
                    <a:glow rad="63500">
                      <a:srgbClr val="FFC000">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rPr>
                <a:t>Vận</a:t>
              </a:r>
              <a:r>
                <a:rPr lang="en-US" altLang="zh-CN" sz="4800" b="1" kern="0" cap="all" dirty="0" smtClean="0">
                  <a:solidFill>
                    <a:srgbClr val="CE2C81"/>
                  </a:solidFill>
                  <a:effectLst>
                    <a:glow rad="63500">
                      <a:srgbClr val="FFC000">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rPr>
                <a:t> </a:t>
              </a:r>
              <a:r>
                <a:rPr lang="en-US" altLang="zh-CN" sz="4800" b="1" kern="0" cap="all" dirty="0" err="1" smtClean="0">
                  <a:solidFill>
                    <a:srgbClr val="CE2C81"/>
                  </a:solidFill>
                  <a:effectLst>
                    <a:glow rad="63500">
                      <a:srgbClr val="FFC000">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rPr>
                <a:t>dụng</a:t>
              </a:r>
              <a:endParaRPr lang="zh-CN" altLang="en-US" sz="4800"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5" name="TextBox 14"/>
          <p:cNvSpPr txBox="1"/>
          <p:nvPr/>
        </p:nvSpPr>
        <p:spPr>
          <a:xfrm>
            <a:off x="1085952" y="2724826"/>
            <a:ext cx="10923814" cy="1754326"/>
          </a:xfrm>
          <a:prstGeom prst="rect">
            <a:avLst/>
          </a:prstGeom>
          <a:noFill/>
        </p:spPr>
        <p:txBody>
          <a:bodyPr wrap="square" rtlCol="0">
            <a:spAutoFit/>
          </a:bodyPr>
          <a:lstStyle/>
          <a:p>
            <a:r>
              <a:rPr lang="en-US" sz="5400" dirty="0" err="1" smtClean="0">
                <a:latin typeface="Times New Roman" pitchFamily="18" charset="0"/>
                <a:cs typeface="Times New Roman" pitchFamily="18" charset="0"/>
              </a:rPr>
              <a:t>Em</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hãy</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nêu</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các</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bước</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để</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làm</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đồ</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chơi</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khác</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bằng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giấy</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mà</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em</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thích</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xmlns=""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xmlns="" id="{997F20BD-7320-47C6-98AF-715B05466C5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xmlns="" id="{61AE2115-07AA-4E86-8396-05E997BBEE8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24D3C47-4B73-B65D-D63C-B4C758330E60}"/>
              </a:ext>
            </a:extLst>
          </p:cNvPr>
          <p:cNvPicPr>
            <a:picLocks noChangeAspect="1"/>
          </p:cNvPicPr>
          <p:nvPr/>
        </p:nvPicPr>
        <p:blipFill>
          <a:blip r:embed="rId6"/>
          <a:stretch>
            <a:fillRect/>
          </a:stretch>
        </p:blipFill>
        <p:spPr>
          <a:xfrm>
            <a:off x="231906" y="-238639"/>
            <a:ext cx="11613887" cy="3060457"/>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xmlns=""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xmlns=""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xmlns="" id="{77ED0879-8849-10AA-ED15-E4B0FF269341}"/>
              </a:ext>
            </a:extLst>
          </p:cNvPr>
          <p:cNvSpPr/>
          <p:nvPr/>
        </p:nvSpPr>
        <p:spPr>
          <a:xfrm rot="182762">
            <a:off x="4372883" y="2523606"/>
            <a:ext cx="6541360" cy="3149983"/>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Em biết làm những đồ chơi nào? </a:t>
            </a:r>
            <a:endParaRPr lang="en-US"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endParaRPr>
          </a:p>
        </p:txBody>
      </p:sp>
      <p:pic>
        <p:nvPicPr>
          <p:cNvPr id="9" name="Picture 17">
            <a:extLst>
              <a:ext uri="{FF2B5EF4-FFF2-40B4-BE49-F238E27FC236}">
                <a16:creationId xmlns:a16="http://schemas.microsoft.com/office/drawing/2014/main" xmlns=""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xmlns=""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9613" y="222145"/>
            <a:ext cx="11854543" cy="6498772"/>
          </a:xfrm>
          <a:prstGeom prst="round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itchFamily="18" charset="0"/>
              <a:cs typeface="Times New Roman" pitchFamily="18" charset="0"/>
            </a:endParaRPr>
          </a:p>
        </p:txBody>
      </p:sp>
      <p:sp>
        <p:nvSpPr>
          <p:cNvPr id="5" name="TextBox 4"/>
          <p:cNvSpPr txBox="1"/>
          <p:nvPr/>
        </p:nvSpPr>
        <p:spPr>
          <a:xfrm>
            <a:off x="1061357" y="424543"/>
            <a:ext cx="10613572" cy="1354217"/>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17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11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2023</a:t>
            </a:r>
          </a:p>
          <a:p>
            <a:pPr algn="ctr"/>
            <a:r>
              <a:rPr lang="en-US" sz="3200" u="sng" dirty="0" err="1">
                <a:latin typeface="Times New Roman" pitchFamily="18" charset="0"/>
                <a:cs typeface="Times New Roman" pitchFamily="18" charset="0"/>
              </a:rPr>
              <a:t>Tiếng</a:t>
            </a:r>
            <a:r>
              <a:rPr lang="en-US" sz="3200" u="sng" dirty="0">
                <a:latin typeface="Times New Roman" pitchFamily="18" charset="0"/>
                <a:cs typeface="Times New Roman" pitchFamily="18" charset="0"/>
              </a:rPr>
              <a:t> </a:t>
            </a:r>
            <a:r>
              <a:rPr lang="en-US" sz="3200" u="sng"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a:t>
            </a:r>
          </a:p>
          <a:p>
            <a:endParaRPr lang="en-US" dirty="0"/>
          </a:p>
        </p:txBody>
      </p:sp>
      <p:sp>
        <p:nvSpPr>
          <p:cNvPr id="6" name="TextBox 5"/>
          <p:cNvSpPr txBox="1"/>
          <p:nvPr/>
        </p:nvSpPr>
        <p:spPr>
          <a:xfrm>
            <a:off x="7037614" y="2422735"/>
            <a:ext cx="4131129"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Lâm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endParaRPr lang="en-US" sz="2800" dirty="0">
              <a:latin typeface="Times New Roman" pitchFamily="18" charset="0"/>
              <a:cs typeface="Times New Roman" pitchFamily="18" charset="0"/>
            </a:endParaRPr>
          </a:p>
        </p:txBody>
      </p:sp>
      <p:sp>
        <p:nvSpPr>
          <p:cNvPr id="9" name="TextBox 8"/>
          <p:cNvSpPr txBox="1"/>
          <p:nvPr/>
        </p:nvSpPr>
        <p:spPr>
          <a:xfrm>
            <a:off x="865414" y="2945955"/>
            <a:ext cx="5502729"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1.Luyện </a:t>
            </a: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thành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tiếng</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2" name="TextBox 1"/>
          <p:cNvSpPr txBox="1"/>
          <p:nvPr/>
        </p:nvSpPr>
        <p:spPr>
          <a:xfrm>
            <a:off x="3200410" y="1589392"/>
            <a:ext cx="6809014"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LÀM THỎ CON BẰNG </a:t>
            </a:r>
            <a:r>
              <a:rPr lang="en-US" sz="3600" b="1" dirty="0" smtClean="0">
                <a:solidFill>
                  <a:srgbClr val="FF0000"/>
                </a:solidFill>
                <a:latin typeface="Times New Roman" pitchFamily="18" charset="0"/>
                <a:cs typeface="Times New Roman" pitchFamily="18" charset="0"/>
              </a:rPr>
              <a:t>GIẤY</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996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 name="Group 2">
            <a:extLst>
              <a:ext uri="{FF2B5EF4-FFF2-40B4-BE49-F238E27FC236}">
                <a16:creationId xmlns:a16="http://schemas.microsoft.com/office/drawing/2014/main" xmlns="" id="{5480B334-1D24-9FB6-315F-F24839EB85CF}"/>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xmlns="" id="{FBB70B4E-2439-B008-7D99-9055500B35C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xmlns="" id="{3A779F7E-34DC-7DEA-8B2A-2CD058A58745}"/>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xmlns="" id="{56AF5351-05E8-825B-4EDB-23ED28D0A86F}"/>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xmlns="" id="{CAB1DF0B-A492-AA8D-7DE8-64C5A1E2C2C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xmlns="" id="{EBF60BA1-3F04-E1B0-7083-28AD1507E138}"/>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xmlns="" id="{B99AA801-FDDA-1FDE-ED19-44BFEDAF6EB4}"/>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xmlns="" id="{5EBC6439-0A5B-F6C9-B97A-429652BDACD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xmlns="" id="{CCB8CA52-39FA-E405-DE93-396614C0E812}"/>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xmlns="" id="{41193007-2C68-CBF6-73C7-8E57DB51BA8A}"/>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xmlns="" id="{A0C6B720-8348-7BA7-762C-4153B1C957C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340908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xmlns=""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xmlns=""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圆角矩形 17">
            <a:extLst>
              <a:ext uri="{FF2B5EF4-FFF2-40B4-BE49-F238E27FC236}">
                <a16:creationId xmlns:a16="http://schemas.microsoft.com/office/drawing/2014/main" xmlns="" id="{85BC2CC5-53A0-B791-8D4E-59EF72E1AF00}"/>
              </a:ext>
            </a:extLst>
          </p:cNvPr>
          <p:cNvSpPr/>
          <p:nvPr/>
        </p:nvSpPr>
        <p:spPr>
          <a:xfrm>
            <a:off x="751114" y="1287417"/>
            <a:ext cx="272743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xmlns="" id="{456CA845-CBD7-0B01-DCE0-6F37B37A7310}"/>
              </a:ext>
            </a:extLst>
          </p:cNvPr>
          <p:cNvSpPr txBox="1"/>
          <p:nvPr/>
        </p:nvSpPr>
        <p:spPr>
          <a:xfrm>
            <a:off x="1010995" y="141804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xmlns="" id="{746E39FB-A1B9-D25F-6131-871566ACFCB5}"/>
              </a:ext>
            </a:extLst>
          </p:cNvPr>
          <p:cNvSpPr/>
          <p:nvPr/>
        </p:nvSpPr>
        <p:spPr>
          <a:xfrm>
            <a:off x="7506074" y="1320043"/>
            <a:ext cx="2833048" cy="8679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xmlns="" id="{9E1A7AC4-2374-5486-556F-B96DF2BE8571}"/>
              </a:ext>
            </a:extLst>
          </p:cNvPr>
          <p:cNvSpPr txBox="1"/>
          <p:nvPr/>
        </p:nvSpPr>
        <p:spPr>
          <a:xfrm>
            <a:off x="7740300" y="144370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xmlns="" id="{80DF6BE9-2BAD-AA9E-D63D-5AC1601F5AA9}"/>
              </a:ext>
            </a:extLst>
          </p:cNvPr>
          <p:cNvSpPr/>
          <p:nvPr/>
        </p:nvSpPr>
        <p:spPr>
          <a:xfrm>
            <a:off x="4246543" y="1348089"/>
            <a:ext cx="2660444"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xmlns="" id="{7B079582-6AB2-B435-B3E2-A86FF870E461}"/>
              </a:ext>
            </a:extLst>
          </p:cNvPr>
          <p:cNvSpPr txBox="1"/>
          <p:nvPr/>
        </p:nvSpPr>
        <p:spPr>
          <a:xfrm>
            <a:off x="4431460" y="1443709"/>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751114" y="440871"/>
            <a:ext cx="5454861" cy="646331"/>
          </a:xfrm>
          <a:prstGeom prst="rect">
            <a:avLst/>
          </a:prstGeom>
          <a:noFill/>
        </p:spPr>
        <p:txBody>
          <a:bodyPr wrap="square" rtlCol="0">
            <a:spAutoFit/>
          </a:bodyPr>
          <a:lstStyle/>
          <a:p>
            <a:r>
              <a:rPr lang="en-US" sz="3600" b="1" dirty="0" err="1" smtClean="0">
                <a:solidFill>
                  <a:srgbClr val="0070C0"/>
                </a:solidFill>
                <a:latin typeface="Times New Roman" pitchFamily="18" charset="0"/>
                <a:cs typeface="Times New Roman" pitchFamily="18" charset="0"/>
              </a:rPr>
              <a:t>a.Luyện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đọc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từ</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khó</a:t>
            </a:r>
            <a:r>
              <a:rPr lang="en-US" sz="3600" b="1" dirty="0" smtClean="0">
                <a:solidFill>
                  <a:srgbClr val="0070C0"/>
                </a:solidFill>
                <a:latin typeface="Times New Roman" pitchFamily="18" charset="0"/>
                <a:cs typeface="Times New Roman" pitchFamily="18" charset="0"/>
              </a:rPr>
              <a:t>:</a:t>
            </a:r>
            <a:endParaRPr lang="en-US" sz="3600" b="1" dirty="0">
              <a:solidFill>
                <a:srgbClr val="0070C0"/>
              </a:solidFill>
              <a:latin typeface="Times New Roman" pitchFamily="18" charset="0"/>
              <a:cs typeface="Times New Roman" pitchFamily="18" charset="0"/>
            </a:endParaRPr>
          </a:p>
        </p:txBody>
      </p:sp>
      <p:sp>
        <p:nvSpPr>
          <p:cNvPr id="12" name="TextBox 11"/>
          <p:cNvSpPr txBox="1"/>
          <p:nvPr/>
        </p:nvSpPr>
        <p:spPr>
          <a:xfrm>
            <a:off x="751114" y="2729783"/>
            <a:ext cx="5454861" cy="646331"/>
          </a:xfrm>
          <a:prstGeom prst="rect">
            <a:avLst/>
          </a:prstGeom>
          <a:noFill/>
        </p:spPr>
        <p:txBody>
          <a:bodyPr wrap="square" rtlCol="0">
            <a:spAutoFit/>
          </a:bodyPr>
          <a:lstStyle/>
          <a:p>
            <a:r>
              <a:rPr lang="en-US" sz="3600" b="1" dirty="0" err="1" smtClean="0">
                <a:solidFill>
                  <a:srgbClr val="0070C0"/>
                </a:solidFill>
                <a:latin typeface="Times New Roman" pitchFamily="18" charset="0"/>
                <a:cs typeface="Times New Roman" pitchFamily="18" charset="0"/>
              </a:rPr>
              <a:t>b.Luyện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đọc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câu</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khó</a:t>
            </a:r>
            <a:r>
              <a:rPr lang="en-US" sz="3600" b="1" dirty="0" smtClean="0">
                <a:solidFill>
                  <a:srgbClr val="0070C0"/>
                </a:solidFill>
                <a:latin typeface="Times New Roman" pitchFamily="18" charset="0"/>
                <a:cs typeface="Times New Roman" pitchFamily="18" charset="0"/>
              </a:rPr>
              <a:t>:</a:t>
            </a:r>
            <a:endParaRPr lang="en-US" sz="3600" b="1" dirty="0">
              <a:solidFill>
                <a:srgbClr val="0070C0"/>
              </a:solidFill>
              <a:latin typeface="Times New Roman" pitchFamily="18" charset="0"/>
              <a:cs typeface="Times New Roman" pitchFamily="18" charset="0"/>
            </a:endParaRPr>
          </a:p>
        </p:txBody>
      </p:sp>
      <p:sp>
        <p:nvSpPr>
          <p:cNvPr id="8" name="TextBox 7"/>
          <p:cNvSpPr txBox="1"/>
          <p:nvPr/>
        </p:nvSpPr>
        <p:spPr>
          <a:xfrm>
            <a:off x="751114" y="3673929"/>
            <a:ext cx="10776857" cy="1200329"/>
          </a:xfrm>
          <a:prstGeom prst="rect">
            <a:avLst/>
          </a:prstGeom>
          <a:noFill/>
        </p:spPr>
        <p:txBody>
          <a:bodyPr wrap="square" rtlCol="0">
            <a:spAutoFit/>
          </a:bodyPr>
          <a:lstStyle/>
          <a:p>
            <a:r>
              <a:rPr lang="vi-VN" sz="3600" dirty="0">
                <a:solidFill>
                  <a:prstClr val="black"/>
                </a:solidFill>
                <a:latin typeface="+mj-lt"/>
                <a:cs typeface="Calibri" panose="020F0502020204030204" pitchFamily="34" charset="0"/>
              </a:rPr>
              <a:t>Dùng hồ dán hai mép của mỗi hình chữ nhật để tạo đầu thỏ và thân </a:t>
            </a:r>
            <a:r>
              <a:rPr lang="vi-VN" sz="3600" dirty="0" smtClean="0">
                <a:solidFill>
                  <a:prstClr val="black"/>
                </a:solidFill>
                <a:latin typeface="+mj-lt"/>
                <a:cs typeface="Calibri" panose="020F0502020204030204" pitchFamily="34" charset="0"/>
              </a:rPr>
              <a:t>thỏ</a:t>
            </a:r>
            <a:r>
              <a:rPr lang="en-US" sz="3600" dirty="0" smtClean="0">
                <a:solidFill>
                  <a:prstClr val="black"/>
                </a:solidFill>
                <a:latin typeface="+mj-lt"/>
                <a:cs typeface="Calibri" panose="020F0502020204030204" pitchFamily="34" charset="0"/>
              </a:rPr>
              <a:t>.</a:t>
            </a:r>
            <a:endParaRPr lang="en-US" sz="3600" dirty="0">
              <a:latin typeface="+mj-lt"/>
            </a:endParaRPr>
          </a:p>
        </p:txBody>
      </p:sp>
      <p:cxnSp>
        <p:nvCxnSpPr>
          <p:cNvPr id="13" name="Straight Connector 12">
            <a:extLst>
              <a:ext uri="{FF2B5EF4-FFF2-40B4-BE49-F238E27FC236}">
                <a16:creationId xmlns:a16="http://schemas.microsoft.com/office/drawing/2014/main" xmlns="" id="{2D43191B-B724-E516-1F86-A53A26738A7E}"/>
              </a:ext>
            </a:extLst>
          </p:cNvPr>
          <p:cNvCxnSpPr/>
          <p:nvPr/>
        </p:nvCxnSpPr>
        <p:spPr>
          <a:xfrm flipH="1">
            <a:off x="8971393" y="3699641"/>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E04D5170-72ED-245F-4BD2-62EA9700F692}"/>
              </a:ext>
            </a:extLst>
          </p:cNvPr>
          <p:cNvCxnSpPr/>
          <p:nvPr/>
        </p:nvCxnSpPr>
        <p:spPr>
          <a:xfrm flipH="1">
            <a:off x="1469572" y="429873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DC19C41-AA1E-E8A8-E482-F8FFD9C2CCA0}"/>
              </a:ext>
            </a:extLst>
          </p:cNvPr>
          <p:cNvCxnSpPr/>
          <p:nvPr/>
        </p:nvCxnSpPr>
        <p:spPr>
          <a:xfrm flipH="1">
            <a:off x="3632687" y="4253073"/>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57792FAF-6FFB-B7AD-CC2A-8B5BDCF77250}"/>
              </a:ext>
            </a:extLst>
          </p:cNvPr>
          <p:cNvCxnSpPr/>
          <p:nvPr/>
        </p:nvCxnSpPr>
        <p:spPr>
          <a:xfrm flipH="1">
            <a:off x="3716770" y="4274093"/>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9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par>
                                <p:cTn id="49" presetID="2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par>
                                <p:cTn id="52" presetID="22" presetClass="entr" presetSubtype="4"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P spid="4" grpId="0"/>
      <p:bldP spid="1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xmlns="" id="{2857D43F-B1FA-BE70-CE78-3A310451A4A2}"/>
              </a:ext>
            </a:extLst>
          </p:cNvPr>
          <p:cNvGrpSpPr/>
          <p:nvPr/>
        </p:nvGrpSpPr>
        <p:grpSpPr>
          <a:xfrm>
            <a:off x="3435720" y="1794636"/>
            <a:ext cx="5798127" cy="3135379"/>
            <a:chOff x="457200" y="1176848"/>
            <a:chExt cx="5798127" cy="3135379"/>
          </a:xfrm>
        </p:grpSpPr>
        <p:grpSp>
          <p:nvGrpSpPr>
            <p:cNvPr id="3" name="Group 2">
              <a:extLst>
                <a:ext uri="{FF2B5EF4-FFF2-40B4-BE49-F238E27FC236}">
                  <a16:creationId xmlns:a16="http://schemas.microsoft.com/office/drawing/2014/main" xmlns="" id="{ED885CC6-E4F2-528A-836D-5905585C34EB}"/>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xmlns="" id="{B43B66BB-75AB-94B2-2EC2-020BE0CE512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E576BA32-5972-3F48-F82A-479BFB04527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1" name="Picture 10">
                <a:extLst>
                  <a:ext uri="{FF2B5EF4-FFF2-40B4-BE49-F238E27FC236}">
                    <a16:creationId xmlns:a16="http://schemas.microsoft.com/office/drawing/2014/main" xmlns="" id="{0C12E3D2-9AD9-5C74-A522-B15B3736CC9C}"/>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xmlns="" id="{36FA67C4-8C8A-13BF-CC97-5600C7E7415F}"/>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xmlns="" id="{B02A9BD0-E79A-0C7C-6789-E14166D88BDE}"/>
              </a:ext>
            </a:extLst>
          </p:cNvPr>
          <p:cNvSpPr/>
          <p:nvPr/>
        </p:nvSpPr>
        <p:spPr>
          <a:xfrm>
            <a:off x="3067798" y="35601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9" name="Graphic 28">
            <a:extLst>
              <a:ext uri="{FF2B5EF4-FFF2-40B4-BE49-F238E27FC236}">
                <a16:creationId xmlns:a16="http://schemas.microsoft.com/office/drawing/2014/main" xmlns="" id="{F704679A-1788-CBC5-DCF2-5F4C1AECA218}"/>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583149" y="3698289"/>
            <a:ext cx="2977476" cy="3097952"/>
          </a:xfrm>
          <a:prstGeom prst="rect">
            <a:avLst/>
          </a:prstGeom>
        </p:spPr>
      </p:pic>
    </p:spTree>
    <p:extLst>
      <p:ext uri="{BB962C8B-B14F-4D97-AF65-F5344CB8AC3E}">
        <p14:creationId xmlns:p14="http://schemas.microsoft.com/office/powerpoint/2010/main" val="295862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614" y="195942"/>
            <a:ext cx="11854543" cy="6498772"/>
          </a:xfrm>
          <a:prstGeom prst="round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itchFamily="18" charset="0"/>
              <a:cs typeface="Times New Roman" pitchFamily="18" charset="0"/>
            </a:endParaRPr>
          </a:p>
        </p:txBody>
      </p:sp>
      <p:sp>
        <p:nvSpPr>
          <p:cNvPr id="3" name="TextBox 2"/>
          <p:cNvSpPr txBox="1"/>
          <p:nvPr/>
        </p:nvSpPr>
        <p:spPr>
          <a:xfrm>
            <a:off x="1061357" y="424543"/>
            <a:ext cx="10613572" cy="1846659"/>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17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11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2023</a:t>
            </a:r>
          </a:p>
          <a:p>
            <a:pPr algn="ctr"/>
            <a:r>
              <a:rPr lang="en-US" sz="3200" u="sng" dirty="0" err="1">
                <a:latin typeface="Times New Roman" pitchFamily="18" charset="0"/>
                <a:cs typeface="Times New Roman" pitchFamily="18" charset="0"/>
              </a:rPr>
              <a:t>Tiếng</a:t>
            </a:r>
            <a:r>
              <a:rPr lang="en-US" sz="3200" u="sng" dirty="0">
                <a:latin typeface="Times New Roman" pitchFamily="18" charset="0"/>
                <a:cs typeface="Times New Roman" pitchFamily="18" charset="0"/>
              </a:rPr>
              <a:t> </a:t>
            </a:r>
            <a:r>
              <a:rPr lang="en-US" sz="3200" u="sng"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a:t>
            </a:r>
          </a:p>
          <a:p>
            <a:pPr algn="ctr"/>
            <a:r>
              <a:rPr lang="en-US" sz="3200" b="1" dirty="0">
                <a:solidFill>
                  <a:srgbClr val="FF0000"/>
                </a:solidFill>
                <a:latin typeface="Times New Roman" pitchFamily="18" charset="0"/>
                <a:cs typeface="Times New Roman" pitchFamily="18" charset="0"/>
              </a:rPr>
              <a:t>LÀM THỎ CON BẰNG GIẤY</a:t>
            </a:r>
          </a:p>
          <a:p>
            <a:endParaRPr lang="en-US" dirty="0"/>
          </a:p>
        </p:txBody>
      </p:sp>
      <p:sp>
        <p:nvSpPr>
          <p:cNvPr id="4" name="TextBox 3"/>
          <p:cNvSpPr txBox="1"/>
          <p:nvPr/>
        </p:nvSpPr>
        <p:spPr>
          <a:xfrm>
            <a:off x="6694714" y="2009592"/>
            <a:ext cx="4131129"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Lâm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endParaRPr lang="en-US" sz="2800" dirty="0">
              <a:latin typeface="Times New Roman" pitchFamily="18" charset="0"/>
              <a:cs typeface="Times New Roman" pitchFamily="18" charset="0"/>
            </a:endParaRPr>
          </a:p>
        </p:txBody>
      </p:sp>
      <p:sp>
        <p:nvSpPr>
          <p:cNvPr id="5" name="TextBox 4"/>
          <p:cNvSpPr txBox="1"/>
          <p:nvPr/>
        </p:nvSpPr>
        <p:spPr>
          <a:xfrm>
            <a:off x="865414" y="2945955"/>
            <a:ext cx="5502729"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1.Luyện </a:t>
            </a: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thành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tiếng</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6" name="TextBox 5"/>
          <p:cNvSpPr txBox="1"/>
          <p:nvPr/>
        </p:nvSpPr>
        <p:spPr>
          <a:xfrm>
            <a:off x="865414" y="3733801"/>
            <a:ext cx="5502729" cy="646331"/>
          </a:xfrm>
          <a:prstGeom prst="rect">
            <a:avLst/>
          </a:prstGeom>
          <a:noFill/>
        </p:spPr>
        <p:txBody>
          <a:bodyPr wrap="square" rtlCol="0">
            <a:spAutoFit/>
          </a:bodyPr>
          <a:lstStyle/>
          <a:p>
            <a:r>
              <a:rPr lang="en-US" sz="3600" dirty="0">
                <a:latin typeface="Times New Roman" pitchFamily="18" charset="0"/>
                <a:cs typeface="Times New Roman" pitchFamily="18" charset="0"/>
              </a:rPr>
              <a:t>2</a:t>
            </a:r>
            <a:r>
              <a:rPr lang="en-US" sz="3600" dirty="0" smtClean="0">
                <a:latin typeface="Times New Roman" pitchFamily="18" charset="0"/>
                <a:cs typeface="Times New Roman" pitchFamily="18" charset="0"/>
              </a:rPr>
              <a:t>.Luyện </a:t>
            </a: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hiểu</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91274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816</Words>
  <Application>Microsoft Office PowerPoint</Application>
  <PresentationFormat>Custom</PresentationFormat>
  <Paragraphs>92</Paragraphs>
  <Slides>21</Slides>
  <Notes>6</Notes>
  <HiddenSlides>0</HiddenSlides>
  <MMClips>0</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1_Office Theme</vt:lpstr>
      <vt:lpstr>Office 主题</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69</cp:revision>
  <dcterms:created xsi:type="dcterms:W3CDTF">2023-09-16T11:10:23Z</dcterms:created>
  <dcterms:modified xsi:type="dcterms:W3CDTF">2023-11-11T15:12:49Z</dcterms:modified>
</cp:coreProperties>
</file>