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39"/>
  </p:notesMasterIdLst>
  <p:sldIdLst>
    <p:sldId id="421" r:id="rId3"/>
    <p:sldId id="422" r:id="rId4"/>
    <p:sldId id="362" r:id="rId5"/>
    <p:sldId id="367" r:id="rId6"/>
    <p:sldId id="381" r:id="rId7"/>
    <p:sldId id="387" r:id="rId8"/>
    <p:sldId id="393" r:id="rId9"/>
    <p:sldId id="394" r:id="rId10"/>
    <p:sldId id="395" r:id="rId11"/>
    <p:sldId id="410" r:id="rId12"/>
    <p:sldId id="411" r:id="rId13"/>
    <p:sldId id="412" r:id="rId14"/>
    <p:sldId id="396" r:id="rId15"/>
    <p:sldId id="427" r:id="rId16"/>
    <p:sldId id="397" r:id="rId17"/>
    <p:sldId id="415" r:id="rId18"/>
    <p:sldId id="418" r:id="rId19"/>
    <p:sldId id="416" r:id="rId20"/>
    <p:sldId id="355" r:id="rId21"/>
    <p:sldId id="383" r:id="rId22"/>
    <p:sldId id="423" r:id="rId23"/>
    <p:sldId id="402" r:id="rId24"/>
    <p:sldId id="429" r:id="rId25"/>
    <p:sldId id="403" r:id="rId26"/>
    <p:sldId id="404" r:id="rId27"/>
    <p:sldId id="405" r:id="rId28"/>
    <p:sldId id="407" r:id="rId29"/>
    <p:sldId id="409" r:id="rId30"/>
    <p:sldId id="430" r:id="rId31"/>
    <p:sldId id="431" r:id="rId32"/>
    <p:sldId id="432" r:id="rId33"/>
    <p:sldId id="398" r:id="rId34"/>
    <p:sldId id="376" r:id="rId35"/>
    <p:sldId id="377" r:id="rId36"/>
    <p:sldId id="375" r:id="rId37"/>
    <p:sldId id="378" r:id="rId38"/>
  </p:sldIdLst>
  <p:sldSz cx="9144000" cy="6858000" type="screen4x3"/>
  <p:notesSz cx="6858000" cy="9144000"/>
  <p:embeddedFontLst>
    <p:embeddedFont>
      <p:font typeface="HP001 4H Normal" panose="020B0603050302020204" pitchFamily="3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VNI-Avo" panose="020B0604020202020204"/>
      <p:regular r:id="rId45"/>
      <p:bold r:id="rId46"/>
      <p:italic r:id="rId47"/>
      <p:boldItalic r:id="rId48"/>
    </p:embeddedFont>
    <p:embeddedFont>
      <p:font typeface="Arial Rounded MT Bold" panose="020F0704030504030204" pitchFamily="34" charset="0"/>
      <p:regular r:id="rId49"/>
    </p:embeddedFont>
    <p:embeddedFont>
      <p:font typeface=".VnUniverse" panose="020B7200000000000000" pitchFamily="34" charset="0"/>
      <p:regular r:id="rId50"/>
    </p:embeddedFont>
    <p:embeddedFont>
      <p:font typeface="HP001" panose="020B0604020202020204" charset="0"/>
      <p:regular r:id="rId51"/>
      <p:bold r:id="rId52"/>
    </p:embeddedFont>
    <p:embeddedFont>
      <p:font typeface="HP-087" panose="020B0604020202020204"/>
      <p:bold r:id="rId53"/>
    </p:embeddedFont>
    <p:embeddedFont>
      <p:font typeface="Comic Sans MS" panose="030F0702030302020204" pitchFamily="66" charset="0"/>
      <p:regular r:id="rId54"/>
      <p:bold r:id="rId55"/>
      <p:italic r:id="rId56"/>
      <p:boldItalic r:id="rId57"/>
    </p:embeddedFont>
    <p:embeddedFont>
      <p:font typeface=".VnCooper" panose="020B7200000000000000" pitchFamily="34" charset="0"/>
      <p:regular r:id="rId58"/>
    </p:embeddedFont>
    <p:embeddedFont>
      <p:font typeface=".VnAvant" panose="020B7200000000000000" pitchFamily="34" charset="0"/>
      <p:regular r:id="rId59"/>
      <p:bold r:id="rId60"/>
      <p:italic r:id="rId61"/>
      <p:boldItalic r:id="rId62"/>
    </p:embeddedFont>
  </p:embeddedFontLst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33CC"/>
    <a:srgbClr val="008000"/>
    <a:srgbClr val="000099"/>
    <a:srgbClr val="009900"/>
    <a:srgbClr val="CCECFF"/>
    <a:srgbClr val="FF9933"/>
    <a:srgbClr val="FFCC00"/>
    <a:srgbClr val="9933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194" autoAdjust="0"/>
  </p:normalViewPr>
  <p:slideViewPr>
    <p:cSldViewPr>
      <p:cViewPr varScale="1">
        <p:scale>
          <a:sx n="68" d="100"/>
          <a:sy n="68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22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24/10/2023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77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7710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073098" y="4038600"/>
            <a:ext cx="3514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quaû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cam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69778" y="2828508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9" b="62807" l="22517" r="37222">
                        <a14:foregroundMark x1="26654" y1="53000" x2="27941" y2="55000"/>
                        <a14:foregroundMark x1="26654" y1="58000" x2="28493" y2="56000"/>
                        <a14:foregroundMark x1="27206" y1="52000" x2="29596" y2="59000"/>
                        <a14:foregroundMark x1="26654" y1="53000" x2="29596" y2="58000"/>
                        <a14:foregroundMark x1="26654" y1="52000" x2="27390" y2="58000"/>
                      </a14:backgroundRemoval>
                    </a14:imgEffect>
                  </a14:imgLayer>
                </a14:imgProps>
              </a:ext>
            </a:extLst>
          </a:blip>
          <a:srcRect l="20679" t="3105" r="60940" b="30560"/>
          <a:stretch/>
        </p:blipFill>
        <p:spPr>
          <a:xfrm>
            <a:off x="2209800" y="1524000"/>
            <a:ext cx="3905254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76600" y="4239426"/>
            <a:ext cx="21739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taêm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tre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57229" y="22742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1233" y="1371600"/>
            <a:ext cx="4140200" cy="40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10" t="1170" r="19149" b="28192"/>
          <a:stretch/>
        </p:blipFill>
        <p:spPr>
          <a:xfrm>
            <a:off x="2403854" y="1600200"/>
            <a:ext cx="3566250" cy="27858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3200" y="4800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cuû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saâm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232801">
            <a:off x="3753408" y="1969415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6748" y="4145530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cam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781800" y="4145529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cuû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saâm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4062" y="4155087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taêm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tre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9" b="62807" l="22517" r="37222">
                        <a14:foregroundMark x1="26654" y1="53000" x2="27941" y2="55000"/>
                        <a14:foregroundMark x1="26654" y1="58000" x2="28493" y2="56000"/>
                        <a14:foregroundMark x1="27206" y1="52000" x2="29596" y2="59000"/>
                        <a14:foregroundMark x1="26654" y1="53000" x2="29596" y2="58000"/>
                        <a14:foregroundMark x1="26654" y1="52000" x2="27390" y2="58000"/>
                      </a14:backgroundRemoval>
                    </a14:imgEffect>
                  </a14:imgLayer>
                </a14:imgProps>
              </a:ext>
            </a:extLst>
          </a:blip>
          <a:srcRect l="20679" t="3105" r="60940" b="30560"/>
          <a:stretch/>
        </p:blipFill>
        <p:spPr>
          <a:xfrm>
            <a:off x="-735878" y="1466611"/>
            <a:ext cx="3905254" cy="2590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267" y="2057400"/>
            <a:ext cx="2535827" cy="2514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7" b="96718" l="1197" r="89915">
                        <a14:foregroundMark x1="42564" y1="38950" x2="12479" y2="38512"/>
                        <a14:foregroundMark x1="33504" y1="48796" x2="33504" y2="48796"/>
                        <a14:foregroundMark x1="37607" y1="44858" x2="10598" y2="53829"/>
                        <a14:foregroundMark x1="10598" y1="53392" x2="4957" y2="51422"/>
                        <a14:foregroundMark x1="23419" y1="83151" x2="11966" y2="79869"/>
                        <a14:foregroundMark x1="8034" y1="64551" x2="1197" y2="66302"/>
                        <a14:foregroundMark x1="47179" y1="86214" x2="27521" y2="96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2702" y="1828800"/>
            <a:ext cx="2861298" cy="22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20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97844" y="2219717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298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77370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379320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  <a:latin typeface="VNI-Avo" pitchFamily="2" charset="0"/>
              </a:rPr>
              <a:t>l</a:t>
            </a:r>
            <a:endParaRPr lang="en-US" sz="48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4264641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80425" y="2327230"/>
            <a:ext cx="1183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am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6781800" y="609599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aâm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81400" y="3418414"/>
            <a:ext cx="2164281" cy="830997"/>
            <a:chOff x="3581400" y="3418414"/>
            <a:chExt cx="2164281" cy="83099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51E201-6E37-465F-95CB-F7110AAEC0D6}"/>
                </a:ext>
              </a:extLst>
            </p:cNvPr>
            <p:cNvSpPr txBox="1"/>
            <p:nvPr/>
          </p:nvSpPr>
          <p:spPr>
            <a:xfrm flipH="1">
              <a:off x="3581400" y="3418414"/>
              <a:ext cx="2164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33CC"/>
                  </a:solidFill>
                  <a:latin typeface="VNI-Avo" pitchFamily="2" charset="0"/>
                </a:rPr>
                <a:t>laøm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3418414"/>
              <a:ext cx="1183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am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83339"/>
              </p:ext>
            </p:extLst>
          </p:nvPr>
        </p:nvGraphicFramePr>
        <p:xfrm>
          <a:off x="51298" y="4645341"/>
          <a:ext cx="9058253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1155">
                  <a:extLst>
                    <a:ext uri="{9D8B030D-6E8A-4147-A177-3AD203B41FA5}">
                      <a16:colId xmlns:a16="http://schemas.microsoft.com/office/drawing/2014/main" val="926983723"/>
                    </a:ext>
                  </a:extLst>
                </a:gridCol>
                <a:gridCol w="263298">
                  <a:extLst>
                    <a:ext uri="{9D8B030D-6E8A-4147-A177-3AD203B41FA5}">
                      <a16:colId xmlns:a16="http://schemas.microsoft.com/office/drawing/2014/main" val="227809883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78507064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7801379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1795092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2080075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73180982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387717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cam</a:t>
                      </a:r>
                      <a:endParaRPr lang="en-US" sz="32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khaùm</a:t>
                      </a:r>
                      <a:endParaRPr lang="en-US" sz="32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aüm</a:t>
                      </a:r>
                      <a:endParaRPr lang="en-US" sz="32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caèm</a:t>
                      </a:r>
                      <a:endParaRPr lang="en-US" sz="32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ñaäm</a:t>
                      </a:r>
                      <a:endParaRPr lang="en-US" sz="32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nhaåm</a:t>
                      </a:r>
                      <a:endParaRPr lang="en-US" sz="32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2231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3059" y="5867400"/>
            <a:ext cx="204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quaû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cam</a:t>
            </a:r>
            <a:endParaRPr lang="en-US" sz="32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3785" y="5870713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taêm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tre</a:t>
            </a:r>
            <a:endParaRPr lang="en-US" sz="32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5851727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cuû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saâm</a:t>
            </a:r>
            <a:endParaRPr lang="en-US" sz="32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0007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2" grpId="0"/>
      <p:bldP spid="4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6200" y="2627574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 am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941711" y="39624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4000" dirty="0">
              <a:solidFill>
                <a:srgbClr val="FF0000"/>
              </a:solidFill>
              <a:latin typeface="HP001 4H Normal" panose="020B060402020202020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7400" y="41148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un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498" y="39624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209800" y="1212905"/>
            <a:ext cx="4692446" cy="42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565423" y="2627574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 am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4025868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 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5842" y="3828633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 ăm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2238" y="4022555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 âm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a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371600"/>
            <a:ext cx="6096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68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3" name="ă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257300"/>
            <a:ext cx="6096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2748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â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914400"/>
            <a:ext cx="6096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6880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34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781" y="158043"/>
            <a:ext cx="4447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VNI-Avo" pitchFamily="2" charset="0"/>
              </a:rPr>
              <a:t>a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m    </a:t>
            </a:r>
            <a:r>
              <a:rPr lang="en-US" sz="4400" b="1" dirty="0" err="1" smtClean="0">
                <a:solidFill>
                  <a:schemeClr val="bg1"/>
                </a:solidFill>
                <a:latin typeface="VNI-Avo" pitchFamily="2" charset="0"/>
              </a:rPr>
              <a:t>aêm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     </a:t>
            </a:r>
            <a:r>
              <a:rPr lang="en-US" sz="4400" b="1" dirty="0" err="1" smtClean="0">
                <a:solidFill>
                  <a:schemeClr val="bg1"/>
                </a:solidFill>
                <a:latin typeface="VNI-Avo" pitchFamily="2" charset="0"/>
              </a:rPr>
              <a:t>aâm</a:t>
            </a:r>
            <a:endParaRPr lang="en-US" sz="44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850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43436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34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5769" y="228600"/>
            <a:ext cx="4937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  am     </a:t>
            </a:r>
            <a:r>
              <a:rPr lang="en-US" sz="4400" b="1" dirty="0" err="1" smtClean="0">
                <a:solidFill>
                  <a:schemeClr val="bg1"/>
                </a:solidFill>
                <a:latin typeface="VNI-Avo" pitchFamily="2" charset="0"/>
              </a:rPr>
              <a:t>aêm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     </a:t>
            </a:r>
            <a:r>
              <a:rPr lang="en-US" sz="4400" b="1" dirty="0" err="1" smtClean="0">
                <a:solidFill>
                  <a:schemeClr val="bg1"/>
                </a:solidFill>
                <a:latin typeface="VNI-Avo" pitchFamily="2" charset="0"/>
              </a:rPr>
              <a:t>aâm</a:t>
            </a:r>
            <a:endParaRPr lang="en-US" sz="44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6069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.VnAvant" pitchFamily="34" charset="0"/>
              </a:rPr>
              <a:t>T« vµ v</a:t>
            </a:r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iÕt</a:t>
            </a:r>
          </a:p>
        </p:txBody>
      </p:sp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2790959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3716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017" y="2121300"/>
            <a:ext cx="1832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am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88764" y="3576738"/>
            <a:ext cx="2912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Ǉɞʎ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7320" y="3553566"/>
            <a:ext cx="1301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củ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0642" y="3553567"/>
            <a:ext cx="2787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Ȥɤʎ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0763" y="2129735"/>
            <a:ext cx="1832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ăm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1548" y="2128673"/>
            <a:ext cx="1553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 smtClean="0">
                <a:latin typeface="HP001" pitchFamily="34" charset="-93"/>
                <a:ea typeface="HP001" pitchFamily="34" charset="-93"/>
              </a:rPr>
              <a:t>âm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8247" y="3567961"/>
            <a:ext cx="1967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Ǉ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Λ;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1784146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8609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3407" y="-82242"/>
            <a:ext cx="7358218" cy="4498913"/>
            <a:chOff x="473407" y="-82242"/>
            <a:chExt cx="7358218" cy="44989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8624" t="-1754" r="8307" b="1522"/>
            <a:stretch/>
          </p:blipFill>
          <p:spPr>
            <a:xfrm>
              <a:off x="978975" y="-82242"/>
              <a:ext cx="6852650" cy="449891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473407" y="762000"/>
              <a:ext cx="1978576" cy="722531"/>
              <a:chOff x="85748" y="76200"/>
              <a:chExt cx="1978576" cy="72253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85748" y="169725"/>
                <a:ext cx="1770762" cy="606130"/>
                <a:chOff x="85748" y="169725"/>
                <a:chExt cx="1770762" cy="606130"/>
              </a:xfrm>
            </p:grpSpPr>
            <p:sp>
              <p:nvSpPr>
                <p:cNvPr id="9" name="Rounded Rectangle 8"/>
                <p:cNvSpPr/>
                <p:nvPr/>
              </p:nvSpPr>
              <p:spPr bwMode="auto">
                <a:xfrm>
                  <a:off x="440086" y="169725"/>
                  <a:ext cx="1416424" cy="606130"/>
                </a:xfrm>
                <a:prstGeom prst="roundRect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 bwMode="auto">
                <a:xfrm>
                  <a:off x="85748" y="201195"/>
                  <a:ext cx="578931" cy="533997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1" i="0" u="none" strike="noStrike" cap="none" normalizeH="0">
                    <a:ln>
                      <a:noFill/>
                    </a:ln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53037" y="76200"/>
                <a:ext cx="1911287" cy="722531"/>
                <a:chOff x="-651821" y="-231732"/>
                <a:chExt cx="1911287" cy="722531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-651821" y="-231732"/>
                  <a:ext cx="22217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>
                      <a:latin typeface="Calibri" pitchFamily="34" charset="0"/>
                      <a:cs typeface="Calibri" pitchFamily="34" charset="0"/>
                    </a:rPr>
                    <a:t>4</a:t>
                  </a:r>
                  <a:endParaRPr lang="en-US" sz="4000" b="1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-195258" y="-155532"/>
                  <a:ext cx="14547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.VnAvant" pitchFamily="34" charset="0"/>
                    </a:rPr>
                    <a:t>§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.VnAvant" pitchFamily="34" charset="0"/>
                    </a:rPr>
                    <a:t>äc</a:t>
                  </a:r>
                  <a:endParaRPr lang="en-US" sz="3600" b="1" dirty="0">
                    <a:solidFill>
                      <a:schemeClr val="bg1"/>
                    </a:solidFill>
                    <a:latin typeface=".VnAvant" pitchFamily="34" charset="0"/>
                  </a:endParaRPr>
                </a:p>
              </p:txBody>
            </p:sp>
          </p:grpSp>
        </p:grpSp>
      </p:grpSp>
      <p:sp>
        <p:nvSpPr>
          <p:cNvPr id="11" name="TextBox 10"/>
          <p:cNvSpPr txBox="1"/>
          <p:nvPr/>
        </p:nvSpPr>
        <p:spPr>
          <a:xfrm>
            <a:off x="152400" y="4531548"/>
            <a:ext cx="8643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  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Muøa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heø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, ve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keâu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raâm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ran, sen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nôû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thaém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.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Luõ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treû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noâ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ñuøa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treân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thaûm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coû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ven hoà.</a:t>
            </a:r>
            <a:endParaRPr lang="en-US" sz="32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7467600" y="50292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4088296" y="5029200"/>
            <a:ext cx="7885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3962400" y="55626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5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>
                    <a:solidFill>
                      <a:schemeClr val="bg1"/>
                    </a:solidFill>
                    <a:latin typeface=".VnAvant" pitchFamily="34" charset="0"/>
                  </a:rPr>
                  <a:t>Nãi</a:t>
                </a:r>
                <a:endParaRPr lang="en-US" sz="3600" b="1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600200" y="720469"/>
            <a:ext cx="716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Moâi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tröôøng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soáng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loaøi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vaät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0000" t="54895"/>
          <a:stretch/>
        </p:blipFill>
        <p:spPr>
          <a:xfrm>
            <a:off x="320973" y="1386916"/>
            <a:ext cx="8614304" cy="54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Đọc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s¸ch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9406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991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5279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534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4557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-76200"/>
            <a:ext cx="88392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8536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0747436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990599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1246413"/>
            <a:ext cx="4007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en    un    in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eân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2708" y="2361998"/>
            <a:ext cx="622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pin 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cuùn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37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4086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246413"/>
            <a:ext cx="4471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ngoïn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neán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xin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loãi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4384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laù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sen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deá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meøn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4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159"/>
            <a:ext cx="851135" cy="13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vi-VN" sz="4000" b="1">
                <a:solidFill>
                  <a:srgbClr val="00CC00"/>
                </a:solidFill>
              </a:rPr>
              <a:t>Ghép đôi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373" y="1459487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soá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300763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ngheån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3562" y="3315277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chín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2590" y="1459488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coå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4547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44062 -0.269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-0.00231 L -0.31997 0.27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231519" cy="112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8159" y="2038872"/>
            <a:ext cx="8375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33CC"/>
                </a:solidFill>
                <a:latin typeface="VNI-Avo" pitchFamily="2" charset="0"/>
              </a:rPr>
              <a:t>Tìm teân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moät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loaøi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hoa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nôû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vaøo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muøa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heø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chöùa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vaàn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en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2019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92" y="2133600"/>
            <a:ext cx="6795591" cy="3348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Mảnh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ghép</a:t>
            </a:r>
            <a:r>
              <a:rPr lang="en-US" b="1"/>
              <a:t> </a:t>
            </a:r>
            <a:r>
              <a:rPr lang="en-US" b="1">
                <a:solidFill>
                  <a:srgbClr val="00B050"/>
                </a:solidFill>
              </a:rPr>
              <a:t>sắc</a:t>
            </a:r>
            <a:r>
              <a:rPr lang="en-US" b="1"/>
              <a:t> </a:t>
            </a:r>
            <a:r>
              <a:rPr lang="en-US" b="1">
                <a:solidFill>
                  <a:srgbClr val="FF00FF"/>
                </a:solidFill>
              </a:rPr>
              <a:t>màu</a:t>
            </a:r>
            <a:endParaRPr lang="vi-VN" b="1">
              <a:solidFill>
                <a:srgbClr val="FF00FF"/>
              </a:solidFill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882444" y="1503460"/>
            <a:ext cx="3566159" cy="23360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1</a:t>
            </a:r>
            <a:endParaRPr lang="vi-VN" sz="5400"/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867696" y="3866073"/>
            <a:ext cx="3554375" cy="226234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464013" y="1491705"/>
            <a:ext cx="3213607" cy="233603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vi-VN" sz="5400" dirty="0"/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464014" y="3854245"/>
            <a:ext cx="3213607" cy="228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4</a:t>
            </a:r>
            <a:endParaRPr lang="vi-VN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3830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145"/>
          <a:stretch/>
        </p:blipFill>
        <p:spPr>
          <a:xfrm>
            <a:off x="20782" y="128961"/>
            <a:ext cx="8993788" cy="311725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4191000"/>
            <a:ext cx="8841855" cy="659610"/>
            <a:chOff x="0" y="5527942"/>
            <a:chExt cx="8841855" cy="659610"/>
          </a:xfrm>
        </p:grpSpPr>
        <p:sp>
          <p:nvSpPr>
            <p:cNvPr id="3" name="TextBox 2"/>
            <p:cNvSpPr txBox="1"/>
            <p:nvPr/>
          </p:nvSpPr>
          <p:spPr>
            <a:xfrm flipH="1">
              <a:off x="0" y="5527942"/>
              <a:ext cx="8841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VNI-Avo" pitchFamily="2" charset="0"/>
                </a:rPr>
                <a:t> </a:t>
              </a:r>
              <a:r>
                <a:rPr lang="en-US" sz="3200" b="1" dirty="0" err="1" smtClean="0">
                  <a:latin typeface="VNI-Avo" pitchFamily="2" charset="0"/>
                </a:rPr>
                <a:t>Nheän</a:t>
              </a:r>
              <a:r>
                <a:rPr lang="en-US" sz="3200" b="1" dirty="0" smtClean="0">
                  <a:latin typeface="VNI-Avo" pitchFamily="2" charset="0"/>
                </a:rPr>
                <a:t> </a:t>
              </a:r>
              <a:r>
                <a:rPr lang="en-US" sz="3200" b="1" dirty="0" err="1" smtClean="0">
                  <a:latin typeface="VNI-Avo" pitchFamily="2" charset="0"/>
                </a:rPr>
                <a:t>ngaém</a:t>
              </a:r>
              <a:r>
                <a:rPr lang="en-US" sz="3200" b="1" dirty="0" smtClean="0">
                  <a:latin typeface="VNI-Avo" pitchFamily="2" charset="0"/>
                </a:rPr>
                <a:t> </a:t>
              </a:r>
              <a:r>
                <a:rPr lang="en-US" sz="3200" b="1" dirty="0" err="1" smtClean="0">
                  <a:latin typeface="VNI-Avo" pitchFamily="2" charset="0"/>
                </a:rPr>
                <a:t>nghía</a:t>
              </a:r>
              <a:r>
                <a:rPr lang="en-US" sz="3200" b="1" dirty="0" smtClean="0">
                  <a:latin typeface="VNI-Avo" pitchFamily="2" charset="0"/>
                </a:rPr>
                <a:t> </a:t>
              </a:r>
              <a:r>
                <a:rPr lang="en-US" sz="3200" b="1" dirty="0" err="1" smtClean="0">
                  <a:latin typeface="VNI-Avo" pitchFamily="2" charset="0"/>
                </a:rPr>
                <a:t>taám</a:t>
              </a:r>
              <a:r>
                <a:rPr lang="en-US" sz="3200" b="1" dirty="0" smtClean="0">
                  <a:latin typeface="VNI-Avo" pitchFamily="2" charset="0"/>
                </a:rPr>
                <a:t> </a:t>
              </a:r>
              <a:r>
                <a:rPr lang="en-US" sz="3200" b="1" dirty="0" err="1" smtClean="0">
                  <a:latin typeface="VNI-Avo" pitchFamily="2" charset="0"/>
                </a:rPr>
                <a:t>löôùi</a:t>
              </a:r>
              <a:r>
                <a:rPr lang="en-US" sz="3200" b="1" dirty="0" smtClean="0">
                  <a:latin typeface="VNI-Avo" pitchFamily="2" charset="0"/>
                </a:rPr>
                <a:t> </a:t>
              </a:r>
              <a:r>
                <a:rPr lang="en-US" sz="3200" b="1" dirty="0" err="1" smtClean="0">
                  <a:latin typeface="VNI-Avo" pitchFamily="2" charset="0"/>
                </a:rPr>
                <a:t>vöøa</a:t>
              </a:r>
              <a:r>
                <a:rPr lang="en-US" sz="3200" b="1" dirty="0" smtClean="0">
                  <a:latin typeface="VNI-Avo" pitchFamily="2" charset="0"/>
                </a:rPr>
                <a:t> </a:t>
              </a:r>
              <a:r>
                <a:rPr lang="en-US" sz="3200" b="1" dirty="0" err="1" smtClean="0">
                  <a:latin typeface="VNI-Avo" pitchFamily="2" charset="0"/>
                </a:rPr>
                <a:t>laøm</a:t>
              </a:r>
              <a:r>
                <a:rPr lang="en-US" sz="3200" b="1" dirty="0" smtClean="0">
                  <a:latin typeface="VNI-Avo" pitchFamily="2" charset="0"/>
                </a:rPr>
                <a:t> xong.</a:t>
              </a:r>
              <a:endParaRPr lang="en-US" sz="3200" b="1" dirty="0">
                <a:latin typeface="VNI-Avo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5602777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VNI-Avo" pitchFamily="2" charset="0"/>
                </a:rPr>
                <a:t>aêm</a:t>
              </a:r>
              <a:endParaRPr lang="en-US" sz="32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5583844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VNI-Avo" pitchFamily="2" charset="0"/>
                </a:rPr>
                <a:t>am</a:t>
              </a:r>
              <a:endParaRPr lang="en-US" sz="32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1968" y="766271"/>
            <a:ext cx="3018503" cy="945612"/>
            <a:chOff x="85748" y="76200"/>
            <a:chExt cx="3114652" cy="722531"/>
          </a:xfrm>
        </p:grpSpPr>
        <p:grpSp>
          <p:nvGrpSpPr>
            <p:cNvPr id="9" name="Group 8"/>
            <p:cNvGrpSpPr/>
            <p:nvPr/>
          </p:nvGrpSpPr>
          <p:grpSpPr>
            <a:xfrm>
              <a:off x="85748" y="169725"/>
              <a:ext cx="3114652" cy="606130"/>
              <a:chOff x="85748" y="169725"/>
              <a:chExt cx="3114652" cy="606130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40086" y="169725"/>
                <a:ext cx="276031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3037" y="76200"/>
              <a:ext cx="3047363" cy="722531"/>
              <a:chOff x="-651821" y="-231732"/>
              <a:chExt cx="3047363" cy="7225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95258" y="-155532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NhËn</a:t>
                </a:r>
                <a:r>
                  <a:rPr lang="en-US" sz="3600" b="1" dirty="0">
                    <a:solidFill>
                      <a:schemeClr val="bg1"/>
                    </a:solidFill>
                    <a:latin typeface=".VnAvant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biÕt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97844" y="2219717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1794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77370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379320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  <a:latin typeface="VNI-Avo" pitchFamily="2" charset="0"/>
              </a:rPr>
              <a:t>l</a:t>
            </a:r>
            <a:endParaRPr lang="en-US" sz="48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4264641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80425" y="2327230"/>
            <a:ext cx="1183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am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6781800" y="609599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aâm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76360" y="3418414"/>
            <a:ext cx="2164281" cy="830997"/>
            <a:chOff x="3581400" y="3418414"/>
            <a:chExt cx="2164281" cy="83099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51E201-6E37-465F-95CB-F7110AAEC0D6}"/>
                </a:ext>
              </a:extLst>
            </p:cNvPr>
            <p:cNvSpPr txBox="1"/>
            <p:nvPr/>
          </p:nvSpPr>
          <p:spPr>
            <a:xfrm flipH="1">
              <a:off x="3581400" y="3418414"/>
              <a:ext cx="2164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33CC"/>
                  </a:solidFill>
                  <a:latin typeface="VNI-Avo" pitchFamily="2" charset="0"/>
                </a:rPr>
                <a:t>laøm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3418414"/>
              <a:ext cx="1183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am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2" grpId="0"/>
      <p:bldP spid="4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902728" y="3542943"/>
            <a:ext cx="4260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Tạo tiếng mới </a:t>
            </a:r>
            <a:r>
              <a:rPr lang="en-US" sz="4800" b="1" dirty="0" smtClean="0">
                <a:solidFill>
                  <a:srgbClr val="002060"/>
                </a:solidFill>
                <a:latin typeface="Comic Sans MS" pitchFamily="66" charset="0"/>
              </a:rPr>
              <a:t>có vần </a:t>
            </a:r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 am, ăm, âm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92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336709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Tạo tiếng mới có</a:t>
            </a:r>
            <a:r>
              <a:rPr lang="vi-VN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vần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am, ăm, âm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681788" y="45847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93410" y="4509231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6" y="4191000"/>
            <a:ext cx="1017587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am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989" y="4186066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khaùm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066800" y="409373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khaùm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kh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65962" y="4186285"/>
            <a:ext cx="792163" cy="646112"/>
            <a:chOff x="5865962" y="4186285"/>
            <a:chExt cx="792163" cy="646112"/>
          </a:xfrm>
        </p:grpSpPr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5865962" y="4186285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H="1">
              <a:off x="6172200" y="4419600"/>
              <a:ext cx="164509" cy="1651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8775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6" grpId="0" animBg="1"/>
      <p:bldP spid="17" grpId="0" animBg="1"/>
      <p:bldP spid="2" grpId="0" animBg="1"/>
      <p:bldP spid="30" grpId="0" animBg="1"/>
      <p:bldP spid="26" grpId="0"/>
      <p:bldP spid="35" grpId="0" animBg="1"/>
      <p:bldP spid="40" grpId="0" animBg="1"/>
      <p:bldP spid="32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211845"/>
              </p:ext>
            </p:extLst>
          </p:nvPr>
        </p:nvGraphicFramePr>
        <p:xfrm>
          <a:off x="85747" y="1371600"/>
          <a:ext cx="9058253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1155">
                  <a:extLst>
                    <a:ext uri="{9D8B030D-6E8A-4147-A177-3AD203B41FA5}">
                      <a16:colId xmlns:a16="http://schemas.microsoft.com/office/drawing/2014/main" val="2744491246"/>
                    </a:ext>
                  </a:extLst>
                </a:gridCol>
                <a:gridCol w="263298">
                  <a:extLst>
                    <a:ext uri="{9D8B030D-6E8A-4147-A177-3AD203B41FA5}">
                      <a16:colId xmlns:a16="http://schemas.microsoft.com/office/drawing/2014/main" val="409560738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62933978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37103761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9835133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2252115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6499930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99836775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cam</a:t>
                      </a:r>
                      <a:endParaRPr lang="en-US" sz="32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khaùm</a:t>
                      </a:r>
                      <a:endParaRPr lang="en-US" sz="32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aüm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caèm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CC00"/>
                          </a:solidFill>
                          <a:latin typeface="VNI-Avo" pitchFamily="2" charset="0"/>
                        </a:rPr>
                        <a:t>ñaäm</a:t>
                      </a:r>
                      <a:endParaRPr lang="en-US" sz="3200" b="1" dirty="0">
                        <a:solidFill>
                          <a:srgbClr val="00CC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CC00"/>
                          </a:solidFill>
                          <a:latin typeface="VNI-Avo" pitchFamily="2" charset="0"/>
                        </a:rPr>
                        <a:t>nhaåm</a:t>
                      </a:r>
                      <a:endParaRPr lang="en-US" sz="3200" b="1" dirty="0">
                        <a:solidFill>
                          <a:srgbClr val="00CC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69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6442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7559</TotalTime>
  <Words>291</Words>
  <Application>Microsoft Office PowerPoint</Application>
  <PresentationFormat>On-screen Show (4:3)</PresentationFormat>
  <Paragraphs>126</Paragraphs>
  <Slides>36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Times New Roman</vt:lpstr>
      <vt:lpstr>HP001 4H Normal</vt:lpstr>
      <vt:lpstr>Calibri</vt:lpstr>
      <vt:lpstr>Arial</vt:lpstr>
      <vt:lpstr>VNI-Avo</vt:lpstr>
      <vt:lpstr>Arial Rounded MT Bold</vt:lpstr>
      <vt:lpstr>.VnUniverse</vt:lpstr>
      <vt:lpstr>HP001</vt:lpstr>
      <vt:lpstr>HP-087</vt:lpstr>
      <vt:lpstr>Comic Sans MS</vt:lpstr>
      <vt:lpstr>.VnCooper</vt:lpstr>
      <vt:lpstr>.VnAvant</vt:lpstr>
      <vt:lpstr>Office Theme</vt:lpstr>
      <vt:lpstr>1_Default Design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387</cp:revision>
  <dcterms:created xsi:type="dcterms:W3CDTF">2006-08-16T00:00:00Z</dcterms:created>
  <dcterms:modified xsi:type="dcterms:W3CDTF">2023-10-24T14:51:57Z</dcterms:modified>
</cp:coreProperties>
</file>