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4" r:id="rId2"/>
  </p:sldMasterIdLst>
  <p:notesMasterIdLst>
    <p:notesMasterId r:id="rId20"/>
  </p:notesMasterIdLst>
  <p:sldIdLst>
    <p:sldId id="266" r:id="rId3"/>
    <p:sldId id="289" r:id="rId4"/>
    <p:sldId id="312" r:id="rId5"/>
    <p:sldId id="286" r:id="rId6"/>
    <p:sldId id="287" r:id="rId7"/>
    <p:sldId id="296" r:id="rId8"/>
    <p:sldId id="297" r:id="rId9"/>
    <p:sldId id="314" r:id="rId10"/>
    <p:sldId id="299" r:id="rId11"/>
    <p:sldId id="313" r:id="rId12"/>
    <p:sldId id="315" r:id="rId13"/>
    <p:sldId id="317" r:id="rId14"/>
    <p:sldId id="310" r:id="rId15"/>
    <p:sldId id="318" r:id="rId16"/>
    <p:sldId id="319" r:id="rId17"/>
    <p:sldId id="288" r:id="rId18"/>
    <p:sldId id="29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68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6C2FA-CB39-4B92-917C-837DE2856F06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274BEA-E175-4153-86BD-F79EEA31C3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2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vi-VN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9pPr>
          </a:lstStyle>
          <a:p>
            <a:pPr eaLnBrk="1" hangingPunct="1"/>
            <a:fld id="{E924D794-EBA2-43DB-BE71-ED3FA257AC2B}" type="slidenum">
              <a:rPr lang="vi-VN"/>
              <a:pPr eaLnBrk="1" hangingPunct="1"/>
              <a:t>1</a:t>
            </a:fld>
            <a:endParaRPr lang="vi-V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87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57477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36263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21550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167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55539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F09CA0-8C58-46CC-8785-B6EA61CA6C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5943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5026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32D1CA-73D4-4AF3-BA21-B443727B6C2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11322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9659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2F88A-22EE-A551-0CD8-644B2151E8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A67E87-416F-AB8F-0F11-B5B6BEFCD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53ABE-B71C-ED7A-733E-B6277BD8FC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97E4C-2EFB-CF9C-7F7D-B257AA26B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B507EA-D5DF-031D-3A30-8F21B5676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B43743-878A-741E-BE3F-08935211D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92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71C84-9275-6D32-98F6-09A1DF20D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AC4AF-0675-7AD1-DAA1-CB4FB416D4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60D3DB-0AF2-5F39-6372-67DC4AB1FD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D368-3D3A-565C-2186-C5CA430CC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0CD1F5-DF01-F349-C713-763DF4190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F08F60-9484-F89D-311C-641CC129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1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380F8-E83B-4E46-19B8-DD61A2CB1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9FEC96-1E72-783A-2EF5-C2083AE72D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3C14B4-B2A6-B9B2-9DA8-021A18AE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F968A0-7A1A-B564-DEC0-0A0ECBB1D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1123B1-76F3-36A3-3664-DFFFE428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531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3009C92-CE97-F876-F890-C9C9B413A4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82B492-3159-0CD3-99B6-C6B34C0187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70ED-9E0A-76C7-6C51-D71A55E7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16B336-154B-4967-2947-BA682F4B5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9CB80-04D2-D546-B31D-FDB87155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205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301CD1-242F-48F7-AC66-72D0C9E366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0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7A5CD-C970-E223-7EF2-53E65721CC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E3F798-5572-E649-4056-50DF41842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C64C2A-BF80-F1F9-B60C-CFF70ABF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BCE72-7676-0E85-6DB4-379E0574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3B8FD-59C5-3730-9493-09FBA549A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879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87A58-CAF8-AB96-327A-878B92B43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05BA2-12C8-3112-E65A-1F548E8939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C8714-381D-3B44-FD1A-27A96DA418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CD5610-D5B1-4086-1933-899B0B1B4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3FD3B6-44C7-9BC7-443D-3C5CA004D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5331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FAD37-B20B-F296-BD1F-D3B27BEC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2C7C23-CE04-09E9-4852-814DE34BB2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29F11F-A6BA-24AB-63AA-6BAF0D7770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D194-8A96-5D78-A48E-61C0F23E7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EEF3C-9BAA-8B33-ABF5-FFD77A22B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603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60658-839E-F9F1-C7FF-E0F7C671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DB9DB-2F3D-8AEC-8E1B-0A93F944D6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D94249-EE04-4831-5E9F-FD5E8F4CF1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623952-7781-8439-C90C-8941E3254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07DEB1-E34F-98C3-5907-42CF89B28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80D5E-0238-4177-3B8A-A7BD337DA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2971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BD187D-E2E6-D5E2-2B50-BBD747550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AF3B58-2356-8BA9-B6BB-F191EC67DA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5F99E-DF70-04E8-08DD-91127E2FC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C1298-550B-4A46-7E05-1897ADAA5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3000613-8BEF-6BF1-36A5-DB583C8419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9C101-60EA-7112-D80A-DE9E2C6BE2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375209-80A0-51F5-8BF2-17E2288F43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26F9C1-5724-79BC-4ACB-CF1C409FE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821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3778B-78D8-9961-C230-112D5ED5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151982-98CB-2061-2945-4C96D90E0E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B74C2-6A99-9994-5C88-18DC39176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03EC3E-2507-5299-62AF-82803188A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876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FEFA1-E4C9-9033-A3E6-EEABCC7BF0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3AF44C-708D-4794-9BFC-7A855933E8D1}" type="datetimeFigureOut">
              <a:rPr lang="en-US" smtClean="0"/>
              <a:t>12/28/2023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7BB76E-02A9-7101-95E6-4F9AD105B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D3E55A-4222-E6DF-6DFE-B2E492B6B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6639053-6561-4DDA-B77E-E6712E0309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8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FAE513DF-EF74-35C9-966E-3A0431C4723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90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86" r:id="rId2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A0FA5A01-7F7B-DCD1-E398-6622065D0C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E4E607-689E-0E44-E3DA-E4979800DCBE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54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3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095" y="967740"/>
            <a:ext cx="3602521" cy="45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Line 12"/>
          <p:cNvSpPr>
            <a:spLocks noChangeShapeType="1"/>
          </p:cNvSpPr>
          <p:nvPr/>
        </p:nvSpPr>
        <p:spPr bwMode="auto">
          <a:xfrm>
            <a:off x="4827588" y="825500"/>
            <a:ext cx="3048000" cy="0"/>
          </a:xfrm>
          <a:prstGeom prst="line">
            <a:avLst/>
          </a:prstGeom>
          <a:noFill/>
          <a:ln w="57150" cmpd="thinThick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3021355" y="266299"/>
            <a:ext cx="6858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NI-Commerce" pitchFamily="2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NI-Commerce" pitchFamily="2" charset="0"/>
              </a:defRPr>
            </a:lvl9pPr>
          </a:lstStyle>
          <a:p>
            <a:pPr algn="ctr" eaLnBrk="1" hangingPunct="1"/>
            <a:r>
              <a:rPr lang="en-US" sz="2800" b="1" dirty="0">
                <a:solidFill>
                  <a:srgbClr val="009900"/>
                </a:solidFill>
                <a:latin typeface="Times New Roman" pitchFamily="18" charset="0"/>
              </a:rPr>
              <a:t>TRƯỜNG TIỂU HỌC &amp; THCS ĐẠI SƠN</a:t>
            </a:r>
          </a:p>
        </p:txBody>
      </p:sp>
      <p:pic>
        <p:nvPicPr>
          <p:cNvPr id="3078" name="Picture 2" descr="C:\Users\Trung\Pictures\KG NEN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23" y="238924"/>
            <a:ext cx="1905000" cy="1813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855519" y="3246539"/>
            <a:ext cx="8498684" cy="193899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LT&amp;C:LUYỆN TẬP DẤU GẠCH NGANG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548511" y="2091969"/>
            <a:ext cx="44389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.VnBahamasBH" panose="020BE200000000000000" pitchFamily="34" charset="0"/>
                <a:cs typeface="Times New Roman" pitchFamily="18" charset="0"/>
              </a:rPr>
              <a:t>TUÇN 16 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98C6FB-5797-4267-8BB2-FD9FBF9FA0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7419" y="2027031"/>
            <a:ext cx="4011516" cy="400541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C404CC5-F9E5-4EB3-A991-15096FF074FE}"/>
              </a:ext>
            </a:extLst>
          </p:cNvPr>
          <p:cNvSpPr/>
          <p:nvPr/>
        </p:nvSpPr>
        <p:spPr>
          <a:xfrm>
            <a:off x="1692379" y="1191680"/>
            <a:ext cx="8498684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</a:p>
        </p:txBody>
      </p:sp>
    </p:spTree>
    <p:extLst>
      <p:ext uri="{BB962C8B-B14F-4D97-AF65-F5344CB8AC3E}">
        <p14:creationId xmlns:p14="http://schemas.microsoft.com/office/powerpoint/2010/main" val="9447270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3524" y="3343275"/>
            <a:ext cx="9020175" cy="20489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7C398E5-F3EB-8EA8-B086-62B8DAC695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0674" y="985836"/>
            <a:ext cx="8844768" cy="211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99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A1762D-F52B-14C0-0C35-C936B2CD1F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396" y="600075"/>
            <a:ext cx="10206991" cy="28956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C69C7AA-8389-2A40-F2DA-39F8E2D25375}"/>
              </a:ext>
            </a:extLst>
          </p:cNvPr>
          <p:cNvSpPr/>
          <p:nvPr/>
        </p:nvSpPr>
        <p:spPr>
          <a:xfrm>
            <a:off x="1714500" y="21145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0D8BBBD-0E99-9DBB-7905-7E0B30215468}"/>
              </a:ext>
            </a:extLst>
          </p:cNvPr>
          <p:cNvSpPr/>
          <p:nvPr/>
        </p:nvSpPr>
        <p:spPr>
          <a:xfrm>
            <a:off x="1685925" y="253365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B144666-558E-B318-B6F1-02EC5FEE1D24}"/>
              </a:ext>
            </a:extLst>
          </p:cNvPr>
          <p:cNvSpPr/>
          <p:nvPr/>
        </p:nvSpPr>
        <p:spPr>
          <a:xfrm>
            <a:off x="1724025" y="29813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5DE6C9-E838-BB18-35CB-5AE06DEC2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0124" y="3509960"/>
            <a:ext cx="9801226" cy="2411823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3425501-BC93-F4AF-C6B7-E08B21657040}"/>
              </a:ext>
            </a:extLst>
          </p:cNvPr>
          <p:cNvSpPr/>
          <p:nvPr/>
        </p:nvSpPr>
        <p:spPr>
          <a:xfrm>
            <a:off x="1809750" y="372427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C02782B-F283-5DB2-06CD-F0B3E3DB0CD7}"/>
              </a:ext>
            </a:extLst>
          </p:cNvPr>
          <p:cNvSpPr/>
          <p:nvPr/>
        </p:nvSpPr>
        <p:spPr>
          <a:xfrm>
            <a:off x="1819275" y="45339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17ADAF32-2A30-ED62-0304-00786EE29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9225" y="5453918"/>
            <a:ext cx="951547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ngang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35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altLang="en-US" sz="35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636170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9" grpId="0" animBg="1"/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BCC0D3-DF34-6A63-6497-CC5FB8B35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9" y="876300"/>
            <a:ext cx="9020175" cy="2048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F9B478-1A19-0528-5E42-803F28284781}"/>
              </a:ext>
            </a:extLst>
          </p:cNvPr>
          <p:cNvSpPr/>
          <p:nvPr/>
        </p:nvSpPr>
        <p:spPr>
          <a:xfrm>
            <a:off x="8353425" y="13716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C31CAF-5A10-DD3D-2AE4-041AAB505B37}"/>
              </a:ext>
            </a:extLst>
          </p:cNvPr>
          <p:cNvSpPr/>
          <p:nvPr/>
        </p:nvSpPr>
        <p:spPr>
          <a:xfrm>
            <a:off x="2981325" y="1724025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3443A48-1258-3C8E-66F2-CC29A9FA77BB}"/>
              </a:ext>
            </a:extLst>
          </p:cNvPr>
          <p:cNvSpPr/>
          <p:nvPr/>
        </p:nvSpPr>
        <p:spPr>
          <a:xfrm>
            <a:off x="5667375" y="1714500"/>
            <a:ext cx="361950" cy="3333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8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endParaRPr lang="en-US" sz="2800" dirty="0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092E4A04-7AED-F28F-4565-2B347A4E38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40814" y="3644168"/>
            <a:ext cx="7688985" cy="1169551"/>
          </a:xfrm>
          <a:custGeom>
            <a:avLst/>
            <a:gdLst>
              <a:gd name="connsiteX0" fmla="*/ 0 w 6789006"/>
              <a:gd name="connsiteY0" fmla="*/ 0 h 1169551"/>
              <a:gd name="connsiteX1" fmla="*/ 6789006 w 6789006"/>
              <a:gd name="connsiteY1" fmla="*/ 0 h 1169551"/>
              <a:gd name="connsiteX2" fmla="*/ 6789006 w 6789006"/>
              <a:gd name="connsiteY2" fmla="*/ 1169551 h 1169551"/>
              <a:gd name="connsiteX3" fmla="*/ 0 w 6789006"/>
              <a:gd name="connsiteY3" fmla="*/ 1169551 h 1169551"/>
              <a:gd name="connsiteX4" fmla="*/ 0 w 6789006"/>
              <a:gd name="connsiteY4" fmla="*/ 0 h 1169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89006" h="1169551" fill="none" extrusionOk="0">
                <a:moveTo>
                  <a:pt x="0" y="0"/>
                </a:moveTo>
                <a:cubicBezTo>
                  <a:pt x="1116711" y="34145"/>
                  <a:pt x="5244402" y="-125365"/>
                  <a:pt x="6789006" y="0"/>
                </a:cubicBezTo>
                <a:cubicBezTo>
                  <a:pt x="6812822" y="471946"/>
                  <a:pt x="6794895" y="932074"/>
                  <a:pt x="6789006" y="1169551"/>
                </a:cubicBezTo>
                <a:cubicBezTo>
                  <a:pt x="5288016" y="1105085"/>
                  <a:pt x="1079835" y="1075325"/>
                  <a:pt x="0" y="1169551"/>
                </a:cubicBezTo>
                <a:cubicBezTo>
                  <a:pt x="34447" y="729393"/>
                  <a:pt x="35323" y="276481"/>
                  <a:pt x="0" y="0"/>
                </a:cubicBezTo>
                <a:close/>
              </a:path>
              <a:path w="6789006" h="1169551" stroke="0" extrusionOk="0">
                <a:moveTo>
                  <a:pt x="0" y="0"/>
                </a:moveTo>
                <a:cubicBezTo>
                  <a:pt x="2150903" y="108135"/>
                  <a:pt x="4714582" y="-162209"/>
                  <a:pt x="6789006" y="0"/>
                </a:cubicBezTo>
                <a:cubicBezTo>
                  <a:pt x="6864623" y="348161"/>
                  <a:pt x="6763955" y="907646"/>
                  <a:pt x="6789006" y="1169551"/>
                </a:cubicBezTo>
                <a:cubicBezTo>
                  <a:pt x="4515491" y="1005291"/>
                  <a:pt x="1527526" y="1104518"/>
                  <a:pt x="0" y="1169551"/>
                </a:cubicBezTo>
                <a:cubicBezTo>
                  <a:pt x="11365" y="701979"/>
                  <a:pt x="-60731" y="566422"/>
                  <a:pt x="0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miter lim="800000"/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en-US" sz="3500" b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dùng để nối các từ ngữ trong một liên danh.</a:t>
            </a:r>
            <a:endParaRPr kumimoji="0" lang="en-US" altLang="en-US" sz="35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31727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55A5451F-3861-E4D9-F919-BADDC8C964D6}"/>
              </a:ext>
            </a:extLst>
          </p:cNvPr>
          <p:cNvGrpSpPr/>
          <p:nvPr/>
        </p:nvGrpSpPr>
        <p:grpSpPr>
          <a:xfrm>
            <a:off x="284132" y="0"/>
            <a:ext cx="2144688" cy="1712422"/>
            <a:chOff x="217630" y="0"/>
            <a:chExt cx="2144688" cy="1712422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E890F388-A756-1FEA-93AF-E6333AA7D759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3</a:t>
              </a:r>
            </a:p>
          </p:txBody>
        </p:sp>
        <p:pic>
          <p:nvPicPr>
            <p:cNvPr id="4" name="图片 43">
              <a:extLst>
                <a:ext uri="{FF2B5EF4-FFF2-40B4-BE49-F238E27FC236}">
                  <a16:creationId xmlns:a16="http://schemas.microsoft.com/office/drawing/2014/main" id="{C071FFBF-9473-1C78-8DBE-8078F4964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821D2CB-8107-C53C-AD29-C92368C5BD7E}"/>
              </a:ext>
            </a:extLst>
          </p:cNvPr>
          <p:cNvSpPr txBox="1"/>
          <p:nvPr/>
        </p:nvSpPr>
        <p:spPr>
          <a:xfrm>
            <a:off x="2560320" y="391160"/>
            <a:ext cx="84124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Cùng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về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nhà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khoa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học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Ghi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1 – 2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đáp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bạn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sử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dấu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gạch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mbria" panose="02040503050406030204" pitchFamily="18" charset="0"/>
              </a:rPr>
              <a:t>ngang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B2B45ED-1C13-B53B-98E1-D8860AECC7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028" y="2838449"/>
            <a:ext cx="3616672" cy="38031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02EFCB-8065-5874-6863-B8D1ED47D2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060" y="3019425"/>
            <a:ext cx="3519419" cy="3524405"/>
          </a:xfrm>
          <a:prstGeom prst="rect">
            <a:avLst/>
          </a:prstGeom>
        </p:spPr>
      </p:pic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6A04276A-A97D-3F4C-B3BF-B3E577940FF2}"/>
              </a:ext>
            </a:extLst>
          </p:cNvPr>
          <p:cNvSpPr/>
          <p:nvPr/>
        </p:nvSpPr>
        <p:spPr>
          <a:xfrm>
            <a:off x="1095375" y="2247900"/>
            <a:ext cx="3314700" cy="1476375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b="1" i="0" dirty="0">
                <a:solidFill>
                  <a:srgbClr val="002060"/>
                </a:solidFill>
              </a:rPr>
              <a:t> </a:t>
            </a:r>
            <a:r>
              <a:rPr lang="vi-VN" sz="24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Bạn có biết nhà bác học Lương Định Của ở nước nào không ?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C57CEDE2-3C41-551D-FE85-A209922F1898}"/>
              </a:ext>
            </a:extLst>
          </p:cNvPr>
          <p:cNvSpPr/>
          <p:nvPr/>
        </p:nvSpPr>
        <p:spPr>
          <a:xfrm>
            <a:off x="7934325" y="1828800"/>
            <a:ext cx="3314700" cy="1476375"/>
          </a:xfrm>
          <a:prstGeom prst="wedgeRoundRectCallout">
            <a:avLst>
              <a:gd name="adj1" fmla="val -47096"/>
              <a:gd name="adj2" fmla="val 6572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Lương Định Của là nhà bác học của nước Việt Nam.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Speech Bubble: Rectangle with Corners Rounded 21">
            <a:extLst>
              <a:ext uri="{FF2B5EF4-FFF2-40B4-BE49-F238E27FC236}">
                <a16:creationId xmlns:a16="http://schemas.microsoft.com/office/drawing/2014/main" id="{EE95BC88-1764-D0DF-C44F-1ED65827BE84}"/>
              </a:ext>
            </a:extLst>
          </p:cNvPr>
          <p:cNvSpPr/>
          <p:nvPr/>
        </p:nvSpPr>
        <p:spPr>
          <a:xfrm>
            <a:off x="381000" y="2238375"/>
            <a:ext cx="4457700" cy="1752600"/>
          </a:xfrm>
          <a:prstGeom prst="wedgeRoundRectCallout">
            <a:avLst>
              <a:gd name="adj1" fmla="val 44283"/>
              <a:gd name="adj2" fmla="val 67016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</a:pP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</a:t>
            </a:r>
            <a:r>
              <a:rPr lang="en-US" sz="2400" dirty="0"/>
              <a:t> </a:t>
            </a:r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Đúng đấy ! Nhà bác học Lương Định Của đã có những đóng góp to lớn cho nền nông nghiệp Việt Nam...</a:t>
            </a:r>
            <a:endParaRPr lang="en-US" sz="2400" b="1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9931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0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C518C39-4373-7B8A-A161-9B7A636B03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1925" y="2797467"/>
            <a:ext cx="7007299" cy="24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0934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90C1B4-D635-2A86-2440-9E0B7250F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7" y="639178"/>
            <a:ext cx="12075313" cy="571514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512DBF-C576-5077-5F85-DB2671F13FF3}"/>
              </a:ext>
            </a:extLst>
          </p:cNvPr>
          <p:cNvSpPr txBox="1"/>
          <p:nvPr/>
        </p:nvSpPr>
        <p:spPr>
          <a:xfrm>
            <a:off x="925860" y="1785076"/>
            <a:ext cx="104569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FA53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 tác dụng của dấu gạch ngang trong đoạn sau: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A9331-993B-E4AA-19A4-001D5EC15438}"/>
              </a:ext>
            </a:extLst>
          </p:cNvPr>
          <p:cNvSpPr txBox="1"/>
          <p:nvPr/>
        </p:nvSpPr>
        <p:spPr>
          <a:xfrm>
            <a:off x="1181100" y="2400300"/>
            <a:ext cx="10096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Tin-tin: – Cậu đang làm gì với đôi cánh xanh ấy?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Mình sẽ dùng nó vào việc sáng chế trên Trái Đất.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Tin-tin: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– Cậu sáng chế cái gì?</a:t>
            </a:r>
          </a:p>
          <a:p>
            <a:pPr algn="just"/>
            <a:r>
              <a:rPr lang="vi-VN" sz="2400" i="1" dirty="0">
                <a:latin typeface="Cambria" panose="02040503050406030204" pitchFamily="18" charset="0"/>
                <a:ea typeface="Cambria" panose="02040503050406030204" pitchFamily="18" charset="0"/>
              </a:rPr>
              <a:t>Em bé thứ nhất: </a:t>
            </a:r>
            <a:r>
              <a:rPr lang="vi-VN" sz="2400" dirty="0">
                <a:latin typeface="Cambria" panose="02040503050406030204" pitchFamily="18" charset="0"/>
                <a:ea typeface="Cambria" panose="02040503050406030204" pitchFamily="18" charset="0"/>
              </a:rPr>
              <a:t>Khi nào ra đời, mình sẽ chế ra một vật làm cho con người hạnh phúc.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F3D0BFD7-BA96-A497-F5AF-82155390A23B}"/>
              </a:ext>
            </a:extLst>
          </p:cNvPr>
          <p:cNvSpPr/>
          <p:nvPr/>
        </p:nvSpPr>
        <p:spPr>
          <a:xfrm>
            <a:off x="1552576" y="4562475"/>
            <a:ext cx="9705974" cy="1114425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thoại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90413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374FF7-6720-EB07-1D5E-3B135257C5D5}"/>
              </a:ext>
            </a:extLst>
          </p:cNvPr>
          <p:cNvSpPr txBox="1"/>
          <p:nvPr/>
        </p:nvSpPr>
        <p:spPr>
          <a:xfrm>
            <a:off x="1147156" y="2242454"/>
            <a:ext cx="7930342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Hoàn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thành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tập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Chuẩn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bị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mới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F1F006-F0B4-D487-4471-FDCAA4398B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6120" y="610532"/>
            <a:ext cx="4548061" cy="1467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340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65334" y="29874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66366" y="-1162356"/>
            <a:ext cx="12258366" cy="8020356"/>
            <a:chOff x="0" y="0"/>
            <a:chExt cx="12214042" cy="7835013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22042" y="1643705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117645" y="0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1474838" cy="697843"/>
            </a:xfrm>
            <a:prstGeom prst="rect">
              <a:avLst/>
            </a:prstGeom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BD9B9065-149E-C3FA-2B7D-E693AF2B21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03944" y="1876390"/>
            <a:ext cx="9211854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6744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7EE53-662C-DAEA-88FE-B28DEB48D3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842" y="3139810"/>
            <a:ext cx="6334293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79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52CF9E8-511B-7D3A-EE77-869671A4EA43}"/>
              </a:ext>
            </a:extLst>
          </p:cNvPr>
          <p:cNvSpPr/>
          <p:nvPr/>
        </p:nvSpPr>
        <p:spPr>
          <a:xfrm>
            <a:off x="324465" y="324465"/>
            <a:ext cx="11592231" cy="613532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BFE6F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图片 1">
            <a:extLst>
              <a:ext uri="{FF2B5EF4-FFF2-40B4-BE49-F238E27FC236}">
                <a16:creationId xmlns:a16="http://schemas.microsoft.com/office/drawing/2014/main" id="{AB4434C4-858B-88E7-5F07-B2118DA31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100000" l="0" r="100000">
                        <a14:foregroundMark x1="28333" y1="84537" x2="28333" y2="84537"/>
                        <a14:foregroundMark x1="27865" y1="82963" x2="27865" y2="82963"/>
                        <a14:foregroundMark x1="27292" y1="83889" x2="27292" y2="83889"/>
                        <a14:foregroundMark x1="15521" y1="81389" x2="15521" y2="81389"/>
                        <a14:foregroundMark x1="15521" y1="87130" x2="15521" y2="87130"/>
                        <a14:foregroundMark x1="13854" y1="87685" x2="13854" y2="87685"/>
                        <a14:foregroundMark x1="11875" y1="86852" x2="11875" y2="86852"/>
                        <a14:foregroundMark x1="12031" y1="83056" x2="12031" y2="83056"/>
                        <a14:foregroundMark x1="19792" y1="85463" x2="19792" y2="85463"/>
                        <a14:foregroundMark x1="10781" y1="88148" x2="10781" y2="88148"/>
                        <a14:foregroundMark x1="17083" y1="87593" x2="17083" y2="87593"/>
                        <a14:foregroundMark x1="16927" y1="84907" x2="16927" y2="84907"/>
                        <a14:foregroundMark x1="28385" y1="83519" x2="28385" y2="83519"/>
                        <a14:foregroundMark x1="28958" y1="84630" x2="28958" y2="84630"/>
                        <a14:foregroundMark x1="27760" y1="83241" x2="27760" y2="83241"/>
                        <a14:foregroundMark x1="27187" y1="84074" x2="27187" y2="84074"/>
                        <a14:foregroundMark x1="28333" y1="82130" x2="28333" y2="81944"/>
                        <a14:foregroundMark x1="29583" y1="91481" x2="29323" y2="91944"/>
                        <a14:foregroundMark x1="27604" y1="94074" x2="27604" y2="94074"/>
                        <a14:foregroundMark x1="26563" y1="84815" x2="26563" y2="8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773" y="1618602"/>
            <a:ext cx="9185227" cy="53376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D5C3FC-BB3B-4CDE-1D78-DF144AE29B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0848" y="-894508"/>
            <a:ext cx="9330672" cy="53543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2BBA31E-8279-DD64-C573-172458A755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400" b="93850" l="10000" r="90000">
                        <a14:foregroundMark x1="60950" y1="34350" x2="60950" y2="34350"/>
                        <a14:foregroundMark x1="61650" y1="32150" x2="61650" y2="32150"/>
                        <a14:foregroundMark x1="50350" y1="38300" x2="50350" y2="38300"/>
                        <a14:foregroundMark x1="45800" y1="41000" x2="45800" y2="41000"/>
                        <a14:foregroundMark x1="50700" y1="40450" x2="50700" y2="40450"/>
                        <a14:foregroundMark x1="63300" y1="33600" x2="63300" y2="33600"/>
                        <a14:foregroundMark x1="58550" y1="34500" x2="58550" y2="34500"/>
                        <a14:foregroundMark x1="63700" y1="31100" x2="63700" y2="31100"/>
                        <a14:foregroundMark x1="63150" y1="35250" x2="63150" y2="35250"/>
                        <a14:foregroundMark x1="61850" y1="30200" x2="61850" y2="30200"/>
                        <a14:foregroundMark x1="57100" y1="73650" x2="57100" y2="73650"/>
                        <a14:foregroundMark x1="48550" y1="71300" x2="48550" y2="71300"/>
                        <a14:foregroundMark x1="68050" y1="74400" x2="68050" y2="74400"/>
                        <a14:foregroundMark x1="61850" y1="70600" x2="61150" y2="70800"/>
                        <a14:foregroundMark x1="52000" y1="72600" x2="52000" y2="72600"/>
                        <a14:foregroundMark x1="42500" y1="72050" x2="42500" y2="72050"/>
                        <a14:foregroundMark x1="22250" y1="72200" x2="22250" y2="71300"/>
                        <a14:foregroundMark x1="23550" y1="69350" x2="23550" y2="69350"/>
                        <a14:foregroundMark x1="45050" y1="73650" x2="45050" y2="73650"/>
                        <a14:foregroundMark x1="42700" y1="68950" x2="42700" y2="68950"/>
                        <a14:foregroundMark x1="50550" y1="72050" x2="51650" y2="71850"/>
                        <a14:foregroundMark x1="54900" y1="70600" x2="54900" y2="70600"/>
                        <a14:foregroundMark x1="63150" y1="72200" x2="63700" y2="72400"/>
                        <a14:foregroundMark x1="67150" y1="72200" x2="67150" y2="72200"/>
                        <a14:foregroundMark x1="63700" y1="73850" x2="61850" y2="74750"/>
                        <a14:foregroundMark x1="58000" y1="77100" x2="58550" y2="76350"/>
                        <a14:foregroundMark x1="59650" y1="72950" x2="59650" y2="72950"/>
                        <a14:foregroundMark x1="46900" y1="72600" x2="46900" y2="72600"/>
                        <a14:foregroundMark x1="39600" y1="71850" x2="39600" y2="71850"/>
                        <a14:foregroundMark x1="39400" y1="72050" x2="39400" y2="72050"/>
                        <a14:foregroundMark x1="70600" y1="73100" x2="70800" y2="73500"/>
                        <a14:foregroundMark x1="69500" y1="70250" x2="68450" y2="70250"/>
                        <a14:foregroundMark x1="58200" y1="72950" x2="58200" y2="72950"/>
                        <a14:foregroundMark x1="52900" y1="73300" x2="52900" y2="73300"/>
                        <a14:foregroundMark x1="45800" y1="72050" x2="45800" y2="72050"/>
                        <a14:foregroundMark x1="42350" y1="72200" x2="42350" y2="72200"/>
                        <a14:foregroundMark x1="42350" y1="72200" x2="42350" y2="72200"/>
                        <a14:foregroundMark x1="42350" y1="72600" x2="42350" y2="72600"/>
                        <a14:foregroundMark x1="42350" y1="72950" x2="42350" y2="72950"/>
                        <a14:foregroundMark x1="42500" y1="72950" x2="42500" y2="72950"/>
                        <a14:foregroundMark x1="46350" y1="72400" x2="46350" y2="72400"/>
                        <a14:foregroundMark x1="48350" y1="72600" x2="51450" y2="73500"/>
                        <a14:foregroundMark x1="53100" y1="73650" x2="55450" y2="72950"/>
                        <a14:foregroundMark x1="56000" y1="72600" x2="57100" y2="72600"/>
                        <a14:foregroundMark x1="57300" y1="72600" x2="57850" y2="72750"/>
                        <a14:foregroundMark x1="39600" y1="73500" x2="39600" y2="73500"/>
                        <a14:foregroundMark x1="51100" y1="69150" x2="51100" y2="69150"/>
                        <a14:foregroundMark x1="56750" y1="70050" x2="56750" y2="70050"/>
                        <a14:foregroundMark x1="48550" y1="75650" x2="48550" y2="75650"/>
                        <a14:foregroundMark x1="45250" y1="73850" x2="45250" y2="73850"/>
                        <a14:foregroundMark x1="41800" y1="69850" x2="41800" y2="69850"/>
                        <a14:foregroundMark x1="36100" y1="75300" x2="36100" y2="7530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8750" y2="70950"/>
                        <a14:foregroundMark x1="58750" y1="70950" x2="52750" y2="74950"/>
                        <a14:foregroundMark x1="52750" y1="74950" x2="52750" y2="74950"/>
                        <a14:foregroundMark x1="44150" y1="73300" x2="44150" y2="73300"/>
                        <a14:foregroundMark x1="41600" y1="75850" x2="41600" y2="75850"/>
                        <a14:foregroundMark x1="35950" y1="73300" x2="35950" y2="73300"/>
                        <a14:foregroundMark x1="39950" y1="69350" x2="39950" y2="69350"/>
                        <a14:foregroundMark x1="48550" y1="69150" x2="48550" y2="69150"/>
                        <a14:foregroundMark x1="64600" y1="70050" x2="64600" y2="70050"/>
                        <a14:foregroundMark x1="58950" y1="70050" x2="58950" y2="70050"/>
                        <a14:foregroundMark x1="46000" y1="70800" x2="46000" y2="70800"/>
                        <a14:foregroundMark x1="76450" y1="25700" x2="76450" y2="25700"/>
                        <a14:foregroundMark x1="76450" y1="25700" x2="76450" y2="25700"/>
                        <a14:foregroundMark x1="40150" y1="75450" x2="40150" y2="75450"/>
                        <a14:foregroundMark x1="38150" y1="74750" x2="38150" y2="74750"/>
                        <a14:foregroundMark x1="45600" y1="69150" x2="45600" y2="69150"/>
                        <a14:foregroundMark x1="74100" y1="11800" x2="74100" y2="11800"/>
                        <a14:foregroundMark x1="76450" y1="17750" x2="76450" y2="17750"/>
                        <a14:foregroundMark x1="81950" y1="35600" x2="81950" y2="35600"/>
                        <a14:foregroundMark x1="80100" y1="33600" x2="80100" y2="33600"/>
                        <a14:foregroundMark x1="66250" y1="15050" x2="66400" y2="15950"/>
                        <a14:foregroundMark x1="70250" y1="9600" x2="70450" y2="10150"/>
                        <a14:foregroundMark x1="73550" y1="10550" x2="73550" y2="10550"/>
                        <a14:foregroundMark x1="78850" y1="14500" x2="79000" y2="15050"/>
                        <a14:foregroundMark x1="76450" y1="26200" x2="76450" y2="26200"/>
                        <a14:foregroundMark x1="76250" y1="20650" x2="76250" y2="20650"/>
                        <a14:foregroundMark x1="77000" y1="9800" x2="77000" y2="9800"/>
                        <a14:foregroundMark x1="77000" y1="11950" x2="77000" y2="11950"/>
                        <a14:foregroundMark x1="45800" y1="39200" x2="45800" y2="39200"/>
                        <a14:foregroundMark x1="76100" y1="25150" x2="76100" y2="25150"/>
                        <a14:foregroundMark x1="48150" y1="41900" x2="48150" y2="42100"/>
                        <a14:foregroundMark x1="50000" y1="36850" x2="50000" y2="36850"/>
                        <a14:foregroundMark x1="50350" y1="40300" x2="50350" y2="40300"/>
                        <a14:foregroundMark x1="65500" y1="72750" x2="65500" y2="72750"/>
                        <a14:foregroundMark x1="65700" y1="69500" x2="65700" y2="69500"/>
                        <a14:foregroundMark x1="65850" y1="72050" x2="65850" y2="72050"/>
                        <a14:foregroundMark x1="60050" y1="73500" x2="59500" y2="72750"/>
                        <a14:foregroundMark x1="37400" y1="72750" x2="37200" y2="72200"/>
                        <a14:foregroundMark x1="38500" y1="71700" x2="38500" y2="71700"/>
                        <a14:foregroundMark x1="52350" y1="69350" x2="52350" y2="69350"/>
                        <a14:foregroundMark x1="58000" y1="68950" x2="58000" y2="689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492090" y="3097256"/>
            <a:ext cx="4103555" cy="41794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3D0A005-363E-4114-7E95-D50F4C61DDF9}"/>
              </a:ext>
            </a:extLst>
          </p:cNvPr>
          <p:cNvSpPr/>
          <p:nvPr/>
        </p:nvSpPr>
        <p:spPr>
          <a:xfrm>
            <a:off x="777800" y="748876"/>
            <a:ext cx="4260926" cy="1938992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Dấu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gạch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ngang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có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tác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dụng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gì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Black" panose="00000A00000000000000" pitchFamily="2" charset="0"/>
              </a:rPr>
              <a:t>? </a:t>
            </a:r>
            <a:endParaRPr kumimoji="0" lang="en-US" sz="4000" b="1" i="0" u="none" strike="noStrike" kern="1200" cap="none" spc="0" normalizeH="0" baseline="0" noProof="0" dirty="0"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#9Slide03 Arima Madurai Black" panose="00000A00000000000000" pitchFamily="2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BFEA73C-C3AE-14AE-8AFF-261A569050D4}"/>
              </a:ext>
            </a:extLst>
          </p:cNvPr>
          <p:cNvSpPr/>
          <p:nvPr/>
        </p:nvSpPr>
        <p:spPr>
          <a:xfrm>
            <a:off x="5253476" y="2258217"/>
            <a:ext cx="65379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đánh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dấu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liệt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kê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ối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liên</a:t>
            </a:r>
            <a:r>
              <a:rPr lang="en-US" sz="36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  <a:p>
            <a:pPr marL="571500" indent="-571500" algn="just" defTabSz="609630"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Đánh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dấu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lời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nói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trực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tiếp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của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nhân</a:t>
            </a:r>
            <a:r>
              <a:rPr lang="en-US" sz="3600" b="1" i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 </a:t>
            </a:r>
            <a:r>
              <a:rPr lang="en-US" sz="3600" b="1" i="1" kern="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rPr>
              <a:t>vật</a:t>
            </a:r>
            <a:endParaRPr lang="en-US" sz="3600" b="1" kern="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  <a:cs typeface="Lobster"/>
              <a:sym typeface="Lobster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9E008B-B6AB-7C88-A3D6-71D7785A14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5" b="90000" l="5333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0130" y="209364"/>
            <a:ext cx="3258189" cy="224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515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51463" y="0"/>
            <a:ext cx="8689074" cy="223823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86714F20-B5A5-63D1-8573-3903EC28E192}"/>
              </a:ext>
            </a:extLst>
          </p:cNvPr>
          <p:cNvGrpSpPr/>
          <p:nvPr/>
        </p:nvGrpSpPr>
        <p:grpSpPr>
          <a:xfrm>
            <a:off x="-44244" y="-26330"/>
            <a:ext cx="12236244" cy="6908021"/>
            <a:chOff x="170422" y="3574148"/>
            <a:chExt cx="12192000" cy="6748384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266"/>
            <a:stretch/>
          </p:blipFill>
          <p:spPr>
            <a:xfrm>
              <a:off x="170422" y="4131224"/>
              <a:ext cx="12192000" cy="6191308"/>
            </a:xfrm>
            <a:prstGeom prst="rect">
              <a:avLst/>
            </a:prstGeom>
          </p:spPr>
        </p:pic>
        <p:pic>
          <p:nvPicPr>
            <p:cNvPr id="8" name="图片 15">
              <a:extLst>
                <a:ext uri="{FF2B5EF4-FFF2-40B4-BE49-F238E27FC236}">
                  <a16:creationId xmlns:a16="http://schemas.microsoft.com/office/drawing/2014/main" id="{29AB9A6D-D451-ADDE-67F1-7FDD077865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87"/>
            <a:stretch/>
          </p:blipFill>
          <p:spPr>
            <a:xfrm>
              <a:off x="11288067" y="3574148"/>
              <a:ext cx="1044859" cy="681439"/>
            </a:xfrm>
            <a:prstGeom prst="rect">
              <a:avLst/>
            </a:prstGeom>
          </p:spPr>
        </p:pic>
        <p:pic>
          <p:nvPicPr>
            <p:cNvPr id="9" name="图片 15">
              <a:extLst>
                <a:ext uri="{FF2B5EF4-FFF2-40B4-BE49-F238E27FC236}">
                  <a16:creationId xmlns:a16="http://schemas.microsoft.com/office/drawing/2014/main" id="{CE6C32AA-791F-1708-4E19-8F44036942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422" y="3574148"/>
              <a:ext cx="1474838" cy="697843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17010728-37F9-C1E3-73BB-D9C9AB4661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07"/>
            <a:ext cx="1406027" cy="14060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FA21E61-8152-225C-9F9C-8578763757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7507" y="625555"/>
            <a:ext cx="3097036" cy="10729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78B4478-C64F-7B58-7FFE-5F7695986A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0716" y="1908709"/>
            <a:ext cx="7870618" cy="23166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603778-6374-9427-8315-352AB04FE52F}"/>
              </a:ext>
            </a:extLst>
          </p:cNvPr>
          <p:cNvSpPr txBox="1"/>
          <p:nvPr/>
        </p:nvSpPr>
        <p:spPr>
          <a:xfrm rot="20950024">
            <a:off x="438150" y="4410075"/>
            <a:ext cx="24955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Luyện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từ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và</a:t>
            </a:r>
            <a:r>
              <a:rPr lang="en-US" sz="4000" dirty="0">
                <a:solidFill>
                  <a:schemeClr val="bg1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#9Slide03 AmpleSoft Bold" panose="02000000000000000000" pitchFamily="2" charset="0"/>
              </a:rPr>
              <a:t>câu</a:t>
            </a:r>
            <a:endParaRPr lang="en-US" sz="4000" dirty="0">
              <a:solidFill>
                <a:schemeClr val="bg1"/>
              </a:solidFill>
              <a:latin typeface="#9Slide03 AmpleSoft Bold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07692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4464" y="-272205"/>
            <a:ext cx="10796154" cy="64523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6599" y="-488807"/>
            <a:ext cx="3348038" cy="33480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" y="3430694"/>
            <a:ext cx="12192000" cy="3427306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5EEA159-FB9B-6664-BE45-F583E5E021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919" y="3568061"/>
            <a:ext cx="3956680" cy="3956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2722B26-0E8F-D6B6-01A8-C20DD1908F20}"/>
              </a:ext>
            </a:extLst>
          </p:cNvPr>
          <p:cNvSpPr txBox="1"/>
          <p:nvPr/>
        </p:nvSpPr>
        <p:spPr>
          <a:xfrm>
            <a:off x="846167" y="1072366"/>
            <a:ext cx="981074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Nắm được tác dụng của dấu gạch ngang.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Biết sử dụng dấu gạch ngang trong văn cảnh cụ thể.</a:t>
            </a:r>
          </a:p>
          <a:p>
            <a:pPr marL="285750" lvl="0" indent="-285750" algn="just">
              <a:buFontTx/>
              <a:buChar char="-"/>
            </a:pPr>
            <a:r>
              <a:rPr lang="vi-VN" sz="3600" dirty="0">
                <a:solidFill>
                  <a:prstClr val="white"/>
                </a:solidFill>
                <a:latin typeface="Cambria" panose="02040503050406030204" pitchFamily="18" charset="0"/>
              </a:rPr>
              <a:t>Viết được câu có sử dụng dấu gạch ngang với công dụng đã học.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5BFEB4-4467-3F8B-1413-181186E4C7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7375" y="478015"/>
            <a:ext cx="5547841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3955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4765" y="1637788"/>
            <a:ext cx="462470" cy="1094652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616569" y="1779170"/>
            <a:ext cx="462468" cy="1094652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8513" y="1515123"/>
            <a:ext cx="1941412" cy="14293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79DCD-BF86-102F-F6C7-5C18CD1A5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0433" y="3127036"/>
            <a:ext cx="634039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785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95D5ED6-63FB-FF23-1492-5589813F4497}"/>
              </a:ext>
            </a:extLst>
          </p:cNvPr>
          <p:cNvGrpSpPr/>
          <p:nvPr/>
        </p:nvGrpSpPr>
        <p:grpSpPr>
          <a:xfrm>
            <a:off x="217630" y="0"/>
            <a:ext cx="2144688" cy="1712422"/>
            <a:chOff x="217630" y="0"/>
            <a:chExt cx="2144688" cy="171242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58F3A6C9-832C-8841-0E9C-C958F93986F5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1</a:t>
              </a:r>
            </a:p>
          </p:txBody>
        </p:sp>
        <p:pic>
          <p:nvPicPr>
            <p:cNvPr id="2" name="图片 43">
              <a:extLst>
                <a:ext uri="{FF2B5EF4-FFF2-40B4-BE49-F238E27FC236}">
                  <a16:creationId xmlns:a16="http://schemas.microsoft.com/office/drawing/2014/main" id="{2FA46FA0-186C-6A9D-E7E5-E05318BA6A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FBC9FFF-EDC0-C663-59D2-E00A6F2F4636}"/>
              </a:ext>
            </a:extLst>
          </p:cNvPr>
          <p:cNvSpPr txBox="1"/>
          <p:nvPr/>
        </p:nvSpPr>
        <p:spPr>
          <a:xfrm>
            <a:off x="2324218" y="460530"/>
            <a:ext cx="79454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Nêu công dụng của dấu gạch ngang  được sử dụng trong mỗi đoạn dưới đây: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ED41A6-343B-4882-3C4E-FB0B53DC4CC3}"/>
              </a:ext>
            </a:extLst>
          </p:cNvPr>
          <p:cNvSpPr txBox="1"/>
          <p:nvPr/>
        </p:nvSpPr>
        <p:spPr>
          <a:xfrm>
            <a:off x="857250" y="1676400"/>
            <a:ext cx="1088707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Ma-ri Quy-ri là nhà bác học người Pháp gốc Ba Lan. Bà đã giành được nhiều danh hiệu và giải thưởng: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Giải thưởng Nô-ben Vật lí, Giải thưởng Nô-ben Hoá học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Tiến sĩ khoa học Vật lí xuất sắc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Huân chương Bắc đẩu bội tinh của Chính phủ Pháp</a:t>
            </a:r>
          </a:p>
          <a:p>
            <a:pPr algn="just"/>
            <a:r>
              <a:rPr lang="en-US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vi-VN" sz="2400" b="1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–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Viện sĩ Viện Hàn lâm Y học Pháp RI THỨC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Ngọc Liên)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74A503-1759-7089-5384-E1722F1389B9}"/>
              </a:ext>
            </a:extLst>
          </p:cNvPr>
          <p:cNvSpPr txBox="1"/>
          <p:nvPr/>
        </p:nvSpPr>
        <p:spPr>
          <a:xfrm>
            <a:off x="895350" y="4429125"/>
            <a:ext cx="108870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Hội hữu nghị và hợp tác Việt – Pháp được thành lập ngày 02 tháng 7</a:t>
            </a:r>
            <a:r>
              <a:rPr lang="en-US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năm 1955. Hoạt động của Hội nhằm tăng cường đoàn kết, hữu nghị và hợp tác giữa nhân dân hai nước Việt Nam và Pháp.</a:t>
            </a:r>
          </a:p>
          <a:p>
            <a:pPr algn="r"/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(Hằng Phương </a:t>
            </a:r>
            <a:r>
              <a:rPr lang="vi-VN" sz="2400" b="0" i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tổng hợp</a:t>
            </a:r>
            <a:r>
              <a:rPr lang="vi-VN" sz="2400" b="0" i="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E1B3D55-DD71-5A83-D97F-7322E4B39BD2}"/>
              </a:ext>
            </a:extLst>
          </p:cNvPr>
          <p:cNvSpPr/>
          <p:nvPr/>
        </p:nvSpPr>
        <p:spPr>
          <a:xfrm>
            <a:off x="962025" y="2514600"/>
            <a:ext cx="238125" cy="1466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oogle Shape;831;p6">
            <a:extLst>
              <a:ext uri="{FF2B5EF4-FFF2-40B4-BE49-F238E27FC236}">
                <a16:creationId xmlns:a16="http://schemas.microsoft.com/office/drawing/2014/main" id="{BDAE1152-2890-12D6-43E4-33076FD65A3A}"/>
              </a:ext>
            </a:extLst>
          </p:cNvPr>
          <p:cNvGrpSpPr/>
          <p:nvPr/>
        </p:nvGrpSpPr>
        <p:grpSpPr>
          <a:xfrm>
            <a:off x="6264098" y="2200674"/>
            <a:ext cx="5098902" cy="1311514"/>
            <a:chOff x="6019800" y="2256123"/>
            <a:chExt cx="2819400" cy="1066800"/>
          </a:xfrm>
        </p:grpSpPr>
        <p:sp>
          <p:nvSpPr>
            <p:cNvPr id="14" name="Google Shape;832;p6">
              <a:extLst>
                <a:ext uri="{FF2B5EF4-FFF2-40B4-BE49-F238E27FC236}">
                  <a16:creationId xmlns:a16="http://schemas.microsoft.com/office/drawing/2014/main" id="{471CCCAE-0A07-49C1-28E4-21C928F9BB3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5" name="Google Shape;833;p6">
              <a:extLst>
                <a:ext uri="{FF2B5EF4-FFF2-40B4-BE49-F238E27FC236}">
                  <a16:creationId xmlns:a16="http://schemas.microsoft.com/office/drawing/2014/main" id="{5F99C477-C360-7748-4B1A-D3E0528C09F9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đánh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đoạn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liệt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kê</a:t>
              </a:r>
              <a:r>
                <a:rPr lang="en-US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sz="4000" b="1" kern="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  <a:cs typeface="Lobster"/>
                <a:sym typeface="Lobster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582EB1A4-8FE0-AEE2-6843-A9D214C0F6A0}"/>
              </a:ext>
            </a:extLst>
          </p:cNvPr>
          <p:cNvSpPr/>
          <p:nvPr/>
        </p:nvSpPr>
        <p:spPr>
          <a:xfrm>
            <a:off x="5076825" y="4457700"/>
            <a:ext cx="238125" cy="3714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oogle Shape;831;p6">
            <a:extLst>
              <a:ext uri="{FF2B5EF4-FFF2-40B4-BE49-F238E27FC236}">
                <a16:creationId xmlns:a16="http://schemas.microsoft.com/office/drawing/2014/main" id="{E224E94E-F735-AFFC-F192-DB68D45FE172}"/>
              </a:ext>
            </a:extLst>
          </p:cNvPr>
          <p:cNvGrpSpPr/>
          <p:nvPr/>
        </p:nvGrpSpPr>
        <p:grpSpPr>
          <a:xfrm>
            <a:off x="5949773" y="5086749"/>
            <a:ext cx="5098902" cy="1311514"/>
            <a:chOff x="6019800" y="2256123"/>
            <a:chExt cx="2819400" cy="1066800"/>
          </a:xfrm>
        </p:grpSpPr>
        <p:sp>
          <p:nvSpPr>
            <p:cNvPr id="18" name="Google Shape;832;p6">
              <a:extLst>
                <a:ext uri="{FF2B5EF4-FFF2-40B4-BE49-F238E27FC236}">
                  <a16:creationId xmlns:a16="http://schemas.microsoft.com/office/drawing/2014/main" id="{27A92C33-7E46-8B9D-7788-92868AD5ACA3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19" name="Google Shape;833;p6">
              <a:extLst>
                <a:ext uri="{FF2B5EF4-FFF2-40B4-BE49-F238E27FC236}">
                  <a16:creationId xmlns:a16="http://schemas.microsoft.com/office/drawing/2014/main" id="{B480FFD2-1FBC-C67E-E379-752B438CB62B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just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D</a:t>
              </a:r>
              <a:r>
                <a:rPr lang="nl-NL" sz="3200" b="1" i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ùng để nối các từ ngữ trong một liên danh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21441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11" grpId="0"/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ữ bác học Marie Curie: Cuộc đời là một câu chuyện thần kỳ! - Đại học Hoa  Sen">
            <a:extLst>
              <a:ext uri="{FF2B5EF4-FFF2-40B4-BE49-F238E27FC236}">
                <a16:creationId xmlns:a16="http://schemas.microsoft.com/office/drawing/2014/main" id="{951FCB61-0E43-A8DA-DBDE-8BC7C57C4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1219200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âu chuyện cuộc đời thần kỳ của nữ bác học Marie Curie: Người đầu tiên phát  hiện ra hóa chất có thể chống ung thư, rồi cũng chính vì nó mà &quot;sinh">
            <a:extLst>
              <a:ext uri="{FF2B5EF4-FFF2-40B4-BE49-F238E27FC236}">
                <a16:creationId xmlns:a16="http://schemas.microsoft.com/office/drawing/2014/main" id="{3A9DF86D-AB50-CD8E-75CE-643142091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399" y="1252754"/>
            <a:ext cx="4695825" cy="335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oogle Shape;831;p6">
            <a:extLst>
              <a:ext uri="{FF2B5EF4-FFF2-40B4-BE49-F238E27FC236}">
                <a16:creationId xmlns:a16="http://schemas.microsoft.com/office/drawing/2014/main" id="{7516ACC3-EE9B-DD95-C50F-FA686BB730B0}"/>
              </a:ext>
            </a:extLst>
          </p:cNvPr>
          <p:cNvGrpSpPr/>
          <p:nvPr/>
        </p:nvGrpSpPr>
        <p:grpSpPr>
          <a:xfrm>
            <a:off x="3959048" y="5133974"/>
            <a:ext cx="5098902" cy="949963"/>
            <a:chOff x="6019800" y="2256123"/>
            <a:chExt cx="2819400" cy="1066800"/>
          </a:xfrm>
        </p:grpSpPr>
        <p:sp>
          <p:nvSpPr>
            <p:cNvPr id="3" name="Google Shape;832;p6">
              <a:extLst>
                <a:ext uri="{FF2B5EF4-FFF2-40B4-BE49-F238E27FC236}">
                  <a16:creationId xmlns:a16="http://schemas.microsoft.com/office/drawing/2014/main" id="{D84BD246-B07E-B43B-4DCE-AE88EE305C6F}"/>
                </a:ext>
              </a:extLst>
            </p:cNvPr>
            <p:cNvSpPr/>
            <p:nvPr/>
          </p:nvSpPr>
          <p:spPr>
            <a:xfrm>
              <a:off x="6019800" y="2256123"/>
              <a:ext cx="2667000" cy="914400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FFFF00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 defTabSz="609630">
                <a:buClr>
                  <a:srgbClr val="000000"/>
                </a:buClr>
              </a:pPr>
              <a:endParaRPr sz="1200" b="1" kern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endParaRPr>
            </a:p>
          </p:txBody>
        </p:sp>
        <p:sp>
          <p:nvSpPr>
            <p:cNvPr id="4" name="Google Shape;833;p6">
              <a:extLst>
                <a:ext uri="{FF2B5EF4-FFF2-40B4-BE49-F238E27FC236}">
                  <a16:creationId xmlns:a16="http://schemas.microsoft.com/office/drawing/2014/main" id="{3511EAE0-2B8A-C83C-E4B8-EAC36B84C3CE}"/>
                </a:ext>
              </a:extLst>
            </p:cNvPr>
            <p:cNvSpPr/>
            <p:nvPr/>
          </p:nvSpPr>
          <p:spPr>
            <a:xfrm>
              <a:off x="6087737" y="2368555"/>
              <a:ext cx="2751463" cy="954368"/>
            </a:xfrm>
            <a:prstGeom prst="roundRect">
              <a:avLst>
                <a:gd name="adj" fmla="val 16667"/>
              </a:avLst>
            </a:prstGeom>
            <a:solidFill>
              <a:srgbClr val="FBD4B4"/>
            </a:solidFill>
            <a:ln w="38100" cap="flat" cmpd="sng">
              <a:solidFill>
                <a:srgbClr val="974806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algn="ctr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Nhà bác học Ma-ri Quy-ri </a:t>
              </a:r>
              <a:endParaRPr lang="en-US" sz="3200" b="1" i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72048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447ED94-57DA-A731-A417-D8275F41BA01}"/>
              </a:ext>
            </a:extLst>
          </p:cNvPr>
          <p:cNvGrpSpPr/>
          <p:nvPr/>
        </p:nvGrpSpPr>
        <p:grpSpPr>
          <a:xfrm>
            <a:off x="167754" y="0"/>
            <a:ext cx="2144688" cy="1712422"/>
            <a:chOff x="217630" y="0"/>
            <a:chExt cx="2144688" cy="171242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4D94D4B3-475C-E7B7-DB39-DDA826AE751C}"/>
                </a:ext>
              </a:extLst>
            </p:cNvPr>
            <p:cNvSpPr/>
            <p:nvPr/>
          </p:nvSpPr>
          <p:spPr>
            <a:xfrm>
              <a:off x="1497794" y="532409"/>
              <a:ext cx="864524" cy="864524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9211B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2</a:t>
              </a:r>
            </a:p>
          </p:txBody>
        </p:sp>
        <p:pic>
          <p:nvPicPr>
            <p:cNvPr id="6" name="图片 43">
              <a:extLst>
                <a:ext uri="{FF2B5EF4-FFF2-40B4-BE49-F238E27FC236}">
                  <a16:creationId xmlns:a16="http://schemas.microsoft.com/office/drawing/2014/main" id="{6511CCA1-B5FC-D15A-8708-252153373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17630" y="0"/>
              <a:ext cx="1712426" cy="171242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1214CE4A-8181-7463-BAAE-A44B64D36A6E}"/>
              </a:ext>
            </a:extLst>
          </p:cNvPr>
          <p:cNvSpPr txBox="1"/>
          <p:nvPr/>
        </p:nvSpPr>
        <p:spPr>
          <a:xfrm>
            <a:off x="2312442" y="427862"/>
            <a:ext cx="911755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</a:rPr>
              <a:t>Dấu câu nào có thể thay cho các bông hoa dưới đây? Nêu công dụng của dấu câu đó.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6A5A6D2-D3CF-201C-B79B-E097935FE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171" y="1828800"/>
            <a:ext cx="10206991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307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字魂27号-布丁体"/>
        <a:ea typeface="字魂39号-快乐肥宅体"/>
        <a:cs typeface=""/>
      </a:majorFont>
      <a:minorFont>
        <a:latin typeface="字魂27号-布丁体"/>
        <a:ea typeface="字魂39号-快乐肥宅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537</Words>
  <Application>Microsoft Office PowerPoint</Application>
  <PresentationFormat>Widescreen</PresentationFormat>
  <Paragraphs>60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等线</vt:lpstr>
      <vt:lpstr>宋体</vt:lpstr>
      <vt:lpstr>#9Slide03 AmpleSoft Bold</vt:lpstr>
      <vt:lpstr>#9Slide03 Arima Madurai Black</vt:lpstr>
      <vt:lpstr>.VnBahamasBH</vt:lpstr>
      <vt:lpstr>Arial</vt:lpstr>
      <vt:lpstr>Calibri</vt:lpstr>
      <vt:lpstr>Calibri Light</vt:lpstr>
      <vt:lpstr>Cambria</vt:lpstr>
      <vt:lpstr>Lobster</vt:lpstr>
      <vt:lpstr>Times New Roman</vt:lpstr>
      <vt:lpstr>VNI-Commerce</vt:lpstr>
      <vt:lpstr>字魂27号-布丁体</vt:lpstr>
      <vt:lpstr>字魂39号-快乐肥宅体</vt:lpstr>
      <vt:lpstr>Office 主题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/>
  <dc:description>9Slide.vn</dc:description>
  <cp:lastModifiedBy/>
  <cp:revision>1</cp:revision>
  <dcterms:created xsi:type="dcterms:W3CDTF">2023-10-15T09:28:26Z</dcterms:created>
  <dcterms:modified xsi:type="dcterms:W3CDTF">2023-12-27T23:10:04Z</dcterms:modified>
  <cp:category>9Slide.vn</cp:category>
</cp:coreProperties>
</file>