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81" r:id="rId3"/>
    <p:sldMasterId id="2147483704" r:id="rId4"/>
    <p:sldMasterId id="2147483716" r:id="rId5"/>
  </p:sldMasterIdLst>
  <p:notesMasterIdLst>
    <p:notesMasterId r:id="rId26"/>
  </p:notesMasterIdLst>
  <p:sldIdLst>
    <p:sldId id="257" r:id="rId6"/>
    <p:sldId id="259" r:id="rId7"/>
    <p:sldId id="274" r:id="rId8"/>
    <p:sldId id="276" r:id="rId9"/>
    <p:sldId id="509" r:id="rId10"/>
    <p:sldId id="510" r:id="rId11"/>
    <p:sldId id="265" r:id="rId12"/>
    <p:sldId id="266" r:id="rId13"/>
    <p:sldId id="2634" r:id="rId14"/>
    <p:sldId id="2635" r:id="rId15"/>
    <p:sldId id="2636" r:id="rId16"/>
    <p:sldId id="2637" r:id="rId17"/>
    <p:sldId id="511" r:id="rId18"/>
    <p:sldId id="512" r:id="rId19"/>
    <p:sldId id="2638" r:id="rId20"/>
    <p:sldId id="2639" r:id="rId21"/>
    <p:sldId id="273" r:id="rId22"/>
    <p:sldId id="261" r:id="rId23"/>
    <p:sldId id="513" r:id="rId24"/>
    <p:sldId id="33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5084B-9974-411A-8E14-C162C252820C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0DA37-7B3A-485E-B187-02D46C2359C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2023/12/25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2023/12/25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2023/12/25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2023/12/25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2023/12/25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>
            <a:fillRect/>
          </a:stretch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>
            <a:fillRect/>
          </a:stretch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/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/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/>
          <p:cNvSpPr txBox="1"/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5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5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/>
          <p:cNvSpPr txBox="1"/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10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1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1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/>
            </a:pP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/>
            </a:pP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2023/12/25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2023/12/25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>
            <a:fillRect/>
          </a:stretch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>
            <a:fillRect/>
          </a:stretch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/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/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/>
          <p:cNvSpPr txBox="1"/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5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5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/>
          <p:cNvSpPr txBox="1"/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10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1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1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/>
            </a:pP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/>
            </a:pP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5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5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5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userDrawn="1">
  <p:cSld name="Title and 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2023/12/25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5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5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5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5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5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5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5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5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600"/>
              <a:buNone/>
              <a:defRPr sz="2135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 userDrawn="1">
  <p:cSld name="Table of contents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5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5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>
  <p:cSld name="Title and three columns 1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eight columns">
  <p:cSld name="Title and eight column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5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5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5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5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5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5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5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5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5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5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2023/12/25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3">
  <p:cSld name="Background 3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4">
  <p:cSld name="Background 4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5">
  <p:cSld name="Background 5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2023/12/25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449" y="6927702"/>
            <a:ext cx="1704978" cy="114235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512" y="7142162"/>
            <a:ext cx="1704975" cy="9620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2023/12/25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04" y="-199175"/>
            <a:ext cx="1217422" cy="121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978" y="1410066"/>
            <a:ext cx="1217422" cy="1217422"/>
          </a:xfrm>
          <a:prstGeom prst="ellipse">
            <a:avLst/>
          </a:prstGeom>
          <a:ln>
            <a:noFill/>
          </a:ln>
          <a:effectLst>
            <a:softEdge rad="1270000"/>
          </a:effectLst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2023/12/25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2023/12/25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66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475" y="314325"/>
            <a:ext cx="1238250" cy="12382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E54D5-6404-4D59-8C24-8812E9E11034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2" descr="cdc42615100be655bf1a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61813" y="1541857"/>
            <a:ext cx="1600518" cy="1600518"/>
          </a:xfrm>
          <a:prstGeom prst="rect">
            <a:avLst/>
          </a:prstGeom>
          <a:effectLst>
            <a:softEdge rad="12700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930" r="-1813" b="4930"/>
          <a:stretch>
            <a:fillRect/>
          </a:stretch>
        </p:blipFill>
        <p:spPr>
          <a:xfrm>
            <a:off x="0" y="-355600"/>
            <a:ext cx="12484100" cy="7213600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244475" y="1405165"/>
            <a:ext cx="4455885" cy="445588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51号-联盟综艺体" panose="00000500000000000000" pitchFamily="2" charset="-122"/>
              <a:ea typeface="字魂151号-联盟综艺体" panose="00000500000000000000" pitchFamily="2" charset="-122"/>
              <a:cs typeface="+mn-cs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286" y="1631256"/>
            <a:ext cx="3782830" cy="3782830"/>
          </a:xfrm>
          <a:prstGeom prst="rect">
            <a:avLst/>
          </a:prstGeom>
        </p:spPr>
      </p:pic>
      <p:pic>
        <p:nvPicPr>
          <p:cNvPr id="24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953" y="4049348"/>
            <a:ext cx="3202047" cy="2935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88" y="-237348"/>
            <a:ext cx="4877223" cy="30787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3016" y="1765074"/>
            <a:ext cx="7608467" cy="22801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8378" y="3704044"/>
            <a:ext cx="2030144" cy="859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/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Arial" panose="020B0604020202020204" pitchFamily="34" charset="0"/>
              </a:rPr>
              <a:t>566 345 – 7 123</a:t>
            </a:r>
          </a:p>
        </p:txBody>
      </p:sp>
      <p:pic>
        <p:nvPicPr>
          <p:cNvPr id="45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>
            <a:fillRect/>
          </a:stretch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228975" y="1369297"/>
            <a:ext cx="5962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566 345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848225" y="2634474"/>
            <a:ext cx="3943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7 123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758642" y="30800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352801" y="4081779"/>
            <a:ext cx="5010150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445329" y="388078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716141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13459" y="386738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800600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48125" y="388892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62325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/>
          <p:cNvSpPr/>
          <p:nvPr/>
        </p:nvSpPr>
        <p:spPr>
          <a:xfrm>
            <a:off x="2343151" y="161925"/>
            <a:ext cx="77057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Arial" panose="020B0604020202020204" pitchFamily="34" charset="0"/>
              </a:rPr>
              <a:t>760 802 + 239 059</a:t>
            </a:r>
          </a:p>
        </p:txBody>
      </p:sp>
      <p:pic>
        <p:nvPicPr>
          <p:cNvPr id="45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>
            <a:fillRect/>
          </a:stretch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228975" y="1369297"/>
            <a:ext cx="5962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760 802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276600" y="2634474"/>
            <a:ext cx="5515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239 059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834842" y="299429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352801" y="4081779"/>
            <a:ext cx="5010150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445329" y="388078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716141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13459" y="386738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800600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" name="Rectangle 13"/>
          <p:cNvSpPr/>
          <p:nvPr/>
        </p:nvSpPr>
        <p:spPr>
          <a:xfrm rot="16200000">
            <a:off x="2825317" y="30038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48125" y="388892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62325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/>
          <p:cNvSpPr/>
          <p:nvPr/>
        </p:nvSpPr>
        <p:spPr>
          <a:xfrm>
            <a:off x="2343151" y="161925"/>
            <a:ext cx="77057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Arial" panose="020B0604020202020204" pitchFamily="34" charset="0"/>
              </a:rPr>
              <a:t>800 693 – 750 148</a:t>
            </a:r>
          </a:p>
        </p:txBody>
      </p:sp>
      <p:pic>
        <p:nvPicPr>
          <p:cNvPr id="45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>
            <a:fillRect/>
          </a:stretch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228975" y="1369297"/>
            <a:ext cx="5962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800 693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276600" y="2634474"/>
            <a:ext cx="5515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750 148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787217" y="27847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352801" y="4081779"/>
            <a:ext cx="5010150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445329" y="388078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716141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13459" y="386738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800600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48125" y="388892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7398" y="355606"/>
            <a:ext cx="10823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Đ, S?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68" y="258725"/>
            <a:ext cx="790132" cy="79013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1500" y="1943100"/>
            <a:ext cx="11239500" cy="3244350"/>
            <a:chOff x="523875" y="1562100"/>
            <a:chExt cx="11239500" cy="3244350"/>
          </a:xfrm>
        </p:grpSpPr>
        <p:sp>
          <p:nvSpPr>
            <p:cNvPr id="3" name="TextBox 2"/>
            <p:cNvSpPr txBox="1"/>
            <p:nvPr/>
          </p:nvSpPr>
          <p:spPr>
            <a:xfrm>
              <a:off x="523875" y="1562100"/>
              <a:ext cx="11239500" cy="3244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pt-BR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80 000 + 40 000 = 100 000</a:t>
              </a:r>
            </a:p>
            <a:p>
              <a:pPr algn="just">
                <a:lnSpc>
                  <a:spcPct val="200000"/>
                </a:lnSpc>
              </a:pPr>
              <a:r>
                <a:rPr lang="pt-BR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175 000 – 25 000 = 50 000</a:t>
              </a:r>
            </a:p>
            <a:p>
              <a:pPr algn="just">
                <a:lnSpc>
                  <a:spcPct val="200000"/>
                </a:lnSpc>
              </a:pPr>
              <a:r>
                <a:rPr lang="pt-BR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c) 9 000 000 + 3 000 000 – 2 000 000 = 10 000 000</a:t>
              </a:r>
            </a:p>
          </p:txBody>
        </p:sp>
        <p:sp>
          <p:nvSpPr>
            <p:cNvPr id="6" name="Rectangle: Rounded Corners 5"/>
            <p:cNvSpPr/>
            <p:nvPr/>
          </p:nvSpPr>
          <p:spPr>
            <a:xfrm>
              <a:off x="6438900" y="1971675"/>
              <a:ext cx="600075" cy="50482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6429375" y="3133725"/>
              <a:ext cx="600075" cy="50482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0" name="Rectangle: Rounded Corners 9"/>
            <p:cNvSpPr/>
            <p:nvPr/>
          </p:nvSpPr>
          <p:spPr>
            <a:xfrm>
              <a:off x="10610850" y="4200525"/>
              <a:ext cx="590550" cy="50482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4" name="Right Brace 13"/>
          <p:cNvSpPr/>
          <p:nvPr/>
        </p:nvSpPr>
        <p:spPr>
          <a:xfrm rot="16200000">
            <a:off x="2476504" y="885825"/>
            <a:ext cx="442912" cy="2586038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866900" y="1343025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120 000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6486525" y="2352675"/>
            <a:ext cx="638175" cy="5143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9" name="Right Brace 18"/>
          <p:cNvSpPr/>
          <p:nvPr/>
        </p:nvSpPr>
        <p:spPr>
          <a:xfrm rot="16200000">
            <a:off x="2600329" y="2190750"/>
            <a:ext cx="328612" cy="2586038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95475" y="2809875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150 000</a:t>
            </a:r>
          </a:p>
        </p:txBody>
      </p:sp>
      <p:sp>
        <p:nvSpPr>
          <p:cNvPr id="22" name="Rectangle: Rounded Corners 21"/>
          <p:cNvSpPr/>
          <p:nvPr/>
        </p:nvSpPr>
        <p:spPr>
          <a:xfrm>
            <a:off x="6486525" y="3514725"/>
            <a:ext cx="638175" cy="5143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23" name="Right Brace 22"/>
          <p:cNvSpPr/>
          <p:nvPr/>
        </p:nvSpPr>
        <p:spPr>
          <a:xfrm rot="5400000">
            <a:off x="4233864" y="2290766"/>
            <a:ext cx="414337" cy="591978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657600" y="5524500"/>
            <a:ext cx="280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10 000 000</a:t>
            </a:r>
          </a:p>
        </p:txBody>
      </p:sp>
      <p:sp>
        <p:nvSpPr>
          <p:cNvPr id="25" name="Rectangle: Rounded Corners 24"/>
          <p:cNvSpPr/>
          <p:nvPr/>
        </p:nvSpPr>
        <p:spPr>
          <a:xfrm>
            <a:off x="10658475" y="4581525"/>
            <a:ext cx="638175" cy="5143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5" grpId="0"/>
      <p:bldP spid="18" grpId="0" animBg="1"/>
      <p:bldP spid="19" grpId="0" animBg="1"/>
      <p:bldP spid="20" grpId="0"/>
      <p:bldP spid="22" grpId="0" animBg="1"/>
      <p:bldP spid="23" grpId="0" animBg="1"/>
      <p:bldP spid="24" grpId="0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817417" y="525541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1624" y="233730"/>
            <a:ext cx="10191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Tuyến đường sắt Hà Nội - Đà Nẵng (qua Đồng Hới) dài 791 km. Tuyến đường sắt Hà Nội - Đồng Hới dài hơn tuyến đường sắt Đồng Hới - Đà Nẵng 253 km. Tính độ dài tuyến đường sắt Hà Nội - Đồng Hới và Đồng Hới - Đà Nẵng.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37" y="2200275"/>
            <a:ext cx="4333875" cy="24003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67000" y="1924050"/>
            <a:ext cx="231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104900" y="3152775"/>
            <a:ext cx="55054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104900" y="3009900"/>
            <a:ext cx="0" cy="2190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591300" y="3038475"/>
            <a:ext cx="0" cy="2190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600575" y="3028950"/>
            <a:ext cx="0" cy="2190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1025" y="2524125"/>
            <a:ext cx="1514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Hà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81425" y="2543175"/>
            <a:ext cx="18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19775" y="2524125"/>
            <a:ext cx="18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Nẵng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ight Brace 24"/>
          <p:cNvSpPr/>
          <p:nvPr/>
        </p:nvSpPr>
        <p:spPr>
          <a:xfrm rot="5400000">
            <a:off x="3662365" y="614369"/>
            <a:ext cx="338136" cy="546258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0" y="3448051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791 km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09950" y="6029326"/>
            <a:ext cx="2800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253 km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657350" y="5991226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km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334000" y="5038726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791 km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28650" y="3962400"/>
            <a:ext cx="5238750" cy="933450"/>
            <a:chOff x="381000" y="2686050"/>
            <a:chExt cx="5238750" cy="93345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990600" y="3524250"/>
              <a:ext cx="34766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990600" y="3381375"/>
              <a:ext cx="0" cy="21907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486275" y="3400425"/>
              <a:ext cx="0" cy="21907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81000" y="2686050"/>
              <a:ext cx="15144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Hà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733800" y="2705100"/>
              <a:ext cx="1885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Hới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38150" y="5105400"/>
            <a:ext cx="4248150" cy="704850"/>
            <a:chOff x="171450" y="2933700"/>
            <a:chExt cx="4248150" cy="70485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990600" y="3524250"/>
              <a:ext cx="203835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990600" y="3381375"/>
              <a:ext cx="0" cy="21907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3048000" y="3419475"/>
              <a:ext cx="0" cy="21907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71450" y="2933700"/>
              <a:ext cx="1962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Hới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533650" y="2971800"/>
              <a:ext cx="1885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Đà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Nẵng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9" name="Left Bracket 48"/>
          <p:cNvSpPr/>
          <p:nvPr/>
        </p:nvSpPr>
        <p:spPr>
          <a:xfrm rot="5400000">
            <a:off x="2809876" y="2895601"/>
            <a:ext cx="357185" cy="3452812"/>
          </a:xfrm>
          <a:prstGeom prst="leftBracket">
            <a:avLst>
              <a:gd name="adj" fmla="val 87071"/>
            </a:avLst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2543175" y="3895725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km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3314700" y="4781550"/>
            <a:ext cx="0" cy="81915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714875" y="4876800"/>
            <a:ext cx="0" cy="81915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3305175" y="5695950"/>
            <a:ext cx="1409700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247775" y="4905375"/>
            <a:ext cx="0" cy="62865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ight Brace 61"/>
          <p:cNvSpPr/>
          <p:nvPr/>
        </p:nvSpPr>
        <p:spPr>
          <a:xfrm rot="5400000">
            <a:off x="3910017" y="5224467"/>
            <a:ext cx="214307" cy="1338259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4" name="Left Bracket 63"/>
          <p:cNvSpPr/>
          <p:nvPr/>
        </p:nvSpPr>
        <p:spPr>
          <a:xfrm rot="16200000">
            <a:off x="2162179" y="4810126"/>
            <a:ext cx="242884" cy="2043114"/>
          </a:xfrm>
          <a:prstGeom prst="leftBracket">
            <a:avLst>
              <a:gd name="adj" fmla="val 87071"/>
            </a:avLst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Brace 65"/>
          <p:cNvSpPr/>
          <p:nvPr/>
        </p:nvSpPr>
        <p:spPr>
          <a:xfrm>
            <a:off x="4838699" y="4572000"/>
            <a:ext cx="371475" cy="1419225"/>
          </a:xfrm>
          <a:prstGeom prst="rightBrace">
            <a:avLst>
              <a:gd name="adj1" fmla="val 45370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  <p:bldP spid="22" grpId="0"/>
      <p:bldP spid="23" grpId="0"/>
      <p:bldP spid="24" grpId="0"/>
      <p:bldP spid="25" grpId="0" animBg="1"/>
      <p:bldP spid="26" grpId="0"/>
      <p:bldP spid="63" grpId="0"/>
      <p:bldP spid="65" grpId="0"/>
      <p:bldP spid="67" grpId="0"/>
      <p:bldP spid="49" grpId="0" animBg="1"/>
      <p:bldP spid="50" grpId="0"/>
      <p:bldP spid="62" grpId="0" animBg="1"/>
      <p:bldP spid="64" grpId="0" animBg="1"/>
      <p:bldP spid="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104900"/>
            <a:ext cx="1030605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u="sng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u="sng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tuyến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Hà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10000"/>
              </a:lnSpc>
            </a:pP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(791 + 253 ) 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 = 522 (km)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tuyến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Đà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Nẵng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522 - 253 = 269 (km)</a:t>
            </a:r>
          </a:p>
          <a:p>
            <a:pPr algn="r"/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522km;</a:t>
            </a:r>
          </a:p>
          <a:p>
            <a:pPr algn="r"/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Đà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Nẵng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269km</a:t>
            </a:r>
          </a:p>
          <a:p>
            <a:pPr algn="ctr"/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64992" y="373141"/>
            <a:ext cx="3106883" cy="831272"/>
            <a:chOff x="464992" y="373141"/>
            <a:chExt cx="3106883" cy="831272"/>
          </a:xfrm>
        </p:grpSpPr>
        <p:sp>
          <p:nvSpPr>
            <p:cNvPr id="2" name="Oval 1"/>
            <p:cNvSpPr/>
            <p:nvPr/>
          </p:nvSpPr>
          <p:spPr>
            <a:xfrm>
              <a:off x="464992" y="373141"/>
              <a:ext cx="831272" cy="8312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85874" y="443280"/>
              <a:ext cx="2286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vi-VN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&gt;, &lt;, =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38175" y="723900"/>
            <a:ext cx="10648950" cy="3632789"/>
            <a:chOff x="638175" y="723900"/>
            <a:chExt cx="10648950" cy="3632789"/>
          </a:xfrm>
        </p:grpSpPr>
        <p:sp>
          <p:nvSpPr>
            <p:cNvPr id="6" name="TextBox 5"/>
            <p:cNvSpPr txBox="1"/>
            <p:nvPr/>
          </p:nvSpPr>
          <p:spPr>
            <a:xfrm>
              <a:off x="638175" y="723900"/>
              <a:ext cx="10648950" cy="3632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400000"/>
                </a:lnSpc>
              </a:pPr>
              <a:r>
                <a:rPr lang="pt-BR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135 900 – (200 900 – 80 500)         6 000 – 4 500 + 14 000</a:t>
              </a:r>
            </a:p>
            <a:p>
              <a:pPr algn="just">
                <a:lnSpc>
                  <a:spcPct val="400000"/>
                </a:lnSpc>
              </a:pPr>
              <a:r>
                <a:rPr lang="pt-BR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34 785 + 20 300 – 2 785          20 350 + 18 127 + 8 450</a:t>
              </a:r>
            </a:p>
          </p:txBody>
        </p:sp>
        <p:sp>
          <p:nvSpPr>
            <p:cNvPr id="12" name="Rectangle: Rounded Corners 11"/>
            <p:cNvSpPr/>
            <p:nvPr/>
          </p:nvSpPr>
          <p:spPr>
            <a:xfrm>
              <a:off x="6381750" y="1819274"/>
              <a:ext cx="638175" cy="54292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4" name="Rectangle: Rounded Corners 13"/>
            <p:cNvSpPr/>
            <p:nvPr/>
          </p:nvSpPr>
          <p:spPr>
            <a:xfrm>
              <a:off x="5562600" y="3781424"/>
              <a:ext cx="638175" cy="54292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9" name="Right Brace 18"/>
          <p:cNvSpPr/>
          <p:nvPr/>
        </p:nvSpPr>
        <p:spPr>
          <a:xfrm rot="5400000">
            <a:off x="3586167" y="-52383"/>
            <a:ext cx="261932" cy="496728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24150" y="2609851"/>
            <a:ext cx="280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15 050</a:t>
            </a:r>
          </a:p>
        </p:txBody>
      </p:sp>
      <p:sp>
        <p:nvSpPr>
          <p:cNvPr id="31" name="Right Brace 30"/>
          <p:cNvSpPr/>
          <p:nvPr/>
        </p:nvSpPr>
        <p:spPr>
          <a:xfrm rot="5400000">
            <a:off x="8934454" y="600080"/>
            <a:ext cx="290507" cy="369093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715375" y="2657476"/>
            <a:ext cx="280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15 500</a:t>
            </a:r>
          </a:p>
        </p:txBody>
      </p:sp>
      <p:sp>
        <p:nvSpPr>
          <p:cNvPr id="39" name="Rectangle: Rounded Corners 38"/>
          <p:cNvSpPr/>
          <p:nvPr/>
        </p:nvSpPr>
        <p:spPr>
          <a:xfrm>
            <a:off x="6353175" y="1800224"/>
            <a:ext cx="676275" cy="6381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46" name="Right Brace 45"/>
          <p:cNvSpPr/>
          <p:nvPr/>
        </p:nvSpPr>
        <p:spPr>
          <a:xfrm rot="5400000">
            <a:off x="3138492" y="2309817"/>
            <a:ext cx="261932" cy="403383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43175" y="4476751"/>
            <a:ext cx="280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52 300</a:t>
            </a:r>
          </a:p>
        </p:txBody>
      </p:sp>
      <p:sp>
        <p:nvSpPr>
          <p:cNvPr id="48" name="Right Brace 47"/>
          <p:cNvSpPr/>
          <p:nvPr/>
        </p:nvSpPr>
        <p:spPr>
          <a:xfrm rot="5400000">
            <a:off x="8272467" y="2395542"/>
            <a:ext cx="261932" cy="403383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677150" y="4562476"/>
            <a:ext cx="280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46 927</a:t>
            </a:r>
          </a:p>
        </p:txBody>
      </p:sp>
      <p:sp>
        <p:nvSpPr>
          <p:cNvPr id="52" name="Rectangle: Rounded Corners 51"/>
          <p:cNvSpPr/>
          <p:nvPr/>
        </p:nvSpPr>
        <p:spPr>
          <a:xfrm>
            <a:off x="5543550" y="3714749"/>
            <a:ext cx="676275" cy="6381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/>
      <p:bldP spid="31" grpId="0" animBg="1"/>
      <p:bldP spid="35" grpId="0"/>
      <p:bldP spid="39" grpId="0" animBg="1"/>
      <p:bldP spid="46" grpId="0" animBg="1"/>
      <p:bldP spid="47" grpId="0"/>
      <p:bldP spid="48" grpId="0" animBg="1"/>
      <p:bldP spid="51" grpId="0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58969" y="-424166"/>
            <a:ext cx="8930936" cy="6824966"/>
          </a:xfrm>
          <a:prstGeom prst="rect">
            <a:avLst/>
          </a:prstGeom>
        </p:spPr>
      </p:pic>
      <p:pic>
        <p:nvPicPr>
          <p:cNvPr id="7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flipH="1">
            <a:off x="6903273" y="2658362"/>
            <a:ext cx="5425252" cy="39456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279" y="2230828"/>
            <a:ext cx="6687195" cy="1558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8255" y="1067945"/>
            <a:ext cx="3782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000" b="1" i="0" u="none" strike="noStrike" kern="1200" cap="none" spc="0" normalizeH="0" baseline="0" noProof="0" dirty="0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4000" b="1" i="0" u="none" strike="noStrike" kern="1200" cap="none" spc="0" normalizeH="0" noProof="0" dirty="0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cách</a:t>
            </a:r>
            <a:r>
              <a:rPr kumimoji="0" lang="en-US" sz="4000" b="1" i="0" u="none" strike="noStrike" kern="1200" cap="none" spc="0" normalizeH="0" noProof="0" dirty="0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thuận</a:t>
            </a:r>
            <a:r>
              <a:rPr kumimoji="0" lang="en-US" sz="4000" b="1" i="0" u="none" strike="noStrike" kern="1200" cap="none" spc="0" normalizeH="0" baseline="0" noProof="0" dirty="0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tiện</a:t>
            </a:r>
            <a:endParaRPr kumimoji="0" lang="en-US" sz="4000" b="1" i="0" u="none" strike="noStrike" kern="1200" cap="none" spc="0" normalizeH="0" baseline="0" noProof="0" dirty="0">
              <a:ln w="28575">
                <a:noFill/>
              </a:ln>
              <a:solidFill>
                <a:srgbClr val="FF0066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 descr="A cartoon of a child with a megaphone&#10;&#10;Description automatically generated with medium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4" y="2434398"/>
            <a:ext cx="3574265" cy="378229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742021" y="560756"/>
            <a:ext cx="6478430" cy="4138674"/>
            <a:chOff x="4922996" y="2256206"/>
            <a:chExt cx="6190926" cy="4138674"/>
          </a:xfrm>
        </p:grpSpPr>
        <p:pic>
          <p:nvPicPr>
            <p:cNvPr id="9" name="Picture 8" descr="A blackboard with a wooden frame&#10;&#10;Description automatically generated with low confidence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43" b="15000"/>
            <a:stretch>
              <a:fillRect/>
            </a:stretch>
          </p:blipFill>
          <p:spPr>
            <a:xfrm>
              <a:off x="4922996" y="2256206"/>
              <a:ext cx="6190926" cy="413867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695151" y="2830548"/>
              <a:ext cx="51272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2 345 + 4 257 – 345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219700" y="1839948"/>
            <a:ext cx="5628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(2 345 – 345) + 4 257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5900" y="2630523"/>
            <a:ext cx="5628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2 000 + 4 257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4475" y="3344898"/>
            <a:ext cx="5628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6 257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930" r="-1813" b="4930"/>
          <a:stretch>
            <a:fillRect/>
          </a:stretch>
        </p:blipFill>
        <p:spPr>
          <a:xfrm>
            <a:off x="0" y="-355600"/>
            <a:ext cx="12484100" cy="72136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3941" y="2035293"/>
            <a:ext cx="3782830" cy="3782830"/>
          </a:xfrm>
          <a:prstGeom prst="rect">
            <a:avLst/>
          </a:prstGeom>
        </p:spPr>
      </p:pic>
      <p:pic>
        <p:nvPicPr>
          <p:cNvPr id="24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953" y="4049348"/>
            <a:ext cx="3202047" cy="29352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8141" y="1602547"/>
            <a:ext cx="8614395" cy="3078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4311" y="-444486"/>
            <a:ext cx="8070739" cy="616760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8123" y="1900663"/>
            <a:ext cx="5084337" cy="5084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759" y="2005158"/>
            <a:ext cx="5393841" cy="1268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2383"/>
          </a:xfrm>
          <a:prstGeom prst="rect">
            <a:avLst/>
          </a:prstGeom>
        </p:spPr>
      </p:pic>
      <p:sp>
        <p:nvSpPr>
          <p:cNvPr id="5" name="文本框 28"/>
          <p:cNvSpPr txBox="1"/>
          <p:nvPr/>
        </p:nvSpPr>
        <p:spPr>
          <a:xfrm>
            <a:off x="1663764" y="1678904"/>
            <a:ext cx="9471123" cy="359853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tin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tưởng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ủng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Hương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–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Zalo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0972115126!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rằng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giúp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gặt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nghiệp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Facebook: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hlinkClick r:id="rId3"/>
              </a:rPr>
              <a:t>https://www.facebook.com/huongthaoGADT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5C8D89"/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39" y="341306"/>
            <a:ext cx="3913971" cy="16033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209175" y="563525"/>
            <a:ext cx="9640254" cy="68171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57399" y="507999"/>
            <a:ext cx="4233334" cy="63500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5895" y="1974978"/>
            <a:ext cx="4377307" cy="2908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1716513"/>
            <a:ext cx="3958758" cy="395875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926834" y="2090147"/>
            <a:ext cx="9622464" cy="1834153"/>
            <a:chOff x="6985854" y="2283437"/>
            <a:chExt cx="4638339" cy="3710671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>
            <a:xfrm>
              <a:off x="6985854" y="2283437"/>
              <a:ext cx="4638339" cy="3710671"/>
            </a:xfrm>
            <a:prstGeom prst="rect">
              <a:avLst/>
            </a:prstGeom>
          </p:spPr>
        </p:pic>
        <p:sp>
          <p:nvSpPr>
            <p:cNvPr id="9" name="文本框 1"/>
            <p:cNvSpPr txBox="1"/>
            <p:nvPr/>
          </p:nvSpPr>
          <p:spPr>
            <a:xfrm>
              <a:off x="7795640" y="2983921"/>
              <a:ext cx="3023890" cy="7694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4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Đáp</a:t>
              </a:r>
              <a:r>
                <a:rPr lang="en-US" altLang="zh-CN" sz="4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án</a:t>
              </a:r>
              <a:r>
                <a:rPr lang="en-US" altLang="zh-CN" sz="4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12 000</a:t>
              </a:r>
              <a:endParaRPr kumimoji="0" lang="vi-VN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016760" y="705342"/>
            <a:ext cx="8158480" cy="646331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7 000 + 5 000 = ?</a:t>
            </a:r>
          </a:p>
        </p:txBody>
      </p:sp>
      <p:pic>
        <p:nvPicPr>
          <p:cNvPr id="5" name="30 Seconds Timer and Alarm - Big Text - Countdown Timers - 30 Second Timer with Alarm -Infinity Fre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024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63124" y="5015775"/>
            <a:ext cx="2973412" cy="1671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1716513"/>
            <a:ext cx="3958758" cy="39587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54713" y="620282"/>
            <a:ext cx="8158480" cy="646331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 nhẩm: 130 000 – 70 000 = ?</a:t>
            </a:r>
          </a:p>
        </p:txBody>
      </p:sp>
      <p:pic>
        <p:nvPicPr>
          <p:cNvPr id="5" name="30 Seconds Timer and Alarm - Big Text - Countdown Timers - 30 Second Timer with Alarm -Infinity Fre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024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90791" y="4280578"/>
            <a:ext cx="2973412" cy="167132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26834" y="2090147"/>
            <a:ext cx="9622464" cy="1834153"/>
            <a:chOff x="6985854" y="2283437"/>
            <a:chExt cx="4638339" cy="3710671"/>
          </a:xfrm>
        </p:grpSpPr>
        <p:pic>
          <p:nvPicPr>
            <p:cNvPr id="6" name="图片 10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>
            <a:xfrm>
              <a:off x="6985854" y="2283437"/>
              <a:ext cx="4638339" cy="3710671"/>
            </a:xfrm>
            <a:prstGeom prst="rect">
              <a:avLst/>
            </a:prstGeom>
          </p:spPr>
        </p:pic>
        <p:sp>
          <p:nvSpPr>
            <p:cNvPr id="7" name="文本框 1"/>
            <p:cNvSpPr txBox="1"/>
            <p:nvPr/>
          </p:nvSpPr>
          <p:spPr>
            <a:xfrm>
              <a:off x="7795640" y="2983920"/>
              <a:ext cx="3023890" cy="15566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4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Đáp</a:t>
              </a:r>
              <a:r>
                <a:rPr lang="en-US" altLang="zh-CN" sz="4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án</a:t>
              </a:r>
              <a:r>
                <a:rPr lang="en-US" altLang="zh-CN" sz="4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60 000</a:t>
              </a:r>
              <a:endParaRPr kumimoji="0" lang="vi-VN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1716513"/>
            <a:ext cx="3958758" cy="395875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612634" y="1613898"/>
            <a:ext cx="6493391" cy="2377078"/>
            <a:chOff x="6985854" y="2283437"/>
            <a:chExt cx="4638339" cy="3710671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>
            <a:xfrm>
              <a:off x="6985854" y="2283437"/>
              <a:ext cx="4638339" cy="3710671"/>
            </a:xfrm>
            <a:prstGeom prst="rect">
              <a:avLst/>
            </a:prstGeom>
          </p:spPr>
        </p:pic>
        <p:sp>
          <p:nvSpPr>
            <p:cNvPr id="9" name="文本框 1"/>
            <p:cNvSpPr txBox="1"/>
            <p:nvPr/>
          </p:nvSpPr>
          <p:spPr>
            <a:xfrm>
              <a:off x="7785389" y="3302898"/>
              <a:ext cx="3023890" cy="923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14 600</a:t>
              </a:r>
              <a:endParaRPr kumimoji="0" lang="vi-VN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63597" y="322570"/>
            <a:ext cx="8180527" cy="646331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1 770 + 6 245 + 2 830 + 3 755 =</a:t>
            </a:r>
          </a:p>
        </p:txBody>
      </p:sp>
      <p:pic>
        <p:nvPicPr>
          <p:cNvPr id="5" name="30 Seconds Timer and Alarm - Big Text - Countdown Timers - 30 Second Timer with Alarm -Infinity Fre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024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63124" y="5015775"/>
            <a:ext cx="2973412" cy="1671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859" b="89904" l="9828" r="69891">
                        <a14:foregroundMark x1="19501" y1="62019" x2="19501" y2="83654"/>
                        <a14:foregroundMark x1="19657" y1="88462" x2="44774" y2="87981"/>
                        <a14:foregroundMark x1="48518" y1="62340" x2="48986" y2="79808"/>
                        <a14:foregroundMark x1="44930" y1="88942" x2="48986" y2="87500"/>
                        <a14:foregroundMark x1="43994" y1="58654" x2="49298" y2="57853"/>
                        <a14:foregroundMark x1="53978" y1="45673" x2="67239" y2="21795"/>
                        <a14:foregroundMark x1="53354" y1="45833" x2="55226" y2="42788"/>
                        <a14:foregroundMark x1="51950" y1="47115" x2="52886" y2="46955"/>
                        <a14:foregroundMark x1="51638" y1="47436" x2="51794" y2="47436"/>
                        <a14:foregroundMark x1="54290" y1="46314" x2="58034" y2="39423"/>
                        <a14:foregroundMark x1="58190" y1="38782" x2="65055" y2="26923"/>
                        <a14:foregroundMark x1="54134" y1="48878" x2="54290" y2="49359"/>
                        <a14:foregroundMark x1="54758" y1="48237" x2="54602" y2="48878"/>
                        <a14:foregroundMark x1="53666" y1="50160" x2="54602" y2="49519"/>
                        <a14:backgroundMark x1="59438" y1="46955" x2="62715" y2="47596"/>
                        <a14:backgroundMark x1="47114" y1="47756" x2="47114" y2="47756"/>
                        <a14:backgroundMark x1="47738" y1="48878" x2="47738" y2="48878"/>
                        <a14:backgroundMark x1="59438" y1="18750" x2="55382" y2="28045"/>
                        <a14:backgroundMark x1="57410" y1="46474" x2="57566" y2="47436"/>
                        <a14:backgroundMark x1="53978" y1="31731" x2="56318" y2="29808"/>
                        <a14:backgroundMark x1="63651" y1="48718" x2="65367" y2="45833"/>
                        <a14:backgroundMark x1="66147" y1="51122" x2="66303" y2="46154"/>
                        <a14:backgroundMark x1="58814" y1="50321" x2="62715" y2="48718"/>
                        <a14:backgroundMark x1="66771" y1="30449" x2="66771" y2="32853"/>
                        <a14:backgroundMark x1="48050" y1="47436" x2="49298" y2="46795"/>
                        <a14:backgroundMark x1="46022" y1="47115" x2="46022" y2="47115"/>
                        <a14:backgroundMark x1="56318" y1="46795" x2="56474" y2="47917"/>
                        <a14:backgroundMark x1="55382" y1="46795" x2="55538" y2="47756"/>
                        <a14:backgroundMark x1="57098" y1="49679" x2="56006" y2="50481"/>
                        <a14:backgroundMark x1="56006" y1="49840" x2="54602" y2="50641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4090" t="10090" r="28920" b="8413"/>
          <a:stretch>
            <a:fillRect/>
          </a:stretch>
        </p:blipFill>
        <p:spPr>
          <a:xfrm>
            <a:off x="104172" y="1940647"/>
            <a:ext cx="3669175" cy="5077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5479" y="1940647"/>
            <a:ext cx="8974266" cy="184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0463" y="574681"/>
            <a:ext cx="459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tính rồi tính: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53" y="292063"/>
            <a:ext cx="1000125" cy="1000125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742951" y="1733550"/>
            <a:ext cx="3962400" cy="933450"/>
          </a:xfrm>
          <a:prstGeom prst="roundRect">
            <a:avLst>
              <a:gd name="adj" fmla="val 25851"/>
            </a:avLst>
          </a:prstGeom>
          <a:solidFill>
            <a:srgbClr val="F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245 489 + 32 601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752476" y="2981325"/>
            <a:ext cx="3962400" cy="933450"/>
          </a:xfrm>
          <a:prstGeom prst="roundRect">
            <a:avLst>
              <a:gd name="adj" fmla="val 25851"/>
            </a:avLst>
          </a:prstGeom>
          <a:solidFill>
            <a:srgbClr val="F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566 345 – 7 123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6505576" y="1743075"/>
            <a:ext cx="4219574" cy="933450"/>
          </a:xfrm>
          <a:prstGeom prst="roundRect">
            <a:avLst>
              <a:gd name="adj" fmla="val 25851"/>
            </a:avLst>
          </a:prstGeom>
          <a:solidFill>
            <a:srgbClr val="F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760 802 + 239 059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6515101" y="2990850"/>
            <a:ext cx="4181474" cy="933450"/>
          </a:xfrm>
          <a:prstGeom prst="roundRect">
            <a:avLst>
              <a:gd name="adj" fmla="val 25851"/>
            </a:avLst>
          </a:prstGeom>
          <a:solidFill>
            <a:srgbClr val="F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800 693 – 750 148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/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Arial" panose="020B0604020202020204" pitchFamily="34" charset="0"/>
              </a:rPr>
              <a:t>245 489 + 32 601</a:t>
            </a:r>
          </a:p>
        </p:txBody>
      </p:sp>
      <p:pic>
        <p:nvPicPr>
          <p:cNvPr id="45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>
            <a:fillRect/>
          </a:stretch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228975" y="1369297"/>
            <a:ext cx="5962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245 489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990975" y="2634474"/>
            <a:ext cx="4801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32 601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834842" y="299429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352801" y="4081779"/>
            <a:ext cx="5010150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454854" y="388078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716141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13459" y="386738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800600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>
          <a:xfrm rot="16200000">
            <a:off x="2825317" y="30038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48125" y="388892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62325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487</Words>
  <Application>Microsoft Office PowerPoint</Application>
  <PresentationFormat>Widescreen</PresentationFormat>
  <Paragraphs>101</Paragraphs>
  <Slides>20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43" baseType="lpstr">
      <vt:lpstr>等线</vt:lpstr>
      <vt:lpstr>等线 Light</vt:lpstr>
      <vt:lpstr>Microsoft YaHei</vt:lpstr>
      <vt:lpstr>#9Slide05 Bodega Script</vt:lpstr>
      <vt:lpstr>#9Slide07 HoneyCream</vt:lpstr>
      <vt:lpstr>Arial</vt:lpstr>
      <vt:lpstr>Bebas Neue</vt:lpstr>
      <vt:lpstr>Calibri</vt:lpstr>
      <vt:lpstr>Calibri Light</vt:lpstr>
      <vt:lpstr>Cambria</vt:lpstr>
      <vt:lpstr>inpin heiti</vt:lpstr>
      <vt:lpstr>Karla</vt:lpstr>
      <vt:lpstr>Love Ya Like A Sister</vt:lpstr>
      <vt:lpstr>SVN-Newton</vt:lpstr>
      <vt:lpstr>Times New Roman</vt:lpstr>
      <vt:lpstr>UTM Aquarelle</vt:lpstr>
      <vt:lpstr>UTM Avo</vt:lpstr>
      <vt:lpstr>字魂151号-联盟综艺体</vt:lpstr>
      <vt:lpstr>Office 主题​​</vt:lpstr>
      <vt:lpstr>1_Office Theme</vt:lpstr>
      <vt:lpstr>Printable Number Sense Activities for Pre-K by Slidesgo</vt:lpstr>
      <vt:lpstr>Office Theme</vt:lpstr>
      <vt:lpstr>8_Office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NGUYỄN THỊ KHÁNH HẠ</cp:lastModifiedBy>
  <cp:revision>42</cp:revision>
  <dcterms:created xsi:type="dcterms:W3CDTF">2023-10-17T02:40:00Z</dcterms:created>
  <dcterms:modified xsi:type="dcterms:W3CDTF">2023-12-25T14:48:30Z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C8665EE12DB0403C92A6CF04D00E17B3_13</vt:lpwstr>
  </property>
  <property fmtid="{D5CDD505-2E9C-101B-9397-08002B2CF9AE}" pid="3" name="KSOProductBuildVer">
    <vt:lpwstr>1033-12.2.0.13359</vt:lpwstr>
  </property>
</Properties>
</file>