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877" r:id="rId3"/>
    <p:sldId id="2721" r:id="rId4"/>
    <p:sldId id="2722" r:id="rId5"/>
    <p:sldId id="3802" r:id="rId6"/>
    <p:sldId id="3845" r:id="rId7"/>
    <p:sldId id="3846" r:id="rId8"/>
    <p:sldId id="3858" r:id="rId9"/>
    <p:sldId id="3811" r:id="rId10"/>
    <p:sldId id="3849" r:id="rId11"/>
    <p:sldId id="3850" r:id="rId12"/>
    <p:sldId id="3851" r:id="rId13"/>
    <p:sldId id="3852" r:id="rId14"/>
    <p:sldId id="3854" r:id="rId15"/>
    <p:sldId id="3855" r:id="rId16"/>
    <p:sldId id="3856" r:id="rId17"/>
    <p:sldId id="3857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A2D35C-497F-4F96-B437-56B3A4642DB4}">
          <p14:sldIdLst>
            <p14:sldId id="257"/>
            <p14:sldId id="877"/>
            <p14:sldId id="2721"/>
            <p14:sldId id="2722"/>
            <p14:sldId id="3802"/>
            <p14:sldId id="3845"/>
            <p14:sldId id="3846"/>
            <p14:sldId id="3858"/>
            <p14:sldId id="3811"/>
            <p14:sldId id="3849"/>
            <p14:sldId id="3850"/>
            <p14:sldId id="3851"/>
            <p14:sldId id="3852"/>
            <p14:sldId id="3854"/>
            <p14:sldId id="3855"/>
            <p14:sldId id="3856"/>
            <p14:sldId id="3857"/>
          </p14:sldIdLst>
        </p14:section>
        <p14:section name="Untitled Section" id="{63975B3A-DDB3-4D81-8867-8197C732DE0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D3D5C-72BA-43DA-A48B-0D627D65D347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610CC-67A3-4822-93AE-864624769E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067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7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6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5A26-9488-48A2-9E99-55240E1FC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F5EEC-008E-4553-9BF3-427B4D94D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16813-76B7-453A-BCA9-45A75723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5624-8B80-456B-9A46-54AA649EE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3AD70-C76B-4085-BC7D-8BFD9B54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37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B728-DCDF-4F82-B93C-9B3A8D64A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1DD36-A4D9-48EE-9514-75BFDE6C2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CCC2C-C469-4703-B57D-DB453DD8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56E0C-197F-4358-BF20-F7F67C3BA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E9D15-3513-470E-824E-F99FFE4C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385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9A98D-8E10-4CCD-93A8-B9DB280E8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BAFCF-126A-4A9D-854B-4A8CBFA43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8ADD7-3FD9-45B6-B534-C3631CCF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9F227-9F73-4876-9E0C-783BD54B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D9F54-6F40-4D22-9531-C3F5BE6D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74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893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8B1BD-49AB-4B34-8089-F83E6405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48E82-F337-4517-BED2-5BB291FFB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F1693-1CD7-44CA-9825-93835C38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C46B6-B2E4-48D9-A723-88164846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DEC43-C173-475D-A3E0-AE850540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042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29DF-499D-428A-8C0D-FD6ABCC7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ACE4B-3E6E-4C02-AA47-7D4A4E209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9672C-8E9E-48F6-8B6E-A46FD20A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09CA6-893A-4494-811B-CA52902D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13544-4AA4-4296-9776-840B3EDD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906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1787-B8DF-46A0-BBE4-D9D8D1B3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93AD4-A1A5-4757-BEB6-991C12D68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9E847-6211-4650-A821-58B3D582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A84B3-D5B6-4A2D-B78E-69C365BA0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7B1F3-6B47-41AA-9E16-4DB8F1AC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EA3E2-81E4-423A-8A4F-BB722744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20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12C0-F34A-49A3-97B9-4A3B7A02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1FD7F-E84D-4DD3-AC46-3680B58E8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E51BE-1FB6-4CC7-AEBF-6F1F02A86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B0D51-9FF5-4280-9890-FA7B89D7B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BBC81-C18F-426A-95A0-88F9EA7F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C7022-81D3-4DBA-98B9-3B46844F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28E5C-DE13-4BF5-A32D-544C635ED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F819A-E211-409A-A252-B8CD90F29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0587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11187-78B9-4F8A-8AFA-305A7F71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799C67-C5DD-4476-A92B-685B35AA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5CAD8-0EBF-47D4-8390-288993BD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8C1F7-2F8E-49FF-A528-BC4F53E5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779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4F8B8-8A64-4926-B0DB-FF51026CA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995F1-0024-46D1-8CCD-3BDE780A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6B8BE-FFFE-48FB-8508-1E8964F4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686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A640-829D-4E03-AAD6-9C8D1D651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68F93-5033-4C04-8F5D-5EC5B0DED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8B75C-E2CC-4632-943F-8A9EA62BC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27E2F-1B94-4CE8-A8BC-1B53A8A6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50CDC-A82A-4E8B-A93B-0A7F3E281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6F2F1-78B4-44F1-9D2C-D0737622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34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C49E-5C03-41C9-961C-10A0F418D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7F039-8497-4D84-97EE-90D22FE17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593F9-7765-4327-A25C-162925982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F193-16C1-40CF-BE9B-9D5A465FD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5864B-4E80-48D1-A2B2-CA247FC4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BE587-F52D-4B9D-94BC-D2D55707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87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7E4B7-EF6C-49B8-954A-A16D1784A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8519B-C6D9-410B-93C8-38D7AE0FD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4414A-A757-4E7D-AA15-B85EF4F17C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1F098-34F5-4332-9B56-19896EB383AF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DF12C-9422-4F11-8540-C50D65672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09D20-F4EC-4222-BE4F-E6CA6F9E9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223A-333C-4814-BDC1-B89E046C3C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115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08879" y="192242"/>
            <a:ext cx="7518400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  <a:latin typeface="Times New Roman" pitchFamily="18" charset="0"/>
              </a:rPr>
              <a:t>TRƯỜNG TIỂU HỌC VÀ THCS ĐẠI S</a:t>
            </a:r>
            <a:r>
              <a:rPr lang="vi-VN" altLang="en-US" sz="2400" b="1" dirty="0">
                <a:solidFill>
                  <a:srgbClr val="FF0066"/>
                </a:solidFill>
                <a:latin typeface="Times New Roman" pitchFamily="18" charset="0"/>
              </a:rPr>
              <a:t>Ơ</a:t>
            </a:r>
            <a:r>
              <a:rPr lang="en-US" altLang="en-US" sz="2400" b="1" dirty="0">
                <a:solidFill>
                  <a:srgbClr val="FF0066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20618" y="3033997"/>
            <a:ext cx="10312361" cy="201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56: NHÂN SỐ CÓ BỐN CHỮ SỐ VỚI SỐ CÓ MỘT CHỮ SỐ (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227" y="4935986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26227" y="1224253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87304" y="3498920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3E7641-FC8B-45C6-9D41-CD27ADE33F76}"/>
              </a:ext>
            </a:extLst>
          </p:cNvPr>
          <p:cNvSpPr/>
          <p:nvPr/>
        </p:nvSpPr>
        <p:spPr>
          <a:xfrm>
            <a:off x="3912326" y="5312559"/>
            <a:ext cx="4597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GVTH: VÕ THỊ MỸ HỒNG</a:t>
            </a:r>
            <a:endParaRPr lang="vi-V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BD6988-486A-46AB-9FFD-B8ED5B631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30" y="1862664"/>
            <a:ext cx="10672093" cy="1750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5DD632-9D86-4CF9-B9F4-597D48CDC327}"/>
              </a:ext>
            </a:extLst>
          </p:cNvPr>
          <p:cNvSpPr txBox="1"/>
          <p:nvPr/>
        </p:nvSpPr>
        <p:spPr>
          <a:xfrm>
            <a:off x="1173188" y="3086361"/>
            <a:ext cx="1521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5 070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41D577-E64A-4754-956A-AF0A39E20641}"/>
              </a:ext>
            </a:extLst>
          </p:cNvPr>
          <p:cNvSpPr txBox="1"/>
          <p:nvPr/>
        </p:nvSpPr>
        <p:spPr>
          <a:xfrm>
            <a:off x="4188058" y="3059411"/>
            <a:ext cx="1521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6 296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4D97EF-7A85-4C42-BC3B-A43E4CC8DB8C}"/>
              </a:ext>
            </a:extLst>
          </p:cNvPr>
          <p:cNvSpPr txBox="1"/>
          <p:nvPr/>
        </p:nvSpPr>
        <p:spPr>
          <a:xfrm>
            <a:off x="7260131" y="3070417"/>
            <a:ext cx="1521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6 327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A0050B-5761-4E23-A760-7213B15BD8B5}"/>
              </a:ext>
            </a:extLst>
          </p:cNvPr>
          <p:cNvSpPr txBox="1"/>
          <p:nvPr/>
        </p:nvSpPr>
        <p:spPr>
          <a:xfrm>
            <a:off x="10257501" y="3059411"/>
            <a:ext cx="1521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8 204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ACEFDA-3255-4FA3-BE77-71E474911355}"/>
              </a:ext>
            </a:extLst>
          </p:cNvPr>
          <p:cNvSpPr/>
          <p:nvPr/>
        </p:nvSpPr>
        <p:spPr>
          <a:xfrm>
            <a:off x="1631853" y="1170957"/>
            <a:ext cx="1765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3961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C2EFFBAF-0A24-4C7F-BFC6-F33E1899B17F}"/>
              </a:ext>
            </a:extLst>
          </p:cNvPr>
          <p:cNvSpPr txBox="1"/>
          <p:nvPr/>
        </p:nvSpPr>
        <p:spPr>
          <a:xfrm>
            <a:off x="3491414" y="957594"/>
            <a:ext cx="1748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0BF232-A137-4EE2-802A-E4A0633BE4B7}"/>
              </a:ext>
            </a:extLst>
          </p:cNvPr>
          <p:cNvGrpSpPr/>
          <p:nvPr/>
        </p:nvGrpSpPr>
        <p:grpSpPr>
          <a:xfrm>
            <a:off x="658017" y="2502988"/>
            <a:ext cx="1707590" cy="2589517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35">
                  <a:extLst>
                    <a:ext uri="{FF2B5EF4-FFF2-40B4-BE49-F238E27FC236}">
                      <a16:creationId xmlns:a16="http://schemas.microsoft.com/office/drawing/2014/main" id="{C02137FC-665D-4DBF-B6DF-726A133819E8}"/>
                    </a:ext>
                  </a:extLst>
                </p:cNvPr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6262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452524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178787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905049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31311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357573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5083835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810098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1 103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3</a:t>
                  </a:r>
                </a:p>
              </p:txBody>
            </p:sp>
          </mc:Choice>
          <mc:Fallback xmlns="">
            <p:sp>
              <p:nvSpPr>
                <p:cNvPr id="14" name="TextBox 35">
                  <a:extLst>
                    <a:ext uri="{FF2B5EF4-FFF2-40B4-BE49-F238E27FC236}">
                      <a16:creationId xmlns:a16="http://schemas.microsoft.com/office/drawing/2014/main" id="{C02137FC-665D-4DBF-B6DF-726A133819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>
                  <a:blip r:embed="rId2"/>
                  <a:stretch>
                    <a:fillRect t="-6522" r="-5357" b="-2246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08D28DD-C8CD-49DB-BEB6-61C9A014A1E4}"/>
                </a:ext>
              </a:extLst>
            </p:cNvPr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2">
              <a:extLst>
                <a:ext uri="{FF2B5EF4-FFF2-40B4-BE49-F238E27FC236}">
                  <a16:creationId xmlns:a16="http://schemas.microsoft.com/office/drawing/2014/main" id="{1470AEB8-8656-4C6D-AFF7-85539168CF3E}"/>
                </a:ext>
              </a:extLst>
            </p:cNvPr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6262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52524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78787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05049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1311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357573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83835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10098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3 309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F24010-DC4F-462A-83FF-2341532FD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7" t="45556" r="9167" b="36666"/>
          <a:stretch/>
        </p:blipFill>
        <p:spPr>
          <a:xfrm>
            <a:off x="536219" y="1328561"/>
            <a:ext cx="11119561" cy="13615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4DBCF8-977A-43D8-8C38-2D3E8A7B6449}"/>
              </a:ext>
            </a:extLst>
          </p:cNvPr>
          <p:cNvGrpSpPr/>
          <p:nvPr/>
        </p:nvGrpSpPr>
        <p:grpSpPr>
          <a:xfrm>
            <a:off x="5491500" y="2639385"/>
            <a:ext cx="1752441" cy="2453120"/>
            <a:chOff x="1537909" y="3889497"/>
            <a:chExt cx="1595309" cy="29143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32">
                  <a:extLst>
                    <a:ext uri="{FF2B5EF4-FFF2-40B4-BE49-F238E27FC236}">
                      <a16:creationId xmlns:a16="http://schemas.microsoft.com/office/drawing/2014/main" id="{9B4C564F-8B40-49EA-918F-753F9B22AB82}"/>
                    </a:ext>
                  </a:extLst>
                </p:cNvPr>
                <p:cNvSpPr txBox="1"/>
                <p:nvPr/>
              </p:nvSpPr>
              <p:spPr>
                <a:xfrm>
                  <a:off x="1537909" y="3889497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6262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452524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178787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905049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31311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357573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5083835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810098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1 021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9</a:t>
                  </a:r>
                </a:p>
              </p:txBody>
            </p:sp>
          </mc:Choice>
          <mc:Fallback xmlns="">
            <p:sp>
              <p:nvSpPr>
                <p:cNvPr id="11" name="TextBox 32">
                  <a:extLst>
                    <a:ext uri="{FF2B5EF4-FFF2-40B4-BE49-F238E27FC236}">
                      <a16:creationId xmlns:a16="http://schemas.microsoft.com/office/drawing/2014/main" id="{9B4C564F-8B40-49EA-918F-753F9B22AB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3889497"/>
                  <a:ext cx="1595309" cy="1815882"/>
                </a:xfrm>
                <a:prstGeom prst="rect">
                  <a:avLst/>
                </a:prstGeom>
                <a:blipFill>
                  <a:blip r:embed="rId4"/>
                  <a:stretch>
                    <a:fillRect t="-7171" r="-2787" b="-3466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B2DC7C-B046-4F7D-9533-09362D2A3FEF}"/>
                </a:ext>
              </a:extLst>
            </p:cNvPr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4">
              <a:extLst>
                <a:ext uri="{FF2B5EF4-FFF2-40B4-BE49-F238E27FC236}">
                  <a16:creationId xmlns:a16="http://schemas.microsoft.com/office/drawing/2014/main" id="{47D7B92F-C98F-474A-8A97-7A88848982FE}"/>
                </a:ext>
              </a:extLst>
            </p:cNvPr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6262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52524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78787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05049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1311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357573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83835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10098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9 189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B36F18A-C0F7-4413-907E-1BF7D7C0734F}"/>
              </a:ext>
            </a:extLst>
          </p:cNvPr>
          <p:cNvGrpSpPr/>
          <p:nvPr/>
        </p:nvGrpSpPr>
        <p:grpSpPr>
          <a:xfrm>
            <a:off x="9844027" y="2657737"/>
            <a:ext cx="1761818" cy="2434768"/>
            <a:chOff x="1529372" y="3911300"/>
            <a:chExt cx="1603845" cy="28925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49">
                  <a:extLst>
                    <a:ext uri="{FF2B5EF4-FFF2-40B4-BE49-F238E27FC236}">
                      <a16:creationId xmlns:a16="http://schemas.microsoft.com/office/drawing/2014/main" id="{2D73E07B-19F3-4E71-A6A8-44E85F1A2408}"/>
                    </a:ext>
                  </a:extLst>
                </p:cNvPr>
                <p:cNvSpPr txBox="1"/>
                <p:nvPr/>
              </p:nvSpPr>
              <p:spPr>
                <a:xfrm>
                  <a:off x="1529372" y="3911300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6262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452524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178787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905049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31311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357573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5083835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810098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2 041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4</a:t>
                  </a:r>
                </a:p>
              </p:txBody>
            </p:sp>
          </mc:Choice>
          <mc:Fallback xmlns="">
            <p:sp>
              <p:nvSpPr>
                <p:cNvPr id="8" name="TextBox 49">
                  <a:extLst>
                    <a:ext uri="{FF2B5EF4-FFF2-40B4-BE49-F238E27FC236}">
                      <a16:creationId xmlns:a16="http://schemas.microsoft.com/office/drawing/2014/main" id="{2D73E07B-19F3-4E71-A6A8-44E85F1A24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9372" y="3911300"/>
                  <a:ext cx="1595309" cy="1815882"/>
                </a:xfrm>
                <a:prstGeom prst="rect">
                  <a:avLst/>
                </a:prstGeom>
                <a:blipFill>
                  <a:blip r:embed="rId5"/>
                  <a:stretch>
                    <a:fillRect t="-7171" r="-2787" b="-3466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CDBA22-07E5-492C-92F8-4A114761E4EE}"/>
                </a:ext>
              </a:extLst>
            </p:cNvPr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51">
              <a:extLst>
                <a:ext uri="{FF2B5EF4-FFF2-40B4-BE49-F238E27FC236}">
                  <a16:creationId xmlns:a16="http://schemas.microsoft.com/office/drawing/2014/main" id="{3A1FEA96-1E92-47AF-AC34-C861132EC3EA}"/>
                </a:ext>
              </a:extLst>
            </p:cNvPr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6262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52524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78787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05049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1311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357573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83835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10098" algn="l" defTabSz="1452524" rtl="0" eaLnBrk="1" latinLnBrk="0" hangingPunct="1"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8 164</a:t>
              </a:r>
            </a:p>
          </p:txBody>
        </p:sp>
      </p:grp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211987FB-DF09-44D8-9F8B-7416DEAEEB7F}"/>
              </a:ext>
            </a:extLst>
          </p:cNvPr>
          <p:cNvSpPr txBox="1"/>
          <p:nvPr/>
        </p:nvSpPr>
        <p:spPr>
          <a:xfrm>
            <a:off x="523798" y="307187"/>
            <a:ext cx="1748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</a:t>
            </a:r>
          </a:p>
        </p:txBody>
      </p:sp>
      <p:sp>
        <p:nvSpPr>
          <p:cNvPr id="18" name="Hộp Văn bản 5">
            <a:extLst>
              <a:ext uri="{FF2B5EF4-FFF2-40B4-BE49-F238E27FC236}">
                <a16:creationId xmlns:a16="http://schemas.microsoft.com/office/drawing/2014/main" id="{4C5D4350-4B48-439B-B2ED-CDF1428C4C57}"/>
              </a:ext>
            </a:extLst>
          </p:cNvPr>
          <p:cNvSpPr txBox="1"/>
          <p:nvPr/>
        </p:nvSpPr>
        <p:spPr>
          <a:xfrm>
            <a:off x="1084043" y="307186"/>
            <a:ext cx="4788476" cy="70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3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0">
            <a:extLst>
              <a:ext uri="{FF2B5EF4-FFF2-40B4-BE49-F238E27FC236}">
                <a16:creationId xmlns:a16="http://schemas.microsoft.com/office/drawing/2014/main" id="{4CEE841C-6BD4-4DD3-A2D5-EFB520ABB289}"/>
              </a:ext>
            </a:extLst>
          </p:cNvPr>
          <p:cNvSpPr txBox="1"/>
          <p:nvPr/>
        </p:nvSpPr>
        <p:spPr>
          <a:xfrm>
            <a:off x="638738" y="626347"/>
            <a:ext cx="5185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itchFamily="18" charset="0"/>
              </a:rPr>
              <a:t>nhẩm</a:t>
            </a:r>
            <a:r>
              <a:rPr lang="en-US" sz="3600" b="1" dirty="0">
                <a:latin typeface="Times New Roman" panose="02020603050405020304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C3F8E-CAAA-4DAC-9BB9-C51F57306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7" t="11481" r="24167" b="57408"/>
          <a:stretch/>
        </p:blipFill>
        <p:spPr>
          <a:xfrm>
            <a:off x="3291840" y="1583526"/>
            <a:ext cx="6354332" cy="23207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05B49E0-F607-40D2-9F22-14C23AEA30DC}"/>
              </a:ext>
            </a:extLst>
          </p:cNvPr>
          <p:cNvGrpSpPr/>
          <p:nvPr/>
        </p:nvGrpSpPr>
        <p:grpSpPr>
          <a:xfrm>
            <a:off x="2174149" y="3904239"/>
            <a:ext cx="2620830" cy="1676345"/>
            <a:chOff x="3351058" y="4984218"/>
            <a:chExt cx="3159668" cy="3611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35">
                  <a:extLst>
                    <a:ext uri="{FF2B5EF4-FFF2-40B4-BE49-F238E27FC236}">
                      <a16:creationId xmlns:a16="http://schemas.microsoft.com/office/drawing/2014/main" id="{8CD5A717-C93A-47AD-B3D2-1A3D93C93E51}"/>
                    </a:ext>
                  </a:extLst>
                </p:cNvPr>
                <p:cNvSpPr txBox="1"/>
                <p:nvPr/>
              </p:nvSpPr>
              <p:spPr>
                <a:xfrm>
                  <a:off x="3351058" y="4984218"/>
                  <a:ext cx="2843208" cy="12596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6262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452524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178787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905049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31311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357573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5083835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810098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2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a) 4 000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32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2 </a:t>
                  </a:r>
                </a:p>
              </p:txBody>
            </p:sp>
          </mc:Choice>
          <mc:Fallback xmlns="">
            <p:sp>
              <p:nvSpPr>
                <p:cNvPr id="8" name="TextBox 35">
                  <a:extLst>
                    <a:ext uri="{FF2B5EF4-FFF2-40B4-BE49-F238E27FC236}">
                      <a16:creationId xmlns:a16="http://schemas.microsoft.com/office/drawing/2014/main" id="{8CD5A717-C93A-47AD-B3D2-1A3D93C93E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1058" y="4984218"/>
                  <a:ext cx="2843208" cy="1259673"/>
                </a:xfrm>
                <a:prstGeom prst="rect">
                  <a:avLst/>
                </a:prstGeom>
                <a:blipFill>
                  <a:blip r:embed="rId4"/>
                  <a:stretch>
                    <a:fillRect l="-6718" t="-14583" r="-5426" b="-3229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26">
                  <a:extLst>
                    <a:ext uri="{FF2B5EF4-FFF2-40B4-BE49-F238E27FC236}">
                      <a16:creationId xmlns:a16="http://schemas.microsoft.com/office/drawing/2014/main" id="{0C61A0D2-AE55-4C32-B507-3AF70BEDCCAC}"/>
                    </a:ext>
                  </a:extLst>
                </p:cNvPr>
                <p:cNvSpPr txBox="1"/>
                <p:nvPr/>
              </p:nvSpPr>
              <p:spPr>
                <a:xfrm>
                  <a:off x="3373500" y="7335586"/>
                  <a:ext cx="2816152" cy="12596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6262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452524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178787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905049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31311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357573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5083835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810098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2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c) 2 000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32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4 </a:t>
                  </a:r>
                </a:p>
              </p:txBody>
            </p:sp>
          </mc:Choice>
          <mc:Fallback xmlns="">
            <p:sp>
              <p:nvSpPr>
                <p:cNvPr id="9" name="TextBox 26">
                  <a:extLst>
                    <a:ext uri="{FF2B5EF4-FFF2-40B4-BE49-F238E27FC236}">
                      <a16:creationId xmlns:a16="http://schemas.microsoft.com/office/drawing/2014/main" id="{0C61A0D2-AE55-4C32-B507-3AF70BEDCC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500" y="7335586"/>
                  <a:ext cx="2816152" cy="1259673"/>
                </a:xfrm>
                <a:prstGeom prst="rect">
                  <a:avLst/>
                </a:prstGeom>
                <a:blipFill>
                  <a:blip r:embed="rId5"/>
                  <a:stretch>
                    <a:fillRect l="-6789" t="-14737" r="-5744" b="-3368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27">
                  <a:extLst>
                    <a:ext uri="{FF2B5EF4-FFF2-40B4-BE49-F238E27FC236}">
                      <a16:creationId xmlns:a16="http://schemas.microsoft.com/office/drawing/2014/main" id="{A8FDCAC4-93FB-46A8-8E2D-8545CE6014EF}"/>
                    </a:ext>
                  </a:extLst>
                </p:cNvPr>
                <p:cNvSpPr txBox="1"/>
                <p:nvPr/>
              </p:nvSpPr>
              <p:spPr>
                <a:xfrm>
                  <a:off x="3355192" y="6174384"/>
                  <a:ext cx="3155534" cy="12596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6262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452524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178787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905049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31311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357573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5083835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810098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2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b) 3 000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32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3  </a:t>
                  </a:r>
                </a:p>
              </p:txBody>
            </p:sp>
          </mc:Choice>
          <mc:Fallback xmlns="">
            <p:sp>
              <p:nvSpPr>
                <p:cNvPr id="10" name="TextBox 27">
                  <a:extLst>
                    <a:ext uri="{FF2B5EF4-FFF2-40B4-BE49-F238E27FC236}">
                      <a16:creationId xmlns:a16="http://schemas.microsoft.com/office/drawing/2014/main" id="{A8FDCAC4-93FB-46A8-8E2D-8545CE6014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5192" y="6174384"/>
                  <a:ext cx="3155534" cy="1259673"/>
                </a:xfrm>
                <a:prstGeom prst="rect">
                  <a:avLst/>
                </a:prstGeom>
                <a:blipFill>
                  <a:blip r:embed="rId6"/>
                  <a:stretch>
                    <a:fillRect l="-5814" t="-14583" b="-3229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28">
            <a:extLst>
              <a:ext uri="{FF2B5EF4-FFF2-40B4-BE49-F238E27FC236}">
                <a16:creationId xmlns:a16="http://schemas.microsoft.com/office/drawing/2014/main" id="{8F26F999-800B-4A76-8493-C36CEDD36192}"/>
              </a:ext>
            </a:extLst>
          </p:cNvPr>
          <p:cNvSpPr txBox="1"/>
          <p:nvPr/>
        </p:nvSpPr>
        <p:spPr>
          <a:xfrm>
            <a:off x="4535916" y="3904239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= 8 000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FB535A81-746C-45C4-810E-0BD4F66E204F}"/>
              </a:ext>
            </a:extLst>
          </p:cNvPr>
          <p:cNvSpPr txBox="1"/>
          <p:nvPr/>
        </p:nvSpPr>
        <p:spPr>
          <a:xfrm>
            <a:off x="4555810" y="4472880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= 9 000</a:t>
            </a:r>
          </a:p>
        </p:txBody>
      </p:sp>
      <p:sp>
        <p:nvSpPr>
          <p:cNvPr id="7" name="TextBox 36">
            <a:extLst>
              <a:ext uri="{FF2B5EF4-FFF2-40B4-BE49-F238E27FC236}">
                <a16:creationId xmlns:a16="http://schemas.microsoft.com/office/drawing/2014/main" id="{EB28D7A2-843A-4F24-9A4E-5DC816CC4859}"/>
              </a:ext>
            </a:extLst>
          </p:cNvPr>
          <p:cNvSpPr txBox="1"/>
          <p:nvPr/>
        </p:nvSpPr>
        <p:spPr>
          <a:xfrm>
            <a:off x="4583945" y="5009255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= 8 000</a:t>
            </a:r>
          </a:p>
        </p:txBody>
      </p:sp>
    </p:spTree>
    <p:extLst>
      <p:ext uri="{BB962C8B-B14F-4D97-AF65-F5344CB8AC3E}">
        <p14:creationId xmlns:p14="http://schemas.microsoft.com/office/powerpoint/2010/main" val="352330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4E5ED793-0669-4C47-B5E9-6CC124DDA9BA}"/>
              </a:ext>
            </a:extLst>
          </p:cNvPr>
          <p:cNvSpPr txBox="1"/>
          <p:nvPr/>
        </p:nvSpPr>
        <p:spPr>
          <a:xfrm>
            <a:off x="196948" y="700094"/>
            <a:ext cx="11537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dạng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1617 m.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chu vi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bao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574FD-319F-4C49-B9AC-97912CD30405}"/>
              </a:ext>
            </a:extLst>
          </p:cNvPr>
          <p:cNvSpPr/>
          <p:nvPr/>
        </p:nvSpPr>
        <p:spPr>
          <a:xfrm>
            <a:off x="1641231" y="2207557"/>
            <a:ext cx="8304628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1 617 x 4 = 6 468 (m)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6 468 m.</a:t>
            </a:r>
          </a:p>
        </p:txBody>
      </p:sp>
    </p:spTree>
    <p:extLst>
      <p:ext uri="{BB962C8B-B14F-4D97-AF65-F5344CB8AC3E}">
        <p14:creationId xmlns:p14="http://schemas.microsoft.com/office/powerpoint/2010/main" val="13783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1211792" y="1629842"/>
            <a:ext cx="9557809" cy="47629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</a:t>
            </a:r>
            <a:b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“AI NHANH, AI ĐÚNG”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31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F05B802-BFF1-41F7-ADAF-E8AECB8DA942}"/>
              </a:ext>
            </a:extLst>
          </p:cNvPr>
          <p:cNvSpPr/>
          <p:nvPr/>
        </p:nvSpPr>
        <p:spPr>
          <a:xfrm>
            <a:off x="2427622" y="1093694"/>
            <a:ext cx="7835152" cy="21515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nhẩm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2 000 x 2= ?</a:t>
            </a:r>
          </a:p>
          <a:p>
            <a:pPr algn="ctr"/>
            <a:endParaRPr lang="vi-VN" dirty="0"/>
          </a:p>
        </p:txBody>
      </p:sp>
      <p:sp>
        <p:nvSpPr>
          <p:cNvPr id="3" name="Round Diagonal Corner Rectangle 6">
            <a:extLst>
              <a:ext uri="{FF2B5EF4-FFF2-40B4-BE49-F238E27FC236}">
                <a16:creationId xmlns:a16="http://schemas.microsoft.com/office/drawing/2014/main" id="{06BEC99A-A9F7-4D10-A04D-CADFB374AE04}"/>
              </a:ext>
            </a:extLst>
          </p:cNvPr>
          <p:cNvSpPr/>
          <p:nvPr/>
        </p:nvSpPr>
        <p:spPr>
          <a:xfrm>
            <a:off x="4309087" y="3451412"/>
            <a:ext cx="4072223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4 000</a:t>
            </a:r>
          </a:p>
        </p:txBody>
      </p:sp>
    </p:spTree>
    <p:extLst>
      <p:ext uri="{BB962C8B-B14F-4D97-AF65-F5344CB8AC3E}">
        <p14:creationId xmlns:p14="http://schemas.microsoft.com/office/powerpoint/2010/main" val="211827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F05B802-BFF1-41F7-ADAF-E8AECB8DA942}"/>
              </a:ext>
            </a:extLst>
          </p:cNvPr>
          <p:cNvSpPr/>
          <p:nvPr/>
        </p:nvSpPr>
        <p:spPr>
          <a:xfrm>
            <a:off x="2427622" y="1093694"/>
            <a:ext cx="7835152" cy="21515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nhẩm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3 000 x 2= ?</a:t>
            </a:r>
          </a:p>
          <a:p>
            <a:pPr algn="ctr"/>
            <a:endParaRPr lang="vi-VN" dirty="0"/>
          </a:p>
        </p:txBody>
      </p:sp>
      <p:sp>
        <p:nvSpPr>
          <p:cNvPr id="3" name="Round Diagonal Corner Rectangle 6">
            <a:extLst>
              <a:ext uri="{FF2B5EF4-FFF2-40B4-BE49-F238E27FC236}">
                <a16:creationId xmlns:a16="http://schemas.microsoft.com/office/drawing/2014/main" id="{06BEC99A-A9F7-4D10-A04D-CADFB374AE04}"/>
              </a:ext>
            </a:extLst>
          </p:cNvPr>
          <p:cNvSpPr/>
          <p:nvPr/>
        </p:nvSpPr>
        <p:spPr>
          <a:xfrm>
            <a:off x="4309087" y="3451412"/>
            <a:ext cx="4072223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6 000</a:t>
            </a:r>
          </a:p>
        </p:txBody>
      </p:sp>
    </p:spTree>
    <p:extLst>
      <p:ext uri="{BB962C8B-B14F-4D97-AF65-F5344CB8AC3E}">
        <p14:creationId xmlns:p14="http://schemas.microsoft.com/office/powerpoint/2010/main" val="199547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>
            <a:extLst>
              <a:ext uri="{FF2B5EF4-FFF2-40B4-BE49-F238E27FC236}">
                <a16:creationId xmlns:a16="http://schemas.microsoft.com/office/drawing/2014/main" id="{F494FE0E-36AB-4E39-8BCE-7CC8CFAFE4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2378" y="2568389"/>
            <a:ext cx="9982200" cy="1201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414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70D088-5A65-4C21-9AE5-56D737696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1136" y="464518"/>
            <a:ext cx="5974598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44">
            <a:hlinkClick r:id="" action="ppaction://media"/>
            <a:extLst>
              <a:ext uri="{FF2B5EF4-FFF2-40B4-BE49-F238E27FC236}">
                <a16:creationId xmlns:a16="http://schemas.microsoft.com/office/drawing/2014/main" id="{5182035A-4FD3-4D12-811E-C93CBBB42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184400" y="133712"/>
            <a:ext cx="819287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115237" y="79462"/>
            <a:ext cx="833119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sáu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02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AAF19-DCA5-4FD4-8418-CE93C219C852}"/>
              </a:ext>
            </a:extLst>
          </p:cNvPr>
          <p:cNvSpPr txBox="1"/>
          <p:nvPr/>
        </p:nvSpPr>
        <p:spPr>
          <a:xfrm>
            <a:off x="1475553" y="2139121"/>
            <a:ext cx="9133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90EB2C-F611-406F-96CF-37BCE1549C60}"/>
              </a:ext>
            </a:extLst>
          </p:cNvPr>
          <p:cNvSpPr txBox="1"/>
          <p:nvPr/>
        </p:nvSpPr>
        <p:spPr>
          <a:xfrm>
            <a:off x="2796209" y="1431235"/>
            <a:ext cx="5804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1211792" y="1629842"/>
            <a:ext cx="9557809" cy="47629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lgerian" panose="04020705040A02060702" pitchFamily="82" charset="0"/>
              </a:rPr>
              <a:t>Khám</a:t>
            </a:r>
            <a:r>
              <a:rPr lang="en-US" sz="1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lgerian" panose="04020705040A02060702" pitchFamily="82" charset="0"/>
              </a:rPr>
              <a:t>phá</a:t>
            </a:r>
            <a:endParaRPr lang="vi-VN" sz="1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62655" y="111764"/>
            <a:ext cx="11443178" cy="650006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3419A2-D252-49C3-9A84-EF758918D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9" y="233362"/>
            <a:ext cx="7994994" cy="350521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F9450F-DE86-4799-8882-BD8D27B6BCDC}"/>
              </a:ext>
            </a:extLst>
          </p:cNvPr>
          <p:cNvSpPr/>
          <p:nvPr/>
        </p:nvSpPr>
        <p:spPr>
          <a:xfrm>
            <a:off x="8546339" y="1153294"/>
            <a:ext cx="3330228" cy="70235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1 034 x 2 = 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4E041B-F9E7-49E0-A42E-BE411D4F810C}"/>
              </a:ext>
            </a:extLst>
          </p:cNvPr>
          <p:cNvSpPr/>
          <p:nvPr/>
        </p:nvSpPr>
        <p:spPr>
          <a:xfrm>
            <a:off x="433388" y="4052265"/>
            <a:ext cx="6881812" cy="238047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DFCC54F-FCB6-41BD-8347-929727868058}"/>
              </a:ext>
            </a:extLst>
          </p:cNvPr>
          <p:cNvGrpSpPr/>
          <p:nvPr/>
        </p:nvGrpSpPr>
        <p:grpSpPr>
          <a:xfrm>
            <a:off x="694900" y="4088960"/>
            <a:ext cx="2119420" cy="1104106"/>
            <a:chOff x="3833277" y="4498535"/>
            <a:chExt cx="1378196" cy="110410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FBC72F0-8CA5-4CEE-813C-AC917D1710A4}"/>
                </a:ext>
              </a:extLst>
            </p:cNvPr>
            <p:cNvSpPr txBox="1"/>
            <p:nvPr/>
          </p:nvSpPr>
          <p:spPr>
            <a:xfrm>
              <a:off x="4077754" y="4498535"/>
              <a:ext cx="1057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1 034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86B4754-9B81-49AA-AEAE-AEE40E73D79C}"/>
                </a:ext>
              </a:extLst>
            </p:cNvPr>
            <p:cNvSpPr txBox="1"/>
            <p:nvPr/>
          </p:nvSpPr>
          <p:spPr>
            <a:xfrm>
              <a:off x="4545993" y="5017866"/>
              <a:ext cx="665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A363CC-3CEE-4300-9DD2-1DC6ECA051E3}"/>
                </a:ext>
              </a:extLst>
            </p:cNvPr>
            <p:cNvCxnSpPr>
              <a:cxnSpLocks/>
            </p:cNvCxnSpPr>
            <p:nvPr/>
          </p:nvCxnSpPr>
          <p:spPr>
            <a:xfrm>
              <a:off x="3952240" y="5593375"/>
              <a:ext cx="936087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BA1D460-CA49-442B-85E1-D3A33A378B6A}"/>
                </a:ext>
              </a:extLst>
            </p:cNvPr>
            <p:cNvSpPr txBox="1"/>
            <p:nvPr/>
          </p:nvSpPr>
          <p:spPr>
            <a:xfrm>
              <a:off x="3833277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9F8B6DD-A9E7-47A9-B710-AAB754DDE7BB}"/>
              </a:ext>
            </a:extLst>
          </p:cNvPr>
          <p:cNvSpPr txBox="1"/>
          <p:nvPr/>
        </p:nvSpPr>
        <p:spPr>
          <a:xfrm>
            <a:off x="2472054" y="4180585"/>
            <a:ext cx="501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1434A5-79DF-4220-AD63-4592339526C1}"/>
              </a:ext>
            </a:extLst>
          </p:cNvPr>
          <p:cNvSpPr txBox="1"/>
          <p:nvPr/>
        </p:nvSpPr>
        <p:spPr>
          <a:xfrm>
            <a:off x="1820292" y="5146408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8CB1F3-D1CB-47D7-A118-28A5CCBC368B}"/>
              </a:ext>
            </a:extLst>
          </p:cNvPr>
          <p:cNvSpPr txBox="1"/>
          <p:nvPr/>
        </p:nvSpPr>
        <p:spPr>
          <a:xfrm>
            <a:off x="2472055" y="4657725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005AA3-CD8B-4496-B937-354D370B4401}"/>
              </a:ext>
            </a:extLst>
          </p:cNvPr>
          <p:cNvSpPr txBox="1"/>
          <p:nvPr/>
        </p:nvSpPr>
        <p:spPr>
          <a:xfrm>
            <a:off x="1621966" y="515045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411833-89D9-4B71-BAA1-208739753EE1}"/>
              </a:ext>
            </a:extLst>
          </p:cNvPr>
          <p:cNvSpPr txBox="1"/>
          <p:nvPr/>
        </p:nvSpPr>
        <p:spPr>
          <a:xfrm>
            <a:off x="2443480" y="5210175"/>
            <a:ext cx="487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78AD0D1-3AB8-424E-9554-D5441A0F3E1F}"/>
              </a:ext>
            </a:extLst>
          </p:cNvPr>
          <p:cNvSpPr txBox="1"/>
          <p:nvPr/>
        </p:nvSpPr>
        <p:spPr>
          <a:xfrm>
            <a:off x="1408021" y="5152156"/>
            <a:ext cx="32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3CAC0D5-5228-40B4-A7A8-1A1A9B2EC7E0}"/>
              </a:ext>
            </a:extLst>
          </p:cNvPr>
          <p:cNvSpPr/>
          <p:nvPr/>
        </p:nvSpPr>
        <p:spPr>
          <a:xfrm>
            <a:off x="8228331" y="4999655"/>
            <a:ext cx="329396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1 034 x 2 = 2 068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FDFCE92-0FB0-42E4-A0AD-29AA3DC9FDBB}"/>
              </a:ext>
            </a:extLst>
          </p:cNvPr>
          <p:cNvSpPr txBox="1"/>
          <p:nvPr/>
        </p:nvSpPr>
        <p:spPr>
          <a:xfrm>
            <a:off x="2462529" y="5765135"/>
            <a:ext cx="472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D41ABD1-92EF-424E-8D10-8DFAE51E2355}"/>
              </a:ext>
            </a:extLst>
          </p:cNvPr>
          <p:cNvSpPr txBox="1"/>
          <p:nvPr/>
        </p:nvSpPr>
        <p:spPr>
          <a:xfrm>
            <a:off x="1068393" y="515385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0993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1" grpId="0"/>
      <p:bldP spid="43" grpId="0"/>
      <p:bldP spid="61" grpId="0"/>
      <p:bldP spid="62" grpId="0" animBg="1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989CF1-9804-4481-89C1-7A83EF12425D}"/>
              </a:ext>
            </a:extLst>
          </p:cNvPr>
          <p:cNvGrpSpPr/>
          <p:nvPr/>
        </p:nvGrpSpPr>
        <p:grpSpPr>
          <a:xfrm>
            <a:off x="629809" y="3429000"/>
            <a:ext cx="2032799" cy="1569660"/>
            <a:chOff x="1582299" y="4244523"/>
            <a:chExt cx="2065454" cy="17508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21">
                  <a:extLst>
                    <a:ext uri="{FF2B5EF4-FFF2-40B4-BE49-F238E27FC236}">
                      <a16:creationId xmlns:a16="http://schemas.microsoft.com/office/drawing/2014/main" id="{9B2F0361-35B4-46AC-9DE4-9F4E6BA54917}"/>
                    </a:ext>
                  </a:extLst>
                </p:cNvPr>
                <p:cNvSpPr txBox="1"/>
                <p:nvPr/>
              </p:nvSpPr>
              <p:spPr>
                <a:xfrm>
                  <a:off x="1803869" y="4244523"/>
                  <a:ext cx="1843884" cy="17508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6262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452524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178787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905049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31311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357573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5083835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810098" algn="l" defTabSz="1452524" rtl="0" eaLnBrk="1" latinLnBrk="0" hangingPunct="1">
                    <a:defRPr sz="2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2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 1 225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itchFamily="18" charset="0"/>
                  </a:endParaRPr>
                </a:p>
                <a:p>
                  <a:r>
                    <a:rPr lang="en-US" sz="32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        3</a:t>
                  </a:r>
                </a:p>
              </p:txBody>
            </p:sp>
          </mc:Choice>
          <mc:Fallback xmlns="">
            <p:sp>
              <p:nvSpPr>
                <p:cNvPr id="15" name="TextBox 21">
                  <a:extLst>
                    <a:ext uri="{FF2B5EF4-FFF2-40B4-BE49-F238E27FC236}">
                      <a16:creationId xmlns:a16="http://schemas.microsoft.com/office/drawing/2014/main" id="{9B2F0361-35B4-46AC-9DE4-9F4E6BA549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3869" y="4244523"/>
                  <a:ext cx="1843884" cy="1750890"/>
                </a:xfrm>
                <a:prstGeom prst="rect">
                  <a:avLst/>
                </a:prstGeom>
                <a:blipFill>
                  <a:blip r:embed="rId3"/>
                  <a:stretch>
                    <a:fillRect t="-5447" b="-1128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F75096-9F03-46BE-96BD-D1F2C5920500}"/>
                </a:ext>
              </a:extLst>
            </p:cNvPr>
            <p:cNvCxnSpPr/>
            <p:nvPr/>
          </p:nvCxnSpPr>
          <p:spPr>
            <a:xfrm>
              <a:off x="1582299" y="5881770"/>
              <a:ext cx="173736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0">
            <a:extLst>
              <a:ext uri="{FF2B5EF4-FFF2-40B4-BE49-F238E27FC236}">
                <a16:creationId xmlns:a16="http://schemas.microsoft.com/office/drawing/2014/main" id="{4F556AAB-AA3C-4A84-A71B-98C30A72BBFA}"/>
              </a:ext>
            </a:extLst>
          </p:cNvPr>
          <p:cNvSpPr txBox="1"/>
          <p:nvPr/>
        </p:nvSpPr>
        <p:spPr>
          <a:xfrm>
            <a:off x="1755242" y="4882706"/>
            <a:ext cx="497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TextBox 31">
            <a:extLst>
              <a:ext uri="{FF2B5EF4-FFF2-40B4-BE49-F238E27FC236}">
                <a16:creationId xmlns:a16="http://schemas.microsoft.com/office/drawing/2014/main" id="{DA0B8B03-2052-4A9E-BDA9-580F377A7BEA}"/>
              </a:ext>
            </a:extLst>
          </p:cNvPr>
          <p:cNvSpPr txBox="1"/>
          <p:nvPr/>
        </p:nvSpPr>
        <p:spPr>
          <a:xfrm>
            <a:off x="4025044" y="3189651"/>
            <a:ext cx="8035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15,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CC1C81E9-F05D-4664-A98F-BF98BB7730C1}"/>
              </a:ext>
            </a:extLst>
          </p:cNvPr>
          <p:cNvSpPr txBox="1"/>
          <p:nvPr/>
        </p:nvSpPr>
        <p:spPr>
          <a:xfrm>
            <a:off x="4025045" y="3846115"/>
            <a:ext cx="829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6,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7,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7.</a:t>
            </a:r>
          </a:p>
        </p:txBody>
      </p:sp>
      <p:sp>
        <p:nvSpPr>
          <p:cNvPr id="7" name="TextBox 33">
            <a:extLst>
              <a:ext uri="{FF2B5EF4-FFF2-40B4-BE49-F238E27FC236}">
                <a16:creationId xmlns:a16="http://schemas.microsoft.com/office/drawing/2014/main" id="{0BDFA4A1-5D9D-4F3C-AD95-EBF3D6973DB0}"/>
              </a:ext>
            </a:extLst>
          </p:cNvPr>
          <p:cNvSpPr txBox="1"/>
          <p:nvPr/>
        </p:nvSpPr>
        <p:spPr>
          <a:xfrm>
            <a:off x="4025044" y="4462822"/>
            <a:ext cx="630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6,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8" name="TextBox 34">
            <a:extLst>
              <a:ext uri="{FF2B5EF4-FFF2-40B4-BE49-F238E27FC236}">
                <a16:creationId xmlns:a16="http://schemas.microsoft.com/office/drawing/2014/main" id="{7F29EE07-C110-4EBF-AEC8-DB12CA1BC45A}"/>
              </a:ext>
            </a:extLst>
          </p:cNvPr>
          <p:cNvSpPr txBox="1"/>
          <p:nvPr/>
        </p:nvSpPr>
        <p:spPr>
          <a:xfrm>
            <a:off x="4025044" y="5066273"/>
            <a:ext cx="630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3,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7C37863C-738A-44C1-97A5-39BDC9E51F44}"/>
              </a:ext>
            </a:extLst>
          </p:cNvPr>
          <p:cNvSpPr txBox="1"/>
          <p:nvPr/>
        </p:nvSpPr>
        <p:spPr>
          <a:xfrm>
            <a:off x="1564425" y="4882707"/>
            <a:ext cx="497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D2804F19-4A4C-4DA2-8C02-E47DD88D4246}"/>
              </a:ext>
            </a:extLst>
          </p:cNvPr>
          <p:cNvSpPr txBox="1"/>
          <p:nvPr/>
        </p:nvSpPr>
        <p:spPr>
          <a:xfrm>
            <a:off x="1345679" y="4882706"/>
            <a:ext cx="497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TextBox 37">
            <a:extLst>
              <a:ext uri="{FF2B5EF4-FFF2-40B4-BE49-F238E27FC236}">
                <a16:creationId xmlns:a16="http://schemas.microsoft.com/office/drawing/2014/main" id="{07C11B88-315B-4F1B-B922-45F7FD542DEB}"/>
              </a:ext>
            </a:extLst>
          </p:cNvPr>
          <p:cNvSpPr txBox="1"/>
          <p:nvPr/>
        </p:nvSpPr>
        <p:spPr>
          <a:xfrm>
            <a:off x="1007895" y="4882707"/>
            <a:ext cx="497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16FEA5-30E7-4ED9-A3ED-2AB5A3878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17" t="34444" r="41250" b="52963"/>
          <a:stretch/>
        </p:blipFill>
        <p:spPr>
          <a:xfrm>
            <a:off x="3702862" y="1572660"/>
            <a:ext cx="4274948" cy="10687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6D2860-541B-4D1F-9EB5-4CE7ED98BB2F}"/>
              </a:ext>
            </a:extLst>
          </p:cNvPr>
          <p:cNvSpPr/>
          <p:nvPr/>
        </p:nvSpPr>
        <p:spPr>
          <a:xfrm>
            <a:off x="4929297" y="6008182"/>
            <a:ext cx="449835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      1 225 x 3 =  3 675</a:t>
            </a:r>
          </a:p>
        </p:txBody>
      </p:sp>
    </p:spTree>
    <p:extLst>
      <p:ext uri="{BB962C8B-B14F-4D97-AF65-F5344CB8AC3E}">
        <p14:creationId xmlns:p14="http://schemas.microsoft.com/office/powerpoint/2010/main" val="172998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06C852-65B3-42AA-9630-F9DE88A0FEEC}"/>
              </a:ext>
            </a:extLst>
          </p:cNvPr>
          <p:cNvSpPr/>
          <p:nvPr/>
        </p:nvSpPr>
        <p:spPr>
          <a:xfrm>
            <a:off x="1139484" y="2226748"/>
            <a:ext cx="10137421" cy="240450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Phép nhân thực hiện từ phải qua trái.</a:t>
            </a:r>
            <a:endParaRPr lang="vi-VN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Nếu kết quả một phép nhân chữ số một hàng của thừa số thứ nhất ra kết quả lớn hơn 10 thì phải nhớ số chục sang hàng tiếp theo.</a:t>
            </a:r>
            <a:endParaRPr lang="vi-VN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A54FF-763B-4D2D-B347-2130B8BC1DBD}"/>
              </a:ext>
            </a:extLst>
          </p:cNvPr>
          <p:cNvSpPr txBox="1"/>
          <p:nvPr/>
        </p:nvSpPr>
        <p:spPr>
          <a:xfrm>
            <a:off x="4262510" y="475267"/>
            <a:ext cx="468454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70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886265" y="675249"/>
            <a:ext cx="10817496" cy="501179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000" kern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D6988-486A-46AB-9FFD-B8ED5B631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49" y="2047874"/>
            <a:ext cx="9974035" cy="16362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E40B14-767E-40C2-84AC-90F178A1167C}"/>
              </a:ext>
            </a:extLst>
          </p:cNvPr>
          <p:cNvSpPr/>
          <p:nvPr/>
        </p:nvSpPr>
        <p:spPr>
          <a:xfrm>
            <a:off x="1648209" y="1170957"/>
            <a:ext cx="174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434</Words>
  <Application>Microsoft Office PowerPoint</Application>
  <PresentationFormat>Widescreen</PresentationFormat>
  <Paragraphs>79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Algerian</vt:lpstr>
      <vt:lpstr>Arial</vt:lpstr>
      <vt:lpstr>Calibri</vt:lpstr>
      <vt:lpstr>Calibri Light</vt:lpstr>
      <vt:lpstr>Cambria Math</vt:lpstr>
      <vt:lpstr>Odibee Sans</vt:lpstr>
      <vt:lpstr>Times New Roman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“AI NHANH, AI ĐÚNG”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118</cp:revision>
  <dcterms:created xsi:type="dcterms:W3CDTF">2024-02-20T13:27:54Z</dcterms:created>
  <dcterms:modified xsi:type="dcterms:W3CDTF">2024-02-23T02:57:33Z</dcterms:modified>
</cp:coreProperties>
</file>