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</p:sldMasterIdLst>
  <p:notesMasterIdLst>
    <p:notesMasterId r:id="rId49"/>
  </p:notesMasterIdLst>
  <p:sldIdLst>
    <p:sldId id="308" r:id="rId2"/>
    <p:sldId id="257" r:id="rId3"/>
    <p:sldId id="258" r:id="rId4"/>
    <p:sldId id="288" r:id="rId5"/>
    <p:sldId id="289" r:id="rId6"/>
    <p:sldId id="259" r:id="rId7"/>
    <p:sldId id="260" r:id="rId8"/>
    <p:sldId id="281" r:id="rId9"/>
    <p:sldId id="280" r:id="rId10"/>
    <p:sldId id="282" r:id="rId11"/>
    <p:sldId id="261" r:id="rId12"/>
    <p:sldId id="286" r:id="rId13"/>
    <p:sldId id="284" r:id="rId14"/>
    <p:sldId id="285" r:id="rId15"/>
    <p:sldId id="287" r:id="rId16"/>
    <p:sldId id="263" r:id="rId17"/>
    <p:sldId id="264" r:id="rId18"/>
    <p:sldId id="302" r:id="rId19"/>
    <p:sldId id="303" r:id="rId20"/>
    <p:sldId id="290" r:id="rId21"/>
    <p:sldId id="304" r:id="rId22"/>
    <p:sldId id="305" r:id="rId23"/>
    <p:sldId id="291" r:id="rId24"/>
    <p:sldId id="306" r:id="rId25"/>
    <p:sldId id="307" r:id="rId26"/>
    <p:sldId id="265" r:id="rId27"/>
    <p:sldId id="267" r:id="rId28"/>
    <p:sldId id="266" r:id="rId29"/>
    <p:sldId id="292" r:id="rId30"/>
    <p:sldId id="268" r:id="rId31"/>
    <p:sldId id="269" r:id="rId32"/>
    <p:sldId id="270" r:id="rId33"/>
    <p:sldId id="271" r:id="rId34"/>
    <p:sldId id="294" r:id="rId35"/>
    <p:sldId id="298" r:id="rId36"/>
    <p:sldId id="299" r:id="rId37"/>
    <p:sldId id="300" r:id="rId38"/>
    <p:sldId id="297" r:id="rId39"/>
    <p:sldId id="272" r:id="rId40"/>
    <p:sldId id="273" r:id="rId41"/>
    <p:sldId id="301" r:id="rId42"/>
    <p:sldId id="274" r:id="rId43"/>
    <p:sldId id="275" r:id="rId44"/>
    <p:sldId id="276" r:id="rId45"/>
    <p:sldId id="277" r:id="rId46"/>
    <p:sldId id="278" r:id="rId47"/>
    <p:sldId id="279" r:id="rId4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90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869015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259143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644564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762722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902466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020415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7" name="Google Shape;36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0" name="Google Shape;42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9" name="Google Shape;46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6" name="Google Shape;526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1" name="Google Shape;581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2" name="Google Shape;632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3" name="Google Shape;23;p27"/>
          <p:cNvPicPr preferRelativeResize="0"/>
          <p:nvPr/>
        </p:nvPicPr>
        <p:blipFill rotWithShape="1">
          <a:blip r:embed="rId2"/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  <p:pic>
        <p:nvPicPr>
          <p:cNvPr id="27" name="Google Shape;27;p27"/>
          <p:cNvPicPr preferRelativeResize="0"/>
          <p:nvPr/>
        </p:nvPicPr>
        <p:blipFill rotWithShape="1">
          <a:blip r:embed="rId3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7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7"/>
          <p:cNvPicPr preferRelativeResize="0"/>
          <p:nvPr/>
        </p:nvPicPr>
        <p:blipFill rotWithShape="1">
          <a:blip r:embed="rId5"/>
          <a:srcRect l="1" r="152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7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7"/>
          <p:cNvPicPr preferRelativeResize="0"/>
          <p:nvPr/>
        </p:nvPicPr>
        <p:blipFill rotWithShape="1">
          <a:blip r:embed="rId7"/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6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  <a:defRPr sz="21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95" name="Google Shape;95;p36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96" name="Google Shape;96;p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7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3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&#10;文本" type="vertTitleAndTx">
  <p:cSld name="VERTICAL_TITLE_AND_VERTICAL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8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8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3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8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4" name="Google Shape;34;p28"/>
          <p:cNvPicPr preferRelativeResize="0"/>
          <p:nvPr/>
        </p:nvPicPr>
        <p:blipFill rotWithShape="1">
          <a:blip r:embed="rId2"/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8"/>
          <p:cNvPicPr preferRelativeResize="0"/>
          <p:nvPr/>
        </p:nvPicPr>
        <p:blipFill rotWithShape="1">
          <a:blip r:embed="rId3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8"/>
          <p:cNvPicPr preferRelativeResize="0"/>
          <p:nvPr/>
        </p:nvPicPr>
        <p:blipFill rotWithShape="1">
          <a:blip r:embed="rId4"/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8"/>
          <p:cNvPicPr preferRelativeResize="0"/>
          <p:nvPr/>
        </p:nvPicPr>
        <p:blipFill rotWithShape="1">
          <a:blip r:embed="rId5"/>
          <a:srcRect l="1" r="152" b="8109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8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空白">
  <p:cSld name="2_空白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9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1" name="Google Shape;41;p29"/>
          <p:cNvPicPr preferRelativeResize="0"/>
          <p:nvPr/>
        </p:nvPicPr>
        <p:blipFill rotWithShape="1">
          <a:blip r:embed="rId2"/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29"/>
          <p:cNvPicPr preferRelativeResize="0"/>
          <p:nvPr/>
        </p:nvPicPr>
        <p:blipFill rotWithShape="1">
          <a:blip r:embed="rId3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1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 panose="020B0604020202020204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3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33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7" name="Google Shape;67;p33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34"/>
          <p:cNvPicPr preferRelativeResize="0"/>
          <p:nvPr/>
        </p:nvPicPr>
        <p:blipFill rotWithShape="1">
          <a:blip r:embed="rId2"/>
          <a:srcRect l="135" t="36970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34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34"/>
          <p:cNvPicPr preferRelativeResize="0"/>
          <p:nvPr/>
        </p:nvPicPr>
        <p:blipFill rotWithShape="1">
          <a:blip r:embed="rId4"/>
          <a:srcRect l="1" r="152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3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" name="Google Shape;76;p34"/>
          <p:cNvGrpSpPr/>
          <p:nvPr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77" name="Google Shape;77;p34"/>
            <p:cNvPicPr preferRelativeResize="0"/>
            <p:nvPr/>
          </p:nvPicPr>
          <p:blipFill rotWithShape="1">
            <a:blip r:embed="rId6"/>
            <a:srcRect/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34"/>
            <p:cNvPicPr preferRelativeResize="0"/>
            <p:nvPr/>
          </p:nvPicPr>
          <p:blipFill rotWithShape="1">
            <a:blip r:embed="rId7"/>
            <a:srcRect/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34"/>
            <p:cNvPicPr preferRelativeResize="0"/>
            <p:nvPr/>
          </p:nvPicPr>
          <p:blipFill rotWithShape="1">
            <a:blip r:embed="rId8"/>
            <a:srcRect/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0" name="Google Shape;80;p34"/>
          <p:cNvPicPr preferRelativeResize="0"/>
          <p:nvPr/>
        </p:nvPicPr>
        <p:blipFill rotWithShape="1">
          <a:blip r:embed="rId9"/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3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5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88" name="Google Shape;88;p35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89" name="Google Shape;89;p3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 panose="020B0604020202020204"/>
              <a:buNone/>
              <a:defRPr sz="33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Char char="•"/>
              <a:defRPr sz="21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Char char="•"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.wav"/><Relationship Id="rId5" Type="http://schemas.openxmlformats.org/officeDocument/2006/relationships/image" Target="../media/image10.jpeg"/><Relationship Id="rId4" Type="http://schemas.openxmlformats.org/officeDocument/2006/relationships/audio" Target="../media/audio3.wav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4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00+ Hình nền, ảnh hoa sen đẹp cho Powerpoint, máy tính, điện thoạ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/>
          <p:cNvSpPr txBox="1"/>
          <p:nvPr/>
        </p:nvSpPr>
        <p:spPr>
          <a:xfrm>
            <a:off x="184281" y="674306"/>
            <a:ext cx="8775439" cy="646115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 defTabSz="685800">
              <a:buClrTx/>
              <a:defRPr/>
            </a:pPr>
            <a:r>
              <a:rPr lang="en-US" sz="4500" kern="1200" dirty="0">
                <a:ln w="38100">
                  <a:solidFill>
                    <a:srgbClr val="9A5315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glow rad="101600">
                    <a:srgbClr val="DA6FDF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CHÀO ĐÓN QUÝ THẦY CÔ GIÁO ĐẾN DỰ GIỜ LỚP </a:t>
            </a:r>
            <a:r>
              <a:rPr lang="en-US" sz="4500" dirty="0">
                <a:ln w="38100">
                  <a:solidFill>
                    <a:srgbClr val="9A5315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glow rad="101600">
                    <a:srgbClr val="DA6FDF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1A</a:t>
            </a:r>
            <a:endParaRPr lang="en-US" sz="4500" kern="1200" dirty="0">
              <a:ln w="38100">
                <a:solidFill>
                  <a:srgbClr val="9A5315">
                    <a:lumMod val="75000"/>
                  </a:srgbClr>
                </a:solidFill>
              </a:ln>
              <a:solidFill>
                <a:srgbClr val="FF0000"/>
              </a:solidFill>
              <a:effectLst>
                <a:glow rad="101600">
                  <a:srgbClr val="DA6FDF">
                    <a:satMod val="175000"/>
                    <a:alpha val="40000"/>
                  </a:srgbClr>
                </a:glow>
              </a:effectLst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/>
          <p:cNvSpPr txBox="1"/>
          <p:nvPr/>
        </p:nvSpPr>
        <p:spPr>
          <a:xfrm>
            <a:off x="2060339" y="1832836"/>
            <a:ext cx="5747792" cy="78483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4500" b="1" kern="1200" dirty="0">
                <a:ln w="28575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MÔN: TIẾNG VIỆT 1</a:t>
            </a:r>
          </a:p>
        </p:txBody>
      </p:sp>
      <p:sp>
        <p:nvSpPr>
          <p:cNvPr id="6" name="Hộp Văn bản 5"/>
          <p:cNvSpPr txBox="1"/>
          <p:nvPr/>
        </p:nvSpPr>
        <p:spPr>
          <a:xfrm>
            <a:off x="1214686" y="3222199"/>
            <a:ext cx="623048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3000" b="1" kern="1200" dirty="0" err="1">
                <a:solidFill>
                  <a:srgbClr val="DA6FD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000" b="1" kern="1200" dirty="0">
                <a:solidFill>
                  <a:srgbClr val="DA6FD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kern="1200" dirty="0" err="1">
                <a:solidFill>
                  <a:srgbClr val="DA6FD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000" b="1" kern="1200" dirty="0">
                <a:solidFill>
                  <a:srgbClr val="DA6FD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kern="1200" dirty="0" err="1">
                <a:solidFill>
                  <a:srgbClr val="DA6FD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b="1" kern="1200" dirty="0">
                <a:solidFill>
                  <a:srgbClr val="DA6FD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kern="1200" dirty="0" err="1">
                <a:solidFill>
                  <a:srgbClr val="DA6FD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b="1" kern="1200" dirty="0">
                <a:solidFill>
                  <a:srgbClr val="DA6FD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kern="1200" dirty="0" err="1">
                <a:solidFill>
                  <a:srgbClr val="DA6FD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Trịnh</a:t>
            </a:r>
            <a:r>
              <a:rPr lang="en-US" sz="3000" b="1" kern="1200" dirty="0">
                <a:solidFill>
                  <a:srgbClr val="DA6FD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kern="1200" dirty="0" err="1">
                <a:solidFill>
                  <a:srgbClr val="DA6FD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000" b="1" kern="1200" dirty="0">
                <a:solidFill>
                  <a:srgbClr val="DA6FD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Oanh</a:t>
            </a:r>
          </a:p>
        </p:txBody>
      </p:sp>
      <p:sp>
        <p:nvSpPr>
          <p:cNvPr id="7" name="Hộp Văn bản 6"/>
          <p:cNvSpPr txBox="1"/>
          <p:nvPr/>
        </p:nvSpPr>
        <p:spPr>
          <a:xfrm>
            <a:off x="2349517" y="7210"/>
            <a:ext cx="2416687" cy="3693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800" b="1" kern="1200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TRƯỜNG TIỂU HỌC</a:t>
            </a:r>
          </a:p>
        </p:txBody>
      </p:sp>
    </p:spTree>
    <p:extLst>
      <p:ext uri="{BB962C8B-B14F-4D97-AF65-F5344CB8AC3E}">
        <p14:creationId xmlns:p14="http://schemas.microsoft.com/office/powerpoint/2010/main" val="1942955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Đôi</a:t>
            </a:r>
            <a:r>
              <a:rPr lang="en-US" sz="36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 tai </a:t>
            </a:r>
            <a:r>
              <a:rPr lang="en-US" sz="3600" b="1" u="sng" dirty="0" err="1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xấu</a:t>
            </a:r>
            <a:r>
              <a:rPr lang="en-US" sz="3600" b="1" u="sng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u="sng" dirty="0" err="1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xí</a:t>
            </a:r>
            <a:endParaRPr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 có đôi tai dài và to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B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ị bạn bè chê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thỏ buồn lắm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hỏ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ố động viên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: “R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ồi con sẽ thấy ta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mình rất đẹp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”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M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ột lần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 và các bạn đi chơi xa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lang="vi-VN" sz="3200" u="sng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quên khuấy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đường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A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 cũng hoảng sợ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ỏ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chợt </a:t>
            </a:r>
            <a:r>
              <a:rPr lang="en-US" sz="32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dỏ</a:t>
            </a:r>
            <a:r>
              <a:rPr lang="vi-VN" sz="3200" u="sng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 ta</a:t>
            </a:r>
            <a:r>
              <a:rPr lang="en-US" sz="3200" u="sng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: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“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Suỵt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!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ó tiếng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ố tớ gọi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” C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ả nhóm đi theo hướng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ó tiếng gọi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ất cả về được nhà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C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ác bạn </a:t>
            </a:r>
            <a:r>
              <a:rPr lang="vi-VN" sz="3200" u="sng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r>
              <a:rPr lang="en-US" sz="32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ấm</a:t>
            </a:r>
            <a:r>
              <a:rPr lang="vi-VN" sz="3200" u="sng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tắ</a:t>
            </a:r>
            <a:r>
              <a:rPr lang="en-US" sz="3200" u="sng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lang="vi-VN" sz="3200" u="sng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khen tai thỏ </a:t>
            </a:r>
            <a:r>
              <a:rPr lang="vi-VN" sz="3200" u="sng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thật </a:t>
            </a:r>
            <a:r>
              <a:rPr lang="en-US" sz="3200" u="sng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r>
              <a:rPr lang="vi-VN" sz="3200" u="sng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uy</a:t>
            </a:r>
            <a:r>
              <a:rPr lang="en-US" sz="32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ệt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T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ừ đó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ỏ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không còn buồn vì đôi ta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nữa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endParaRPr sz="3200" dirty="0">
              <a:solidFill>
                <a:srgbClr val="FF000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Đôi</a:t>
            </a:r>
            <a:r>
              <a:rPr lang="en-US" sz="36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 tai </a:t>
            </a:r>
            <a:r>
              <a:rPr lang="en-US" sz="3600" b="1" dirty="0" err="1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xấu</a:t>
            </a:r>
            <a:r>
              <a:rPr lang="en-US" sz="36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xí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 có đôi tai dài và to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 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</a:t>
            </a:r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ị bạn bè chê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</a:t>
            </a:r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thỏ buồn lắm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T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hỏ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ố động viên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:   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“R</a:t>
            </a:r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ồi con sẽ thấy ta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</a:t>
            </a:r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mình rất đẹp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.”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M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ột lần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 và các bạn đi chơi xa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quên khuấy đường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về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  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A</a:t>
            </a:r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 cũng hoảng sợ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ỏ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chợt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dỏ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 ta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i: 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“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Suỵt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!</a:t>
            </a:r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ó tiếng 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</a:t>
            </a:r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ố tớ gọi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.” 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ả nhóm đi theo hướng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ó tiếng gọi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ất cả về được nhà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C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ác bạn t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ấm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tắ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khen tai thỏ thật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uy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ệt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ừ đó 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ỏ</a:t>
            </a:r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không còn buồn vì đôi ta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</a:t>
            </a:r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nữa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endParaRPr sz="3200" dirty="0">
              <a:solidFill>
                <a:srgbClr val="C0000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241" name="Google Shape;241;p6"/>
          <p:cNvSpPr/>
          <p:nvPr/>
        </p:nvSpPr>
        <p:spPr>
          <a:xfrm>
            <a:off x="582285" y="437444"/>
            <a:ext cx="311568" cy="295762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1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2" name="Google Shape;242;p6"/>
          <p:cNvSpPr/>
          <p:nvPr/>
        </p:nvSpPr>
        <p:spPr>
          <a:xfrm>
            <a:off x="5214732" y="687296"/>
            <a:ext cx="286124" cy="25466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2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3" name="Google Shape;243;p6"/>
          <p:cNvSpPr/>
          <p:nvPr/>
        </p:nvSpPr>
        <p:spPr>
          <a:xfrm>
            <a:off x="2019293" y="1162191"/>
            <a:ext cx="305474" cy="280663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3</a:t>
            </a:r>
            <a:endParaRPr sz="2400" b="1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4" name="Google Shape;244;p6"/>
          <p:cNvSpPr/>
          <p:nvPr/>
        </p:nvSpPr>
        <p:spPr>
          <a:xfrm>
            <a:off x="5298646" y="1117349"/>
            <a:ext cx="314318" cy="280663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4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5" name="Google Shape;245;p6"/>
          <p:cNvSpPr/>
          <p:nvPr/>
        </p:nvSpPr>
        <p:spPr>
          <a:xfrm>
            <a:off x="582286" y="1940108"/>
            <a:ext cx="311568" cy="28938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5</a:t>
            </a:r>
            <a:endParaRPr sz="2400" b="1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6" name="Google Shape;246;p6"/>
          <p:cNvSpPr/>
          <p:nvPr/>
        </p:nvSpPr>
        <p:spPr>
          <a:xfrm>
            <a:off x="2195558" y="2611467"/>
            <a:ext cx="258417" cy="371061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6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7" name="Google Shape;247;p6"/>
          <p:cNvSpPr/>
          <p:nvPr/>
        </p:nvSpPr>
        <p:spPr>
          <a:xfrm>
            <a:off x="5478686" y="2571750"/>
            <a:ext cx="268556" cy="32979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7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0" name="Google Shape;247;p6"/>
          <p:cNvSpPr/>
          <p:nvPr/>
        </p:nvSpPr>
        <p:spPr>
          <a:xfrm>
            <a:off x="276045" y="3141140"/>
            <a:ext cx="171559" cy="310442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8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1" name="Google Shape;247;p6"/>
          <p:cNvSpPr/>
          <p:nvPr/>
        </p:nvSpPr>
        <p:spPr>
          <a:xfrm>
            <a:off x="5389458" y="3027928"/>
            <a:ext cx="268556" cy="32979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9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2" name="Google Shape;247;p6"/>
          <p:cNvSpPr/>
          <p:nvPr/>
        </p:nvSpPr>
        <p:spPr>
          <a:xfrm>
            <a:off x="3434786" y="3451582"/>
            <a:ext cx="575353" cy="56957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10</a:t>
            </a:r>
            <a:endParaRPr sz="16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3" name="Google Shape;247;p6"/>
          <p:cNvSpPr/>
          <p:nvPr/>
        </p:nvSpPr>
        <p:spPr>
          <a:xfrm flipH="1">
            <a:off x="7552264" y="3540221"/>
            <a:ext cx="575353" cy="39229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11</a:t>
            </a:r>
            <a:endParaRPr sz="16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4" name="Google Shape;247;p6"/>
          <p:cNvSpPr/>
          <p:nvPr/>
        </p:nvSpPr>
        <p:spPr>
          <a:xfrm>
            <a:off x="207407" y="4436216"/>
            <a:ext cx="575353" cy="39229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12</a:t>
            </a:r>
            <a:endParaRPr sz="16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429" y="1214986"/>
            <a:ext cx="93247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 M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ột lần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 và các bạn đi chơi xa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quên khuấy đường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về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</a:t>
            </a:r>
            <a:endParaRPr lang="en-US" sz="40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2802000" y="1214986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8089250" y="1238752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3584343" y="1904584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Đôi</a:t>
            </a:r>
            <a:r>
              <a:rPr lang="en-US" sz="36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 tai </a:t>
            </a:r>
            <a:r>
              <a:rPr lang="en-US" sz="3600" b="1" dirty="0" err="1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xấu</a:t>
            </a:r>
            <a:r>
              <a:rPr lang="en-US" sz="36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xí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 có đôi tai dài và to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B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ị bạn bè chê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thỏ buồn lắm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T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hỏ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ố động viên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: “R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ồi con sẽ thấy ta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mình rất đẹp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.”</a:t>
            </a:r>
          </a:p>
          <a:p>
            <a:pPr lvl="0" algn="just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M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ột lần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 và các bạn đi chơi xa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quên khuấy đường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về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A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 cũng hoảng sợ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ỏ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chợt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dỏ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 ta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i: “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Suỵt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!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ó tiếng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ố tớ gọi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.” C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ả nhóm đi theo hướng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ó tiếng gọi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T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ất cả về được nhà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C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ác bạn t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ấm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tắ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khen tai thỏ thật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uy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ệt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T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ừ đó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ỏ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không còn buồn vì đôi ta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nữa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endParaRPr sz="3200" dirty="0">
              <a:solidFill>
                <a:schemeClr val="tx1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346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Đôi</a:t>
            </a:r>
            <a:r>
              <a:rPr lang="en-US" sz="36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 tai </a:t>
            </a:r>
            <a:r>
              <a:rPr lang="en-US" sz="3600" b="1" dirty="0" err="1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xấu</a:t>
            </a:r>
            <a:r>
              <a:rPr lang="en-US" sz="36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xí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vi-VN" sz="30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 có đôi tai dài và to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B</a:t>
            </a:r>
            <a:r>
              <a:rPr lang="vi-VN" sz="30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ị bạn bè chê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</a:t>
            </a:r>
            <a:r>
              <a:rPr lang="vi-VN" sz="30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thỏ buồn lắm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T</a:t>
            </a:r>
            <a:r>
              <a:rPr lang="vi-VN" sz="30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hỏ 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</a:t>
            </a:r>
            <a:r>
              <a:rPr lang="vi-VN" sz="30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ố động viên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: “R</a:t>
            </a:r>
            <a:r>
              <a:rPr lang="vi-VN" sz="30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ồi con sẽ thấy ta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</a:t>
            </a:r>
            <a:r>
              <a:rPr lang="vi-VN" sz="30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mình rất đẹp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.”</a:t>
            </a:r>
          </a:p>
          <a:p>
            <a:pPr lvl="0" algn="just"/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M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ột lần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 và các bạn đi chơi xa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quên khuấy đường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về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A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 cũng hoảng sợ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Th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ỏ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chợt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dỏ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 ta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i: “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Suỵt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!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ó tiếng 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ố tớ gọi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.” C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ả nhóm đi theo hướng 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ó tiếng gọi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T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ất cả về được nhà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C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ác bạn t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ấm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tắ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khen tai thỏ thật 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uy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ệt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</a:p>
          <a:p>
            <a:pPr lvl="0" algn="just"/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T</a:t>
            </a:r>
            <a:r>
              <a:rPr lang="vi-VN" sz="3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ừ đó 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r>
              <a:rPr lang="vi-VN" sz="3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ỏ</a:t>
            </a:r>
            <a:r>
              <a:rPr lang="vi-VN" sz="3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không còn buồn vì đôi ta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</a:t>
            </a:r>
            <a:r>
              <a:rPr lang="vi-VN" sz="3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nữa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endParaRPr sz="30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2377788" y="1514014"/>
            <a:ext cx="1832264" cy="2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847686" y="2338542"/>
            <a:ext cx="1832264" cy="2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7947146" y="2912850"/>
            <a:ext cx="940124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344145" y="4153941"/>
            <a:ext cx="1248349" cy="2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Đôi</a:t>
            </a:r>
            <a:r>
              <a:rPr lang="en-US" sz="36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 tai </a:t>
            </a:r>
            <a:r>
              <a:rPr lang="en-US" sz="3600" b="1" dirty="0" err="1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xấu</a:t>
            </a:r>
            <a:r>
              <a:rPr lang="en-US" sz="36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xí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 có đôi tai dài và to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B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ị bạn bè chê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thỏ buồn lắm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T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hỏ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ố động viên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: “R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ồi con sẽ thấy ta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mình rất đẹp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.”</a:t>
            </a:r>
          </a:p>
          <a:p>
            <a:pPr lvl="0" algn="just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M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ột lần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 và các bạn đi chơi xa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quên khuấy đường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về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A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 cũng hoảng sợ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ỏ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chợt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dỏ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 ta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i: “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Suỵt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!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ó tiếng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ố tớ gọi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.” C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ả nhóm đi theo hướng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ó tiếng gọi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T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ất cả về được nhà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C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ác bạn t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ấm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tắ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khen tai thỏ thật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uy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ệt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T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ừ đó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ỏ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không còn buồn vì đôi ta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nữa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endParaRPr sz="3200" dirty="0">
              <a:solidFill>
                <a:schemeClr val="tx1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8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62" name="Google Shape;262;p8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263" name="Google Shape;263;p8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5" name="Google Shape;265;p8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266" name="Google Shape;266;p8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7" name="Google Shape;267;p8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8" name="Google Shape;268;p8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69" name="Google Shape;269;p8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1" name="Google Shape;271;p8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72" name="Google Shape;272;p8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4" name="Google Shape;274;p8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75" name="Google Shape;275;p8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78" name="Google Shape;278;p8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0" name="Google Shape;280;p8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81" name="Google Shape;281;p8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3" name="Google Shape;283;p8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84" name="Google Shape;284;p8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6" name="Google Shape;286;p8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87" name="Google Shape;287;p8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9" name="Google Shape;289;p8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90" name="Google Shape;290;p8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" name="Google Shape;291;p8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2" name="Google Shape;292;p8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93" name="Google Shape;293;p8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4" name="Google Shape;294;p8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95" name="Google Shape;295;p8"/>
          <p:cNvSpPr txBox="1"/>
          <p:nvPr/>
        </p:nvSpPr>
        <p:spPr>
          <a:xfrm>
            <a:off x="160815" y="1892496"/>
            <a:ext cx="358840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Trả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lời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câu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hỏi</a:t>
            </a:r>
            <a:endParaRPr sz="44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296" name="Google Shape;296;p8"/>
          <p:cNvSpPr txBox="1"/>
          <p:nvPr/>
        </p:nvSpPr>
        <p:spPr>
          <a:xfrm>
            <a:off x="1502012" y="969416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3</a:t>
            </a:r>
            <a:endParaRPr sz="5400" b="1" dirty="0">
              <a:solidFill>
                <a:srgbClr val="FF000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297" name="Google Shape;297;p8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8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407074" y="548695"/>
            <a:ext cx="85056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a.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Vì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sao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buồn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11" y="1133430"/>
            <a:ext cx="7464056" cy="32267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Đôi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 tai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xấu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xí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 có đôi tai dài và to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B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ị bạn bè chê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thỏ buồn lắm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T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hỏ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ố động viên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: “R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ồi con sẽ thấy ta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mình rất đẹp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.”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M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ột lần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 và các bạn đi chơi xa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quên khuấy đường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về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A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 cũng hoảng sợ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ỏ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chợt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dỏ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 ta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i: “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Suỵt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!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ó tiếng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ố tớ gọi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.” C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ả nhóm đi theo hướng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ó tiếng gọi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T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ất cả về được nhà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C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ác bạn t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ấm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tắ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khen tai thỏ thật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uy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ệt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T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ừ đó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ỏ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không còn buồn vì đôi ta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nữa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1812538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11" y="1133430"/>
            <a:ext cx="7464056" cy="3226755"/>
          </a:xfrm>
          <a:prstGeom prst="rect">
            <a:avLst/>
          </a:prstGeom>
        </p:spPr>
      </p:pic>
      <p:sp>
        <p:nvSpPr>
          <p:cNvPr id="7" name="Google Shape;304;p9"/>
          <p:cNvSpPr/>
          <p:nvPr/>
        </p:nvSpPr>
        <p:spPr>
          <a:xfrm>
            <a:off x="127336" y="245366"/>
            <a:ext cx="906512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buồn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vì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bị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bạn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bè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chê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đôi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tai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vừa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dài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vừa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to.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4CA420"/>
              </a:solidFill>
              <a:effectLst/>
              <a:uLnTx/>
              <a:uFillTx/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3816536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4" name="Google Shape;144;p2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45" name="Google Shape;145;p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7" name="Google Shape;147;p2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48" name="Google Shape;148;p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0" name="Google Shape;150;p2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151" name="Google Shape;151;p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3" name="Google Shape;153;p2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154" name="Google Shape;154;p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6" name="Google Shape;156;p2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157" name="Google Shape;157;p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9" name="Google Shape;159;p2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160" name="Google Shape;160;p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2" name="Google Shape;162;p2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163" name="Google Shape;163;p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5" name="Google Shape;165;p2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166" name="Google Shape;166;p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8" name="Google Shape;168;p2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169" name="Google Shape;169;p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1" name="Google Shape;171;p2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172" name="Google Shape;172;p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4" name="Google Shape;174;p2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75" name="Google Shape;175;p2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p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7" name="Google Shape;177;p2"/>
          <p:cNvSpPr txBox="1"/>
          <p:nvPr/>
        </p:nvSpPr>
        <p:spPr>
          <a:xfrm>
            <a:off x="518578" y="1878860"/>
            <a:ext cx="300262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Khởi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động</a:t>
            </a:r>
            <a:endParaRPr sz="44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178" name="Google Shape;178;p2"/>
          <p:cNvSpPr txBox="1"/>
          <p:nvPr/>
        </p:nvSpPr>
        <p:spPr>
          <a:xfrm>
            <a:off x="1442652" y="1015334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1</a:t>
            </a:r>
            <a:endParaRPr sz="5400" b="1" dirty="0">
              <a:solidFill>
                <a:srgbClr val="FF000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179" name="Google Shape;179;p2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127336" y="0"/>
            <a:ext cx="8785384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b.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Chuyện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gì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xảy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ra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lần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các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bạn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đi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chơi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xa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2050" name="Picture 2" descr="https://f2.photo.talk.zdn.vn/342378907592510301/bc83cb73e7cf1b9142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419" y="1077178"/>
            <a:ext cx="6220046" cy="345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550411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Đôi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 tai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xấu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xí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 có đôi tai dài và to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B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ị bạn bè chê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thỏ buồn lắm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T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hỏ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ố động viên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: “R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ồi con sẽ thấy ta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mình rất đẹp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.”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M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ột lần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 và các bạn đi chơi xa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quên khuấy đường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về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A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 cũng hoảng sợ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ỏ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chợt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dỏ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 ta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i: “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Suỵt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!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ó tiếng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ố tớ gọi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.” C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ả nhóm đi theo hướng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ó tiếng gọi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T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ất cả về được nhà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C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ác bạn t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ấm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tắ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khen tai thỏ thật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uy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ệt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T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ừ đó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ỏ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không còn buồn vì đôi ta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nữa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1482542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304;p9"/>
          <p:cNvSpPr/>
          <p:nvPr/>
        </p:nvSpPr>
        <p:spPr>
          <a:xfrm>
            <a:off x="296357" y="0"/>
            <a:ext cx="9065121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lần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chơi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xa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bạn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đã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quên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khuấy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đường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về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.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4CA420"/>
              </a:solidFill>
              <a:effectLst/>
              <a:uLnTx/>
              <a:uFillTx/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2050" name="Picture 2" descr="https://f2.photo.talk.zdn.vn/342378907592510301/bc83cb73e7cf1b9142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419" y="1077178"/>
            <a:ext cx="6220046" cy="345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1256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415271" y="134933"/>
            <a:ext cx="850564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c.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Nhờ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đâu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mà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cả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nhóm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tìm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được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đường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về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nhà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3074" name="Picture 2" descr="https://f2.photo.talk.zdn.vn/4802795788117626046/0a22ecf7f74b0b15525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3" y="1212111"/>
            <a:ext cx="8910084" cy="393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Quad Arrow Callout 1"/>
          <p:cNvSpPr/>
          <p:nvPr/>
        </p:nvSpPr>
        <p:spPr>
          <a:xfrm>
            <a:off x="301002" y="1212111"/>
            <a:ext cx="496440" cy="397603"/>
          </a:xfrm>
          <a:prstGeom prst="quadArrowCallou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Đôi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 tai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xấu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xí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 có đôi tai dài và to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B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ị bạn bè chê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thỏ buồn lắm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T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hỏ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ố động viên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: “R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ồi con sẽ thấy ta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mình rất đẹp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.”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M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ột lần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 và các bạn đi chơi xa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quên khuấy đường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về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A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 cũng hoảng sợ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ỏ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chợt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dỏ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 ta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i: “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Suỵt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!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ó tiếng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ố tớ gọi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.” C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ả nhóm đi theo hướng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ó tiếng gọi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T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ất cả về được nhà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C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ác bạn t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ấm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tắ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khen tai thỏ thật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uy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ệt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T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ừ đó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ỏ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không còn buồn vì đôi ta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nữa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150142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304;p9"/>
          <p:cNvSpPr/>
          <p:nvPr/>
        </p:nvSpPr>
        <p:spPr>
          <a:xfrm>
            <a:off x="549222" y="0"/>
            <a:ext cx="9065121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Cả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nhóm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tìm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được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đường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về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nhờ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đôi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tai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thính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của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4CA420"/>
              </a:solidFill>
              <a:effectLst/>
              <a:uLnTx/>
              <a:uFillTx/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3074" name="Picture 2" descr="https://f2.photo.talk.zdn.vn/4802795788117626046/0a22ecf7f74b0b15525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3" y="1212111"/>
            <a:ext cx="8910084" cy="393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Quad Arrow Callout 1"/>
          <p:cNvSpPr/>
          <p:nvPr/>
        </p:nvSpPr>
        <p:spPr>
          <a:xfrm>
            <a:off x="301002" y="1212111"/>
            <a:ext cx="496440" cy="397603"/>
          </a:xfrm>
          <a:prstGeom prst="quadArrowCallou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5992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13" name="Google Shape;313;p1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14" name="Google Shape;314;p1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" name="Google Shape;315;p1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6" name="Google Shape;316;p1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17" name="Google Shape;317;p1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8" name="Google Shape;318;p1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9" name="Google Shape;319;p1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20" name="Google Shape;320;p1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2" name="Google Shape;322;p1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23" name="Google Shape;323;p1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5" name="Google Shape;325;p1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26" name="Google Shape;326;p1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29" name="Google Shape;329;p1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1" name="Google Shape;331;p1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32" name="Google Shape;332;p1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4" name="Google Shape;334;p1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35" name="Google Shape;335;p1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38" name="Google Shape;338;p1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0" name="Google Shape;340;p1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41" name="Google Shape;341;p1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3" name="Google Shape;343;p1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344" name="Google Shape;344;p10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5" name="Google Shape;345;p1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6" name="Google Shape;346;p10"/>
          <p:cNvSpPr txBox="1"/>
          <p:nvPr/>
        </p:nvSpPr>
        <p:spPr>
          <a:xfrm>
            <a:off x="182783" y="2113681"/>
            <a:ext cx="358840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Viết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vào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vở</a:t>
            </a:r>
            <a:endParaRPr sz="40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347" name="Google Shape;347;p10"/>
          <p:cNvSpPr txBox="1"/>
          <p:nvPr/>
        </p:nvSpPr>
        <p:spPr>
          <a:xfrm>
            <a:off x="1502012" y="942520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4</a:t>
            </a:r>
            <a:endParaRPr sz="5400" b="1" dirty="0">
              <a:solidFill>
                <a:srgbClr val="FF000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348" name="Google Shape;348;p10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0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2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Viết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trả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lời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cho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hỏi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c ở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mục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3</a:t>
            </a:r>
            <a:endParaRPr sz="3200" b="1" dirty="0">
              <a:solidFill>
                <a:srgbClr val="4CA42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362" name="Google Shape;362;p12"/>
          <p:cNvSpPr/>
          <p:nvPr/>
        </p:nvSpPr>
        <p:spPr>
          <a:xfrm>
            <a:off x="265813" y="1799757"/>
            <a:ext cx="8208335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40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Cả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nhóm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tìm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được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đường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về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</a:p>
          <a:p>
            <a:pPr lvl="0"/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nhà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nhờ</a:t>
            </a:r>
            <a:endParaRPr sz="6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363" name="Google Shape;363;p12"/>
          <p:cNvSpPr/>
          <p:nvPr/>
        </p:nvSpPr>
        <p:spPr>
          <a:xfrm>
            <a:off x="2104875" y="2179119"/>
            <a:ext cx="6773311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(…………………)</a:t>
            </a:r>
            <a:r>
              <a:rPr lang="en-US" sz="6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6000" b="1" dirty="0">
              <a:solidFill>
                <a:srgbClr val="0070C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4" name="Google Shape;364;p12"/>
          <p:cNvSpPr/>
          <p:nvPr/>
        </p:nvSpPr>
        <p:spPr>
          <a:xfrm>
            <a:off x="2494943" y="2379153"/>
            <a:ext cx="5640636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đôi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tai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thính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6000" b="1" dirty="0">
              <a:solidFill>
                <a:srgbClr val="0070C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1"/>
          <p:cNvSpPr/>
          <p:nvPr/>
        </p:nvSpPr>
        <p:spPr>
          <a:xfrm>
            <a:off x="268652" y="552466"/>
            <a:ext cx="276784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Tô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chữ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hoa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</a:rPr>
              <a:t>C</a:t>
            </a:r>
            <a:endParaRPr sz="3200" b="1" dirty="0">
              <a:solidFill>
                <a:srgbClr val="4CA42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3" name="chu 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8623" y="0"/>
            <a:ext cx="5730949" cy="51435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263656" y="786809"/>
            <a:ext cx="415733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263656" y="1750827"/>
            <a:ext cx="4157330" cy="15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263656" y="2654595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263656" y="3583172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772125" y="131134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5400000">
            <a:off x="6513187" y="2173030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 flipV="1">
            <a:off x="4816549" y="304358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5804265" y="300812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6813246" y="294169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7818474" y="286637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Google Shape;354;p11"/>
          <p:cNvSpPr/>
          <p:nvPr/>
        </p:nvSpPr>
        <p:spPr>
          <a:xfrm>
            <a:off x="3946432" y="393452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28" name="Google Shape;354;p11"/>
          <p:cNvSpPr/>
          <p:nvPr/>
        </p:nvSpPr>
        <p:spPr>
          <a:xfrm>
            <a:off x="3917852" y="163814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6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29" name="Google Shape;354;p11"/>
          <p:cNvSpPr/>
          <p:nvPr/>
        </p:nvSpPr>
        <p:spPr>
          <a:xfrm>
            <a:off x="3940559" y="2007432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5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0" name="Google Shape;354;p11"/>
          <p:cNvSpPr/>
          <p:nvPr/>
        </p:nvSpPr>
        <p:spPr>
          <a:xfrm>
            <a:off x="3921641" y="245330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4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1" name="Google Shape;354;p11"/>
          <p:cNvSpPr/>
          <p:nvPr/>
        </p:nvSpPr>
        <p:spPr>
          <a:xfrm>
            <a:off x="3919832" y="2936547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2" name="Google Shape;354;p11"/>
          <p:cNvSpPr/>
          <p:nvPr/>
        </p:nvSpPr>
        <p:spPr>
          <a:xfrm>
            <a:off x="3946432" y="341979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3" name="Google Shape;354;p11"/>
          <p:cNvSpPr/>
          <p:nvPr/>
        </p:nvSpPr>
        <p:spPr>
          <a:xfrm>
            <a:off x="4641452" y="4077141"/>
            <a:ext cx="18296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4" name="Google Shape;354;p11"/>
          <p:cNvSpPr/>
          <p:nvPr/>
        </p:nvSpPr>
        <p:spPr>
          <a:xfrm>
            <a:off x="5157001" y="4076700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5" name="Google Shape;354;p11"/>
          <p:cNvSpPr/>
          <p:nvPr/>
        </p:nvSpPr>
        <p:spPr>
          <a:xfrm>
            <a:off x="5605217" y="4083344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  <a:sym typeface="Arial" panose="020B0604020202020204"/>
              </a:rPr>
              <a:t>4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6" name="Google Shape;354;p11"/>
          <p:cNvSpPr/>
          <p:nvPr/>
        </p:nvSpPr>
        <p:spPr>
          <a:xfrm>
            <a:off x="6172617" y="408334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  <a:sym typeface="Arial" panose="020B0604020202020204"/>
              </a:rPr>
              <a:t>5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7" name="Google Shape;354;p11"/>
          <p:cNvSpPr/>
          <p:nvPr/>
        </p:nvSpPr>
        <p:spPr>
          <a:xfrm>
            <a:off x="4708433" y="4617378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2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Viết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trả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lời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cho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hỏi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c ở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mục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3</a:t>
            </a:r>
            <a:endParaRPr sz="3200" b="1" dirty="0">
              <a:solidFill>
                <a:srgbClr val="4CA42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362" name="Google Shape;362;p12"/>
          <p:cNvSpPr/>
          <p:nvPr/>
        </p:nvSpPr>
        <p:spPr>
          <a:xfrm>
            <a:off x="265813" y="1799757"/>
            <a:ext cx="8208335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40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Cả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nhóm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tìm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được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đường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về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</a:p>
          <a:p>
            <a:pPr lvl="0"/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lvl="0"/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nhà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nhờ</a:t>
            </a:r>
            <a:endParaRPr sz="6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363" name="Google Shape;363;p12"/>
          <p:cNvSpPr/>
          <p:nvPr/>
        </p:nvSpPr>
        <p:spPr>
          <a:xfrm>
            <a:off x="2038775" y="2795476"/>
            <a:ext cx="6025571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(………………...).</a:t>
            </a:r>
            <a:endParaRPr sz="6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364" name="Google Shape;364;p12"/>
          <p:cNvSpPr/>
          <p:nvPr/>
        </p:nvSpPr>
        <p:spPr>
          <a:xfrm>
            <a:off x="2467142" y="2949384"/>
            <a:ext cx="5168836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đôi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tai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thính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113016"/>
            <a:ext cx="8877300" cy="4017195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3042559">
            <a:off x="1066830" y="1149710"/>
            <a:ext cx="458372" cy="13229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7355549">
            <a:off x="3420192" y="1805884"/>
            <a:ext cx="486323" cy="1441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9470814">
            <a:off x="6602886" y="2781588"/>
            <a:ext cx="458372" cy="13229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3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71" name="Google Shape;371;p13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72" name="Google Shape;372;p13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" name="Google Shape;373;p13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74" name="Google Shape;374;p13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75" name="Google Shape;375;p13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6" name="Google Shape;376;p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77" name="Google Shape;377;p13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78" name="Google Shape;378;p13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9" name="Google Shape;379;p13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0" name="Google Shape;380;p13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81" name="Google Shape;381;p13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2" name="Google Shape;382;p13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3" name="Google Shape;383;p13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84" name="Google Shape;384;p13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5" name="Google Shape;385;p13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6" name="Google Shape;386;p13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87" name="Google Shape;387;p13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8" name="Google Shape;388;p13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9" name="Google Shape;389;p13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90" name="Google Shape;390;p13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" name="Google Shape;391;p13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2" name="Google Shape;392;p13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93" name="Google Shape;393;p13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" name="Google Shape;394;p13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5" name="Google Shape;395;p13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96" name="Google Shape;396;p1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7" name="Google Shape;397;p13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8" name="Google Shape;398;p13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99" name="Google Shape;399;p13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0" name="Google Shape;400;p13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1" name="Google Shape;401;p13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402" name="Google Shape;402;p13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3" name="Google Shape;403;p13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04" name="Google Shape;404;p13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Chọn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từ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ngữ</a:t>
            </a:r>
            <a:endParaRPr sz="44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405" name="Google Shape;405;p13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5</a:t>
            </a:r>
            <a:endParaRPr sz="5400" b="1" dirty="0">
              <a:solidFill>
                <a:srgbClr val="FF000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406" name="Google Shape;406;p13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13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4"/>
          <p:cNvSpPr/>
          <p:nvPr/>
        </p:nvSpPr>
        <p:spPr>
          <a:xfrm>
            <a:off x="590107" y="1256534"/>
            <a:ext cx="7963786" cy="830956"/>
          </a:xfrm>
          <a:prstGeom prst="rect">
            <a:avLst/>
          </a:prstGeom>
          <a:gradFill>
            <a:gsLst>
              <a:gs pos="0">
                <a:srgbClr val="B4D4A5"/>
              </a:gs>
              <a:gs pos="50000">
                <a:srgbClr val="A8CD97"/>
              </a:gs>
              <a:gs pos="100000">
                <a:srgbClr val="9BC985"/>
              </a:gs>
            </a:gsLst>
            <a:lin ang="5400000" scaled="0"/>
          </a:gradFill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3" name="Google Shape;413;p14"/>
          <p:cNvSpPr/>
          <p:nvPr/>
        </p:nvSpPr>
        <p:spPr>
          <a:xfrm>
            <a:off x="319177" y="207704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Chọn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từ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ngữ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để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hoàn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thiện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viết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vào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vở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:</a:t>
            </a:r>
            <a:endParaRPr sz="3200" dirty="0">
              <a:solidFill>
                <a:srgbClr val="4CA42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414" name="Google Shape;414;p14"/>
          <p:cNvSpPr/>
          <p:nvPr/>
        </p:nvSpPr>
        <p:spPr>
          <a:xfrm>
            <a:off x="797188" y="1345411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chạy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nhanh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endParaRPr sz="3200" dirty="0">
              <a:solidFill>
                <a:schemeClr val="dk1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415" name="Google Shape;415;p14"/>
          <p:cNvSpPr/>
          <p:nvPr/>
        </p:nvSpPr>
        <p:spPr>
          <a:xfrm>
            <a:off x="127792" y="2528120"/>
            <a:ext cx="8707864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Chú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mèo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            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nghe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tiếng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chít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chít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lũ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chuột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endParaRPr sz="3200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417" name="Google Shape;417;p14"/>
          <p:cNvSpPr/>
          <p:nvPr/>
        </p:nvSpPr>
        <p:spPr>
          <a:xfrm>
            <a:off x="2870537" y="2528120"/>
            <a:ext cx="90424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(…)</a:t>
            </a:r>
            <a:endParaRPr sz="32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9" name="Google Shape;414;p14"/>
          <p:cNvSpPr/>
          <p:nvPr/>
        </p:nvSpPr>
        <p:spPr>
          <a:xfrm>
            <a:off x="3870151" y="1351120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dỏng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tai     </a:t>
            </a:r>
            <a:endParaRPr sz="3200" dirty="0">
              <a:solidFill>
                <a:schemeClr val="dk1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10" name="Google Shape;414;p14"/>
          <p:cNvSpPr/>
          <p:nvPr/>
        </p:nvSpPr>
        <p:spPr>
          <a:xfrm>
            <a:off x="6475080" y="1315404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thính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tai</a:t>
            </a:r>
            <a:endParaRPr sz="3200" dirty="0">
              <a:solidFill>
                <a:schemeClr val="dk1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11" name="Google Shape;414;p14"/>
          <p:cNvSpPr/>
          <p:nvPr/>
        </p:nvSpPr>
        <p:spPr>
          <a:xfrm>
            <a:off x="2673988" y="2528160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dỏng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tai     </a:t>
            </a:r>
            <a:endParaRPr sz="3200" dirty="0">
              <a:solidFill>
                <a:schemeClr val="dk1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5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24" name="Google Shape;424;p15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425" name="Google Shape;425;p15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6" name="Google Shape;426;p15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7" name="Google Shape;427;p15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428" name="Google Shape;428;p15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15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0" name="Google Shape;430;p15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431" name="Google Shape;431;p15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2" name="Google Shape;432;p15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3" name="Google Shape;433;p15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434" name="Google Shape;434;p15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5" name="Google Shape;435;p15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6" name="Google Shape;436;p15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437" name="Google Shape;437;p15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8" name="Google Shape;438;p15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9" name="Google Shape;439;p15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440" name="Google Shape;440;p15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1" name="Google Shape;441;p15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42" name="Google Shape;442;p15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443" name="Google Shape;443;p15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4" name="Google Shape;444;p15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45" name="Google Shape;445;p15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446" name="Google Shape;446;p15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7" name="Google Shape;447;p15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48" name="Google Shape;448;p15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449" name="Google Shape;449;p15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" name="Google Shape;450;p15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51" name="Google Shape;451;p15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452" name="Google Shape;452;p15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3" name="Google Shape;453;p15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54" name="Google Shape;454;p15"/>
          <p:cNvGrpSpPr/>
          <p:nvPr/>
        </p:nvGrpSpPr>
        <p:grpSpPr>
          <a:xfrm>
            <a:off x="-608179" y="-43736"/>
            <a:ext cx="5213131" cy="4808241"/>
            <a:chOff x="1001374" y="-370703"/>
            <a:chExt cx="6695744" cy="6175701"/>
          </a:xfrm>
        </p:grpSpPr>
        <p:pic>
          <p:nvPicPr>
            <p:cNvPr id="455" name="Google Shape;455;p15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6" name="Google Shape;456;p15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57" name="Google Shape;457;p15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Quan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sát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tranh</a:t>
            </a:r>
            <a:endParaRPr sz="44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458" name="Google Shape;458;p15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6</a:t>
            </a:r>
            <a:endParaRPr sz="5400" b="1" dirty="0">
              <a:solidFill>
                <a:srgbClr val="FF000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459" name="Google Shape;459;p15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15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6"/>
          <p:cNvSpPr/>
          <p:nvPr/>
        </p:nvSpPr>
        <p:spPr>
          <a:xfrm>
            <a:off x="521396" y="0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Quan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sát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tranh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kể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lại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chuyện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“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Đôi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tai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xấu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xí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”</a:t>
            </a:r>
            <a:endParaRPr sz="3200" dirty="0">
              <a:solidFill>
                <a:srgbClr val="4CA42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4098" name="Picture 2" descr="C:\Users\Administrator\AppData\Local\ZaloPC\1920853331794570045\ZaloDownloads\picture\6286030243444880041\z2034655277790_9426f8bbd45cf110dbda59433c1bd3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6608"/>
            <a:ext cx="9144000" cy="417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istrator\AppData\Local\ZaloPC\1920853331794570045\ZaloDownloads\picture\6286030243444880041\z2034652254484_8f301b22c0b433c438e1811d5603d83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2704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istrator\AppData\Local\ZaloPC\1920853331794570045\ZaloDownloads\picture\6286030243444880041\z2034653047258_fec186bbc983c44fec94cfc89af57e5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AppData\Local\ZaloPC\1920853331794570045\ZaloDownloads\picture\6286030243444880041\z2034654305190_4d308ea29d1bfdfa22d9d16eaa26649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AppData\Local\ZaloPC\1920853331794570045\ZaloDownloads\picture\6286030243444880041\z2034656015339_f366fd3cef957131e4301e81a91cba6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6"/>
          <p:cNvSpPr/>
          <p:nvPr/>
        </p:nvSpPr>
        <p:spPr>
          <a:xfrm>
            <a:off x="521396" y="0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Quan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sát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tranh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kể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lại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chuyện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“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Đôi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tai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xấu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xí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”</a:t>
            </a:r>
            <a:endParaRPr sz="3200" dirty="0">
              <a:solidFill>
                <a:srgbClr val="4CA42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4098" name="Picture 2" descr="C:\Users\Administrator\AppData\Local\ZaloPC\1920853331794570045\ZaloDownloads\picture\6286030243444880041\z2034655277790_9426f8bbd45cf110dbda59433c1bd3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6608"/>
            <a:ext cx="9144000" cy="417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7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73" name="Google Shape;473;p17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474" name="Google Shape;474;p17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5" name="Google Shape;475;p17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76" name="Google Shape;476;p17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477" name="Google Shape;477;p17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8" name="Google Shape;478;p17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79" name="Google Shape;479;p17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480" name="Google Shape;480;p17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1" name="Google Shape;481;p17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2" name="Google Shape;482;p17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483" name="Google Shape;483;p17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4" name="Google Shape;484;p17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5" name="Google Shape;485;p17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486" name="Google Shape;486;p17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7" name="Google Shape;487;p17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8" name="Google Shape;488;p17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489" name="Google Shape;489;p17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0" name="Google Shape;490;p17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91" name="Google Shape;491;p17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492" name="Google Shape;492;p17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3" name="Google Shape;493;p17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94" name="Google Shape;494;p17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495" name="Google Shape;495;p17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6" name="Google Shape;496;p17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97" name="Google Shape;497;p17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498" name="Google Shape;498;p17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9" name="Google Shape;499;p17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00" name="Google Shape;500;p17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501" name="Google Shape;501;p17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2" name="Google Shape;502;p17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03" name="Google Shape;503;p17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504" name="Google Shape;504;p17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5" name="Google Shape;505;p17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06" name="Google Shape;506;p17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Nghe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viết</a:t>
            </a:r>
            <a:endParaRPr sz="44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507" name="Google Shape;507;p17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7</a:t>
            </a:r>
            <a:endParaRPr sz="5400" b="1" dirty="0">
              <a:solidFill>
                <a:srgbClr val="FF000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508" name="Google Shape;508;p17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17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243227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rot="3042559">
            <a:off x="3293945" y="854390"/>
            <a:ext cx="707765" cy="41349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8"/>
          <p:cNvSpPr/>
          <p:nvPr/>
        </p:nvSpPr>
        <p:spPr>
          <a:xfrm>
            <a:off x="500131" y="233695"/>
            <a:ext cx="192196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Nghe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viết</a:t>
            </a:r>
            <a:endParaRPr sz="3200" dirty="0">
              <a:solidFill>
                <a:srgbClr val="4CA42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13314" name="Picture 2" descr="https://f8.photo.talk.zdn.vn/4152224088811050010/ef4291f74b4bb715ee5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8470"/>
            <a:ext cx="9143999" cy="432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V="1">
            <a:off x="2604977" y="1998922"/>
            <a:ext cx="733646" cy="106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348716" y="1998922"/>
            <a:ext cx="149919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364511" y="2402958"/>
            <a:ext cx="1357424" cy="35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352800" y="2392326"/>
            <a:ext cx="733646" cy="106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1"/>
          <p:cNvSpPr/>
          <p:nvPr/>
        </p:nvSpPr>
        <p:spPr>
          <a:xfrm>
            <a:off x="268652" y="552466"/>
            <a:ext cx="276784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Tô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chữ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hoa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</a:rPr>
              <a:t>C</a:t>
            </a:r>
            <a:endParaRPr sz="3200" b="1" dirty="0">
              <a:solidFill>
                <a:srgbClr val="4CA42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3" name="chu 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8623" y="0"/>
            <a:ext cx="5730949" cy="51435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263656" y="786809"/>
            <a:ext cx="415733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263656" y="1750827"/>
            <a:ext cx="4157330" cy="15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263656" y="2654595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263656" y="3583172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772125" y="131134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5400000">
            <a:off x="6513187" y="2173030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 flipV="1">
            <a:off x="4816549" y="304358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5804265" y="300812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6813246" y="294169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7818474" y="286637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Google Shape;354;p11"/>
          <p:cNvSpPr/>
          <p:nvPr/>
        </p:nvSpPr>
        <p:spPr>
          <a:xfrm>
            <a:off x="3946432" y="393452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28" name="Google Shape;354;p11"/>
          <p:cNvSpPr/>
          <p:nvPr/>
        </p:nvSpPr>
        <p:spPr>
          <a:xfrm>
            <a:off x="3917852" y="163814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6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29" name="Google Shape;354;p11"/>
          <p:cNvSpPr/>
          <p:nvPr/>
        </p:nvSpPr>
        <p:spPr>
          <a:xfrm>
            <a:off x="3940559" y="2007432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5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0" name="Google Shape;354;p11"/>
          <p:cNvSpPr/>
          <p:nvPr/>
        </p:nvSpPr>
        <p:spPr>
          <a:xfrm>
            <a:off x="3921641" y="245330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4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1" name="Google Shape;354;p11"/>
          <p:cNvSpPr/>
          <p:nvPr/>
        </p:nvSpPr>
        <p:spPr>
          <a:xfrm>
            <a:off x="3919832" y="2936547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2" name="Google Shape;354;p11"/>
          <p:cNvSpPr/>
          <p:nvPr/>
        </p:nvSpPr>
        <p:spPr>
          <a:xfrm>
            <a:off x="3946432" y="341979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3" name="Google Shape;354;p11"/>
          <p:cNvSpPr/>
          <p:nvPr/>
        </p:nvSpPr>
        <p:spPr>
          <a:xfrm>
            <a:off x="4641452" y="4077141"/>
            <a:ext cx="18296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4" name="Google Shape;354;p11"/>
          <p:cNvSpPr/>
          <p:nvPr/>
        </p:nvSpPr>
        <p:spPr>
          <a:xfrm>
            <a:off x="5157001" y="4076700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5" name="Google Shape;354;p11"/>
          <p:cNvSpPr/>
          <p:nvPr/>
        </p:nvSpPr>
        <p:spPr>
          <a:xfrm>
            <a:off x="5605217" y="4083344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  <a:sym typeface="Arial" panose="020B0604020202020204"/>
              </a:rPr>
              <a:t>4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6" name="Google Shape;354;p11"/>
          <p:cNvSpPr/>
          <p:nvPr/>
        </p:nvSpPr>
        <p:spPr>
          <a:xfrm>
            <a:off x="6172617" y="408334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  <a:sym typeface="Arial" panose="020B0604020202020204"/>
              </a:rPr>
              <a:t>5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7" name="Google Shape;354;p11"/>
          <p:cNvSpPr/>
          <p:nvPr/>
        </p:nvSpPr>
        <p:spPr>
          <a:xfrm>
            <a:off x="4708433" y="4617378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19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2549491" y="546129"/>
            <a:ext cx="4045018" cy="40512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30" name="Google Shape;530;p2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531" name="Google Shape;531;p2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2" name="Google Shape;532;p2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33" name="Google Shape;533;p2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534" name="Google Shape;534;p2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5" name="Google Shape;535;p2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36" name="Google Shape;536;p2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537" name="Google Shape;537;p2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8" name="Google Shape;538;p2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39" name="Google Shape;539;p2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540" name="Google Shape;540;p2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1" name="Google Shape;541;p2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42" name="Google Shape;542;p2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543" name="Google Shape;543;p2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4" name="Google Shape;544;p2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45" name="Google Shape;545;p2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546" name="Google Shape;546;p2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7" name="Google Shape;547;p2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48" name="Google Shape;548;p2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549" name="Google Shape;549;p2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0" name="Google Shape;550;p2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51" name="Google Shape;551;p2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552" name="Google Shape;552;p2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3" name="Google Shape;553;p2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54" name="Google Shape;554;p2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555" name="Google Shape;555;p2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2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57" name="Google Shape;557;p2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558" name="Google Shape;558;p2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9" name="Google Shape;559;p2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60" name="Google Shape;560;p2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561" name="Google Shape;561;p20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2" name="Google Shape;562;p2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63" name="Google Shape;563;p20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Tìm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tiếng</a:t>
            </a:r>
            <a:endParaRPr sz="44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564" name="Google Shape;564;p20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8</a:t>
            </a:r>
            <a:endParaRPr sz="5400" b="1" dirty="0">
              <a:solidFill>
                <a:srgbClr val="FF000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565" name="Google Shape;565;p20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20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21"/>
          <p:cNvSpPr/>
          <p:nvPr/>
        </p:nvSpPr>
        <p:spPr>
          <a:xfrm>
            <a:off x="0" y="493281"/>
            <a:ext cx="9197163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Tìm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tiếng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hoặc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ngoài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bài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đọc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“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Đôi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tai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xấu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xí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”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từ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ngữ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có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tiếng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chứa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vần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:</a:t>
            </a:r>
            <a:endParaRPr sz="3200" dirty="0">
              <a:solidFill>
                <a:srgbClr val="4CA42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573" name="Google Shape;573;p21"/>
          <p:cNvSpPr/>
          <p:nvPr/>
        </p:nvSpPr>
        <p:spPr>
          <a:xfrm>
            <a:off x="536592" y="1983157"/>
            <a:ext cx="187183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uyt</a:t>
            </a:r>
            <a:endParaRPr sz="4000" b="1" dirty="0">
              <a:solidFill>
                <a:srgbClr val="FF000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574" name="Google Shape;574;p21"/>
          <p:cNvSpPr/>
          <p:nvPr/>
        </p:nvSpPr>
        <p:spPr>
          <a:xfrm>
            <a:off x="4740835" y="1995542"/>
            <a:ext cx="187183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it</a:t>
            </a:r>
            <a:endParaRPr sz="4000" b="1" dirty="0">
              <a:solidFill>
                <a:schemeClr val="dk1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575" name="Google Shape;575;p21"/>
          <p:cNvSpPr/>
          <p:nvPr/>
        </p:nvSpPr>
        <p:spPr>
          <a:xfrm>
            <a:off x="6863795" y="1983157"/>
            <a:ext cx="187183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uyêt</a:t>
            </a:r>
            <a:endParaRPr sz="4000" b="1" dirty="0">
              <a:solidFill>
                <a:schemeClr val="dk1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577" name="Google Shape;577;p21"/>
          <p:cNvSpPr/>
          <p:nvPr/>
        </p:nvSpPr>
        <p:spPr>
          <a:xfrm>
            <a:off x="2408423" y="1995542"/>
            <a:ext cx="1990165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iêt</a:t>
            </a:r>
            <a:endParaRPr sz="4000" b="1" dirty="0">
              <a:solidFill>
                <a:schemeClr val="dk1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10" name="Google Shape;575;p21"/>
          <p:cNvSpPr/>
          <p:nvPr/>
        </p:nvSpPr>
        <p:spPr>
          <a:xfrm>
            <a:off x="3829789" y="3567305"/>
            <a:ext cx="804795" cy="589217"/>
          </a:xfrm>
          <a:prstGeom prst="roundRect">
            <a:avLst>
              <a:gd name="adj" fmla="val 16667"/>
            </a:avLst>
          </a:prstGeom>
          <a:ln>
            <a:solidFill>
              <a:srgbClr val="CC00C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endParaRPr sz="4000" b="1" dirty="0">
              <a:solidFill>
                <a:schemeClr val="dk1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850065" y="2617858"/>
            <a:ext cx="2062716" cy="9334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4315301" y="2538197"/>
            <a:ext cx="1490076" cy="10130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580660" y="2524017"/>
            <a:ext cx="563518" cy="10130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634584" y="2565977"/>
            <a:ext cx="3626914" cy="12706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137684" y="2538197"/>
            <a:ext cx="46125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044456" y="2535209"/>
            <a:ext cx="46125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351105" y="2535209"/>
            <a:ext cx="325645" cy="14737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7349602" y="2586224"/>
            <a:ext cx="709341" cy="31634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22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85" name="Google Shape;585;p22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586" name="Google Shape;586;p2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7" name="Google Shape;587;p2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88" name="Google Shape;588;p22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589" name="Google Shape;589;p2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0" name="Google Shape;590;p2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91" name="Google Shape;591;p22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592" name="Google Shape;592;p2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3" name="Google Shape;593;p2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94" name="Google Shape;594;p22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595" name="Google Shape;595;p2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6" name="Google Shape;596;p2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97" name="Google Shape;597;p22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598" name="Google Shape;598;p2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9" name="Google Shape;599;p2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0" name="Google Shape;600;p22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01" name="Google Shape;601;p2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2" name="Google Shape;602;p2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3" name="Google Shape;603;p22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04" name="Google Shape;604;p2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5" name="Google Shape;605;p2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6" name="Google Shape;606;p22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07" name="Google Shape;607;p2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8" name="Google Shape;608;p2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9" name="Google Shape;609;p22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610" name="Google Shape;610;p2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" name="Google Shape;611;p2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2" name="Google Shape;612;p22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13" name="Google Shape;613;p2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" name="Google Shape;614;p2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5" name="Google Shape;615;p22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16" name="Google Shape;616;p22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7" name="Google Shape;617;p2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18" name="Google Shape;618;p22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Vẽ</a:t>
            </a:r>
            <a:endParaRPr sz="44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619" name="Google Shape;619;p22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9</a:t>
            </a:r>
            <a:endParaRPr sz="5400" b="1" dirty="0">
              <a:solidFill>
                <a:srgbClr val="FF000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620" name="Google Shape;620;p22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22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23"/>
          <p:cNvSpPr/>
          <p:nvPr/>
        </p:nvSpPr>
        <p:spPr>
          <a:xfrm>
            <a:off x="152052" y="63849"/>
            <a:ext cx="8991948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Vẽ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con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vật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mà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em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yêu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thích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đặt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tên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cho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bức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tranh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em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vẽ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endParaRPr sz="3200" dirty="0">
              <a:solidFill>
                <a:srgbClr val="4CA42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2" name="AutoShape 2" descr="https://f16.photo.talk.zdn.vn/6305821816467018651/8c8aff08fdb701e958a6.jpg"/>
          <p:cNvSpPr>
            <a:spLocks noChangeAspect="1" noChangeArrowheads="1"/>
          </p:cNvSpPr>
          <p:nvPr/>
        </p:nvSpPr>
        <p:spPr bwMode="auto">
          <a:xfrm>
            <a:off x="1250729" y="4544496"/>
            <a:ext cx="205827" cy="20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4340" name="Picture 4" descr="https://f16.photo.talk.zdn.vn/6305821816467018651/8c8aff08fdb701e958a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1027"/>
            <a:ext cx="9144000" cy="400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36" name="Google Shape;636;p2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637" name="Google Shape;637;p2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8" name="Google Shape;638;p2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9" name="Google Shape;639;p2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640" name="Google Shape;640;p2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1" name="Google Shape;641;p2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2" name="Google Shape;642;p2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643" name="Google Shape;643;p2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4" name="Google Shape;644;p2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5" name="Google Shape;645;p2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646" name="Google Shape;646;p2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7" name="Google Shape;647;p2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8" name="Google Shape;648;p2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649" name="Google Shape;649;p2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0" name="Google Shape;650;p2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1" name="Google Shape;651;p2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52" name="Google Shape;652;p2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3" name="Google Shape;653;p2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4" name="Google Shape;654;p2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55" name="Google Shape;655;p2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6" name="Google Shape;656;p2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7" name="Google Shape;657;p2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58" name="Google Shape;658;p2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9" name="Google Shape;659;p2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0" name="Google Shape;660;p2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661" name="Google Shape;661;p2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2" name="Google Shape;662;p2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3" name="Google Shape;663;p2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64" name="Google Shape;664;p2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5" name="Google Shape;665;p2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6" name="Google Shape;666;p2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67" name="Google Shape;667;p24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8" name="Google Shape;668;p2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69" name="Google Shape;669;p24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Củng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cố</a:t>
            </a:r>
            <a:endParaRPr sz="44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670" name="Google Shape;670;p24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10</a:t>
            </a:r>
            <a:endParaRPr sz="54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671" name="Google Shape;671;p24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2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4.photo.talk.zdn.vn/2419275048068022184/8e11f9752dc8d19688d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8958"/>
            <a:ext cx="9144000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3" name="Google Shape;193;p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94" name="Google Shape;194;p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" name="Google Shape;195;p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6" name="Google Shape;196;p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97" name="Google Shape;197;p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" name="Google Shape;198;p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9" name="Google Shape;199;p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00" name="Google Shape;200;p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201;p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2" name="Google Shape;202;p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03" name="Google Shape;203;p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204;p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5" name="Google Shape;205;p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06" name="Google Shape;206;p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207;p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8" name="Google Shape;208;p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09" name="Google Shape;209;p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" name="Google Shape;210;p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1" name="Google Shape;211;p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12" name="Google Shape;212;p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3" name="Google Shape;213;p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4" name="Google Shape;214;p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15" name="Google Shape;215;p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" name="Google Shape;216;p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7" name="Google Shape;217;p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18" name="Google Shape;218;p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" name="Google Shape;219;p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0" name="Google Shape;220;p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21" name="Google Shape;221;p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" name="Google Shape;222;p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3" name="Google Shape;223;p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24" name="Google Shape;224;p4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5" name="Google Shape;225;p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26" name="Google Shape;226;p4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Đọc</a:t>
            </a:r>
            <a:endParaRPr sz="44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227" name="Google Shape;227;p4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2</a:t>
            </a:r>
            <a:endParaRPr sz="5400" b="1" dirty="0">
              <a:solidFill>
                <a:srgbClr val="FF000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228" name="Google Shape;228;p4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17" y="205409"/>
            <a:ext cx="7354958" cy="43563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720" y="4476248"/>
            <a:ext cx="3776455" cy="581774"/>
          </a:xfrm>
          <a:prstGeom prst="rect">
            <a:avLst/>
          </a:prstGeom>
        </p:spPr>
      </p:pic>
      <p:pic>
        <p:nvPicPr>
          <p:cNvPr id="4" name="Đôi tai xấu xí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32474" y="0"/>
            <a:ext cx="485554" cy="4855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"/>
          <p:cNvSpPr/>
          <p:nvPr/>
        </p:nvSpPr>
        <p:spPr>
          <a:xfrm>
            <a:off x="319177" y="329765"/>
            <a:ext cx="8505646" cy="3908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Tìm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tiếng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bài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có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chứa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vần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mới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3200" dirty="0">
              <a:solidFill>
                <a:srgbClr val="4CA42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uây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oang</a:t>
            </a:r>
            <a:endParaRPr lang="en-US" sz="5400" dirty="0">
              <a:solidFill>
                <a:srgbClr val="C0000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uyt</a:t>
            </a:r>
            <a:endParaRPr sz="5400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Đôi</a:t>
            </a:r>
            <a:r>
              <a:rPr lang="en-US" sz="36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 tai </a:t>
            </a:r>
            <a:r>
              <a:rPr lang="en-US" sz="3600" b="1" dirty="0" err="1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xấu</a:t>
            </a:r>
            <a:r>
              <a:rPr lang="en-US" sz="36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xí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 có đôi tai dài và to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B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ị bạn bè chê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thỏ buồn lắm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hỏ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ố động viên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: “R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ồi con sẽ thấy ta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mình rất đẹp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”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M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ột lần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 và các bạn đi chơi xa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quên khuấy đường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A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 cũng hoảng sợ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ỏ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chợt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dỏ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 ta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: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“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Suỵt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!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ó tiếng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ố tớ gọi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” C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ả nhóm đi theo hướng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ó tiếng gọi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ất cả về được nhà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C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ác bạn t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ấm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tắ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khen tai thỏ thật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uy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ệt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T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ừ đó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ỏ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không còn buồn vì đôi ta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nữa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endParaRPr sz="3200" dirty="0">
              <a:solidFill>
                <a:srgbClr val="FF000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15" name="Google Shape;241;p6"/>
          <p:cNvSpPr/>
          <p:nvPr/>
        </p:nvSpPr>
        <p:spPr>
          <a:xfrm>
            <a:off x="7337234" y="2100094"/>
            <a:ext cx="1886007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vi-VN" sz="3200" dirty="0">
                <a:solidFill>
                  <a:srgbClr val="FF0000"/>
                </a:solidFill>
                <a:latin typeface="+mj-lt"/>
                <a:ea typeface="Arial Rounded"/>
                <a:cs typeface="Arial Rounded"/>
                <a:sym typeface="Arial Rounded"/>
              </a:rPr>
              <a:t>khuấy</a:t>
            </a:r>
            <a:endParaRPr sz="3200" b="1" dirty="0">
              <a:solidFill>
                <a:srgbClr val="FF0000"/>
              </a:solidFill>
              <a:latin typeface="+mj-lt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6" name="Google Shape;241;p6"/>
          <p:cNvSpPr/>
          <p:nvPr/>
        </p:nvSpPr>
        <p:spPr>
          <a:xfrm>
            <a:off x="3227943" y="2571750"/>
            <a:ext cx="2082188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vi-VN" sz="3200" dirty="0">
                <a:solidFill>
                  <a:srgbClr val="FF0000"/>
                </a:solidFill>
                <a:latin typeface="+mj-lt"/>
                <a:ea typeface="Arial Rounded"/>
                <a:cs typeface="Arial Rounded"/>
                <a:sym typeface="Arial Rounded"/>
              </a:rPr>
              <a:t>hoảng</a:t>
            </a:r>
            <a:endParaRPr sz="3200" b="1" dirty="0">
              <a:solidFill>
                <a:srgbClr val="FF0000"/>
              </a:solidFill>
              <a:latin typeface="+mj-lt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7" name="Google Shape;241;p6"/>
          <p:cNvSpPr/>
          <p:nvPr/>
        </p:nvSpPr>
        <p:spPr>
          <a:xfrm>
            <a:off x="-79240" y="3088880"/>
            <a:ext cx="1984743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Suỵt</a:t>
            </a:r>
            <a:endParaRPr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/>
              <a:cs typeface="Times New Roman" panose="02020603050405020304" pitchFamily="18" charset="0"/>
              <a:sym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" grpId="0"/>
      <p:bldP spid="15" grpId="0"/>
      <p:bldP spid="16" grpId="0"/>
      <p:bldP spid="17" grpId="0"/>
    </p:bld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1593</Words>
  <Application>Microsoft Office PowerPoint</Application>
  <PresentationFormat>On-screen Show (16:9)</PresentationFormat>
  <Paragraphs>153</Paragraphs>
  <Slides>47</Slides>
  <Notes>46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2" baseType="lpstr">
      <vt:lpstr>Arial</vt:lpstr>
      <vt:lpstr>Arial Rounded</vt:lpstr>
      <vt:lpstr>Calibri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Thi Minh Phuong</dc:creator>
  <cp:lastModifiedBy>Admin</cp:lastModifiedBy>
  <cp:revision>58</cp:revision>
  <dcterms:created xsi:type="dcterms:W3CDTF">2020-08-13T09:19:00Z</dcterms:created>
  <dcterms:modified xsi:type="dcterms:W3CDTF">2023-12-24T08:50:20Z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