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76" r:id="rId2"/>
    <p:sldId id="401" r:id="rId3"/>
    <p:sldId id="402" r:id="rId4"/>
    <p:sldId id="403" r:id="rId5"/>
    <p:sldId id="405" r:id="rId6"/>
    <p:sldId id="406" r:id="rId7"/>
    <p:sldId id="386" r:id="rId8"/>
    <p:sldId id="409" r:id="rId9"/>
    <p:sldId id="441" r:id="rId10"/>
    <p:sldId id="439" r:id="rId11"/>
    <p:sldId id="387" r:id="rId12"/>
    <p:sldId id="440" r:id="rId13"/>
    <p:sldId id="442" r:id="rId14"/>
    <p:sldId id="417" r:id="rId15"/>
    <p:sldId id="415" r:id="rId16"/>
    <p:sldId id="444" r:id="rId17"/>
    <p:sldId id="395" r:id="rId18"/>
    <p:sldId id="423" r:id="rId19"/>
    <p:sldId id="443" r:id="rId20"/>
    <p:sldId id="394" r:id="rId21"/>
    <p:sldId id="427" r:id="rId22"/>
    <p:sldId id="426" r:id="rId23"/>
    <p:sldId id="428" r:id="rId24"/>
    <p:sldId id="429" r:id="rId25"/>
    <p:sldId id="430" r:id="rId26"/>
    <p:sldId id="431" r:id="rId27"/>
    <p:sldId id="432" r:id="rId28"/>
    <p:sldId id="433" r:id="rId29"/>
    <p:sldId id="3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FF00FF"/>
    <a:srgbClr val="33CC33"/>
    <a:srgbClr val="00FF00"/>
    <a:srgbClr val="3333FF"/>
    <a:srgbClr val="9900FF"/>
    <a:srgbClr val="0000FF"/>
    <a:srgbClr val="CC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7" autoAdjust="0"/>
  </p:normalViewPr>
  <p:slideViewPr>
    <p:cSldViewPr showGuides="1">
      <p:cViewPr>
        <p:scale>
          <a:sx n="76" d="100"/>
          <a:sy n="76" d="100"/>
        </p:scale>
        <p:origin x="-480" y="126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8FF8-8FF0-4945-A61F-271DD8F1774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4B2C-CC1D-4966-9560-FD7216CE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3E41D-B14E-4135-A3CF-C654D54AE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F1843-5E63-4747-8007-84F501C95F21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4B5AB-37A1-4638-9BCB-278A8E54EB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47ED-AA6F-447E-8013-BB4B0EEACF20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0E786-9824-4AA0-8318-FE0D09220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4CFAF-6DE4-431A-88E5-915E32E3653A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3D33F-F5EF-4F67-A5E9-99B5EA91B8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BA021-851D-44F6-84CF-88F836B880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84BB9-9ED7-4100-ABFD-DFD582262A2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B3339-92EC-4695-A679-6BA5DB9050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4B20A-D65B-4D6A-ADB1-B4E6E448479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98D-C696-4C2E-8BD9-48E3A9FE35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C681-697C-42C4-ACEB-F14C595D244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524B2-E2C0-4D3A-A568-E4E5B2F78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B566-9D8F-4254-85A5-2AB8764C53C6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AA20F-ED57-4492-8573-D78447833B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60255-8FF9-4A84-A517-97DC05CB27D3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8FDD-F0EE-4029-8DB8-88BFC32DA1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9DE1B-9C0F-4CBF-8AC5-28EA41CBA46F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97797-0870-4A85-990E-826B8A6D1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0420A-D3B3-4841-ADCA-5FD60C54C82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0D557DD-F653-4807-97D5-DEB1229775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26D89DDF-E502-463C-B099-DF9E959E6AE2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15" y="0"/>
            <a:ext cx="12232005" cy="24320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415" y="4447540"/>
            <a:ext cx="12210415" cy="2352675"/>
          </a:xfrm>
          <a:prstGeom prst="rect">
            <a:avLst/>
          </a:prstGeom>
          <a:noFill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828800" y="1752600"/>
            <a:ext cx="84582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i="1" kern="10" dirty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XIN CHÀO </a:t>
            </a:r>
            <a:r>
              <a:rPr lang="en-US" sz="2400" b="1" i="1" kern="10" dirty="0" err="1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400" b="1" i="1" kern="10" dirty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i="1" kern="10" dirty="0" err="1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400" b="1" i="1" kern="10" dirty="0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i="1" kern="10" dirty="0" err="1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400" b="1" i="1" kern="10" dirty="0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i="1" kern="10" dirty="0" err="1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sz="2400" b="1" i="1" kern="10" dirty="0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i="1" kern="10" dirty="0" err="1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400" b="1" i="1" kern="10" dirty="0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i="1" kern="10" dirty="0" err="1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400" b="1" i="1" kern="10" dirty="0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i="1" kern="10" dirty="0" err="1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400" b="1" i="1" kern="10" dirty="0" smtClean="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400" b="1" i="1" kern="10" dirty="0">
              <a:ln w="9525">
                <a:solidFill>
                  <a:srgbClr val="660033"/>
                </a:solidFill>
                <a:round/>
              </a:ln>
              <a:solidFill>
                <a:srgbClr val="0033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733800" y="3657600"/>
            <a:ext cx="51435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6000" kern="10" dirty="0">
              <a:ln w="9525">
                <a:solidFill>
                  <a:srgbClr val="FF0000"/>
                </a:solidFill>
                <a:round/>
              </a:ln>
              <a:solidFill>
                <a:srgbClr val="000099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9830" y="0"/>
            <a:ext cx="66179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th­ưởng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15" y="914400"/>
            <a:ext cx="120281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Nai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và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hoẵng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tham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dự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một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cuộc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chạy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đua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Tr­ước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vạch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xuất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phát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4200" b="1" dirty="0" err="1">
                <a:latin typeface=".VnAvant" panose="020B7200000000000000" pitchFamily="34" charset="0"/>
                <a:cs typeface=".VnAvant" panose="020B7200000000000000" pitchFamily="34" charset="0"/>
              </a:rPr>
              <a:t>n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ai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và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hoẵng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xọac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chân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lấy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đà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Sau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khi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trọng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tài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ra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hiệu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hai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bạn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lao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như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tên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bắn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Cả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hai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luôn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>
                <a:latin typeface=".VnAvant" panose="020B7200000000000000" pitchFamily="34" charset="0"/>
                <a:cs typeface=".VnAvant" panose="020B7200000000000000" pitchFamily="34" charset="0"/>
              </a:rPr>
              <a:t>ở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vị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trí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dẫn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đầu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Bỗng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nhiên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hoẵng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vấp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phải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</a:t>
            </a:r>
            <a:r>
              <a:rPr lang="en-US" sz="4200" b="1" dirty="0" err="1" smtClean="0">
                <a:latin typeface="VNI-Avo" charset="0"/>
                <a:cs typeface="VNI-Avo" charset="0"/>
              </a:rPr>
              <a:t>moät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hòn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đá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¸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rồi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ngã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oạch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Nai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vội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vàng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lại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đỡ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>
                <a:latin typeface=".VnAvant" panose="020B7200000000000000" pitchFamily="34" charset="0"/>
                <a:cs typeface=".VnAvant" panose="020B7200000000000000" pitchFamily="34" charset="0"/>
              </a:rPr>
              <a:t>h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oẵng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đứng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dậy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sz="4200" b="1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Nai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và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hoẵng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về</a:t>
            </a:r>
            <a:r>
              <a:rPr lang="en-US" sz="4200" b="1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đích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cuối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cùng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  </a:t>
            </a:r>
            <a:r>
              <a:rPr lang="en-US" sz="4200" b="1" dirty="0" err="1">
                <a:latin typeface=".VnAvant" panose="020B7200000000000000" pitchFamily="34" charset="0"/>
                <a:cs typeface=".VnAvant" panose="020B7200000000000000" pitchFamily="34" charset="0"/>
              </a:rPr>
              <a:t>N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hưng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cả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hai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đều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được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tặng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giải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thưởng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t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nh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bạn</a:t>
            </a:r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5120" y="889348"/>
            <a:ext cx="17068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ẵng</a:t>
            </a:r>
            <a:endParaRPr 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2849" y="1553336"/>
            <a:ext cx="14478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114800"/>
            <a:ext cx="15982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oach</a:t>
            </a:r>
            <a:endParaRPr lang="en-US" sz="42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065" y="1216660"/>
            <a:ext cx="371919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7000" b="1" dirty="0" err="1">
                <a:solidFill>
                  <a:srgbClr val="FF0000"/>
                </a:solidFill>
                <a:latin typeface="VNI-Avo" charset="0"/>
                <a:cs typeface="VNI-Avo" charset="0"/>
              </a:rPr>
              <a:t>aê</a:t>
            </a:r>
            <a:r>
              <a:rPr lang="en-US" sz="7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7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325" y="1219200"/>
            <a:ext cx="37109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8625" y="1219200"/>
            <a:ext cx="397319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170" y="3112135"/>
            <a:ext cx="417131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oẵng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0895" y="3124200"/>
            <a:ext cx="32575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oạc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112135"/>
            <a:ext cx="36950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ạch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362200"/>
            <a:ext cx="12073890" cy="90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300" b="1" dirty="0" smtClean="0">
                <a:solidFill>
                  <a:srgbClr val="3333FF"/>
                </a:solidFill>
                <a:latin typeface="VNI-Avo" charset="0"/>
                <a:cs typeface="VNI-Avo" charset="0"/>
              </a:rPr>
              <a:t>   Em tìm tieáng khoù ñoïc trong baøi 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3975"/>
            <a:ext cx="66179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th­ưởng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15" y="914400"/>
            <a:ext cx="120281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tham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dù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mét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cuéc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ch¹y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ua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Tr­ước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v¹ch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xuÊt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ph¸t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xo¹c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ch©n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lÊy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®µ.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Sau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khi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träng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tµi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ra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hiÖu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b¹n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lao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như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tªn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b¾n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C¶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lu«n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ë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vÞ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trÝ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dÉn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Çu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Bçng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nhiªn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vÊp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ph¶i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®¸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råi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·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o¹ch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véi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dõng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l¹i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®ì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øng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dËy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ho½ng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vÒ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Ých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cuèi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cïng.Nhưng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c¶ </a:t>
            </a:r>
            <a:r>
              <a:rPr lang="en-US" sz="4200" b="1" dirty="0" err="1">
                <a:latin typeface=".VnArial" pitchFamily="34" charset="0"/>
                <a:cs typeface="Times New Roman" pitchFamily="18" charset="0"/>
              </a:rPr>
              <a:t>h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Òu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®­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tÆng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gi¶i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thưëng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b¹n.  </a:t>
            </a:r>
          </a:p>
        </p:txBody>
      </p:sp>
    </p:spTree>
    <p:extLst>
      <p:ext uri="{BB962C8B-B14F-4D97-AF65-F5344CB8AC3E}">
        <p14:creationId xmlns:p14="http://schemas.microsoft.com/office/powerpoint/2010/main" val="34394063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2415" y="20724"/>
            <a:ext cx="66179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th­ưởng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81149"/>
            <a:ext cx="115292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chay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ạch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đµ.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bắnn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¸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đê­ù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681677" y="960329"/>
            <a:ext cx="152400" cy="45720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66800" y="2297482"/>
            <a:ext cx="152400" cy="45720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57350" y="2994724"/>
            <a:ext cx="152400" cy="45720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763000" y="2967564"/>
            <a:ext cx="152400" cy="45720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953494" y="3657600"/>
            <a:ext cx="1143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124700" y="4352794"/>
            <a:ext cx="1143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09750" y="2269490"/>
            <a:ext cx="344805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10400" y="4317304"/>
            <a:ext cx="1143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382000" y="4834003"/>
            <a:ext cx="1143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91400" y="5585405"/>
            <a:ext cx="1143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14946" y="5585405"/>
            <a:ext cx="1143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365" cy="68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2415" y="20724"/>
            <a:ext cx="66179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th­ưởng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81149"/>
            <a:ext cx="115292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chay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ạch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¸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đê­ù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00400" y="2819400"/>
            <a:ext cx="1905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0400" y="2133600"/>
            <a:ext cx="1905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670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1040" cy="6830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6170930" cy="5455920"/>
          </a:xfrm>
          <a:prstGeom prst="rect">
            <a:avLst/>
          </a:prstGeom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762000"/>
            <a:ext cx="6015990" cy="5444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9830" y="0"/>
            <a:ext cx="66179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3333FF"/>
                </a:solidFill>
                <a:latin typeface=".VnArial" pitchFamily="34" charset="0"/>
              </a:rPr>
              <a:t>Gi¶i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.VnArial" pitchFamily="34" charset="0"/>
              </a:rPr>
              <a:t>th­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5000" b="1" dirty="0" err="1" smtClean="0">
                <a:solidFill>
                  <a:srgbClr val="3333FF"/>
                </a:solidFill>
                <a:latin typeface=".VnArial" pitchFamily="34" charset="0"/>
              </a:rPr>
              <a:t>ng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b¹n</a:t>
            </a:r>
            <a:endParaRPr lang="en-US" sz="5000" b="1" dirty="0">
              <a:solidFill>
                <a:srgbClr val="3333FF"/>
              </a:solidFill>
              <a:latin typeface=".Vn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15" y="914400"/>
            <a:ext cx="120281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vµ ho½ng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tham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dù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mét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cuéc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ch¹y ®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ua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Tr­ước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v¹ch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xuÊt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ph¸t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, </a:t>
            </a:r>
            <a:r>
              <a:rPr lang="en-US" sz="4200" b="1" dirty="0" err="1">
                <a:latin typeface=".VnArial" pitchFamily="34" charset="0"/>
                <a:cs typeface=".VnAvant" panose="020B7200000000000000" pitchFamily="34" charset="0"/>
              </a:rPr>
              <a:t>n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ai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vµ ho½ng xo¹c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ch©n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lÊy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®µ.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Sau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khi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träng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tµi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ra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hiÖu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b¹n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lao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như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tªn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b¾n. C¶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lu«n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ë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vÞ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trÝ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dÉn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Çu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Bçng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nhiªn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, ho½ng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vÊp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ph¶</a:t>
            </a:r>
            <a:r>
              <a:rPr lang="en-US" sz="4200" b="1" dirty="0" err="1" smtClean="0">
                <a:latin typeface=".VnArial" pitchFamily="34" charset="0"/>
                <a:cs typeface="VNI-Avo" charset="0"/>
              </a:rPr>
              <a:t>i</a:t>
            </a:r>
            <a:r>
              <a:rPr lang="en-US" sz="4200" b="1" dirty="0" smtClean="0">
                <a:latin typeface=".VnArial" pitchFamily="34" charset="0"/>
                <a:cs typeface="VNI-Avo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.VnArial" pitchFamily="34" charset="0"/>
                <a:cs typeface="VNI-Avo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hßn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®¸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råi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· o¹ch.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véi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dõng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l¹i ®ì ho½ng ®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øng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dËy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sz="4200" b="1" dirty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vµ ho½ng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vÒ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Ých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cuèi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cïng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. </a:t>
            </a:r>
            <a:r>
              <a:rPr lang="en-US" sz="4200" b="1" dirty="0" err="1">
                <a:latin typeface=".VnArial" pitchFamily="34" charset="0"/>
                <a:cs typeface=".VnAvant" panose="020B7200000000000000" pitchFamily="34" charset="0"/>
              </a:rPr>
              <a:t>N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hưng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c¶ </a:t>
            </a:r>
            <a:r>
              <a:rPr lang="en-US" sz="4200" b="1" dirty="0" err="1">
                <a:latin typeface=".VnArial" pitchFamily="34" charset="0"/>
                <a:cs typeface=".VnAvant" panose="020B7200000000000000" pitchFamily="34" charset="0"/>
              </a:rPr>
              <a:t>h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ai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Òu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®­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c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tÆng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.VnAvant" panose="020B7200000000000000" pitchFamily="34" charset="0"/>
              </a:rPr>
              <a:t>gi¶i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smtClean="0">
                <a:latin typeface=".VnArial" pitchFamily="34" charset="0"/>
                <a:cs typeface="VNI-Avo" charset="0"/>
              </a:rPr>
              <a:t>thư</a:t>
            </a:r>
            <a:r>
              <a:rPr lang="en-US" sz="4200" b="1" smtClean="0">
                <a:latin typeface=".VnArial" pitchFamily="34" charset="0"/>
                <a:cs typeface=".VnAvant" panose="020B7200000000000000" pitchFamily="34" charset="0"/>
              </a:rPr>
              <a:t>ëng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latin typeface=".VnArial" pitchFamily="34" charset="0"/>
                <a:cs typeface=".VnAvant" panose="020B7200000000000000" pitchFamily="34" charset="0"/>
              </a:rPr>
              <a:t> b¹n. 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28600" y="2846070"/>
            <a:ext cx="1295400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86600" y="2848732"/>
            <a:ext cx="1295400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509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14257" y="152394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951062" y="265249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Khởi</a:t>
            </a:r>
            <a:r>
              <a:rPr lang="en-US" altLang="zh-CN" sz="5865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 </a:t>
            </a:r>
            <a:r>
              <a:rPr lang="en-US" altLang="zh-CN" sz="5865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động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381003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765" y="-22860"/>
            <a:ext cx="119265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S/ 14 - 15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5560"/>
            <a:ext cx="3168333" cy="210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51765" y="-22860"/>
            <a:ext cx="119265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S/ 14 - 15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65070" y="111125"/>
            <a:ext cx="7410450" cy="6637020"/>
            <a:chOff x="2983267" y="363331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2983267" y="363331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4498890" y="1724556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657600" y="2514600"/>
            <a:ext cx="5101590" cy="168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0000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Tieát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84986" y="222769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Trả</a:t>
            </a:r>
            <a:r>
              <a:rPr lang="en-US" altLang="zh-CN" sz="5865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 </a:t>
            </a:r>
            <a:r>
              <a:rPr lang="en-US" altLang="zh-CN" sz="5865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lời</a:t>
            </a:r>
            <a:r>
              <a:rPr lang="en-US" altLang="zh-CN" sz="5865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 </a:t>
            </a:r>
          </a:p>
          <a:p>
            <a:pPr algn="ctr"/>
            <a:r>
              <a:rPr lang="en-US" altLang="zh-CN" sz="5865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caâu</a:t>
            </a:r>
            <a:r>
              <a:rPr lang="en-US" altLang="zh-CN" sz="5865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 </a:t>
            </a:r>
            <a:r>
              <a:rPr lang="en-US" altLang="zh-CN" sz="5865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hỏi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031068" y="10987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solidFill>
                  <a:srgbClr val="FF0000"/>
                </a:solidFill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" y="144780"/>
            <a:ext cx="12000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 smtClean="0">
                <a:solidFill>
                  <a:srgbClr val="3333FF"/>
                </a:solidFill>
                <a:latin typeface="VNI-Avo" charset="0"/>
                <a:cs typeface="VNI-Avo" charset="0"/>
              </a:rPr>
              <a:t>   a. Ñoâi baïn trong caâu chuyeän laø ai 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4775" y="1719580"/>
            <a:ext cx="12000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 smtClean="0">
                <a:solidFill>
                  <a:srgbClr val="3333FF"/>
                </a:solidFill>
                <a:latin typeface="VNI-Avo" charset="0"/>
                <a:cs typeface="VNI-Avo" charset="0"/>
              </a:rPr>
              <a:t>   b. Vì sao hoaüng bò nga õ? 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04140" y="3124200"/>
            <a:ext cx="12000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 smtClean="0">
                <a:solidFill>
                  <a:srgbClr val="3333FF"/>
                </a:solidFill>
                <a:latin typeface="VNI-Avo" charset="0"/>
                <a:cs typeface="VNI-Avo" charset="0"/>
              </a:rPr>
              <a:t>   c.  Khi hoaüng ngaõ, nai ñaõ laøm gì 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95" y="654685"/>
            <a:ext cx="27787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0"/>
            <a:ext cx="2526030" cy="1504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104140" y="3124200"/>
            <a:ext cx="12000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 smtClean="0">
                <a:solidFill>
                  <a:srgbClr val="3333FF"/>
                </a:solidFill>
                <a:latin typeface="VNI-Avo" charset="0"/>
                <a:cs typeface="VNI-Avo" charset="0"/>
              </a:rPr>
              <a:t>   c.  Khi hoaüng ngaõ, nai ñaõ laøm gì 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00FF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Viết</a:t>
            </a:r>
            <a:r>
              <a:rPr lang="en-US" altLang="zh-CN" sz="4800" b="1" dirty="0">
                <a:solidFill>
                  <a:srgbClr val="0000FF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00FF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vaøo vôû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031068" y="127527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56615" y="71755"/>
            <a:ext cx="113684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VNI-Avo" charset="0"/>
                <a:cs typeface="VNI-Avo" charset="0"/>
              </a:rPr>
              <a:t>Vieát vaøo vôû caâu traû lôøi cho caâu hoûi c ôû muïc 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914400"/>
            <a:ext cx="3276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6615" y="1676400"/>
            <a:ext cx="5911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1752600"/>
            <a:ext cx="19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37970"/>
            <a:ext cx="3769995" cy="540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12172315" cy="561721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945515" y="1676400"/>
            <a:ext cx="11754485" cy="981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500" b="1" dirty="0" err="1" smtClean="0">
                <a:solidFill>
                  <a:srgbClr val="0000FF"/>
                </a:solidFill>
                <a:latin typeface="HP001 4 hang 1 ô ly" panose="020B0603050302020204" pitchFamily="34" charset="0"/>
              </a:rPr>
              <a:t>Khi hoẵng ngã, nai dừng lại đỡ hoẵng dậy.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56615" y="224155"/>
            <a:ext cx="1136840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latin typeface="VNI-Avo" charset="0"/>
                <a:cs typeface="VNI-Avo" charset="0"/>
              </a:rPr>
              <a:t>Vieát vaøo vôû caâu traû lôøi cho caâu hoûi c ôû muïc 3</a:t>
            </a:r>
          </a:p>
        </p:txBody>
      </p:sp>
      <p:sp>
        <p:nvSpPr>
          <p:cNvPr id="5" name="Oval 4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bldLvl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6781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i="1" kern="1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XIN CHÀO CÁC EM</a:t>
            </a:r>
          </a:p>
        </p:txBody>
      </p:sp>
      <p:pic>
        <p:nvPicPr>
          <p:cNvPr id="7171" name="Picture 3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953000"/>
            <a:ext cx="1600200" cy="1828800"/>
          </a:xfrm>
          <a:prstGeom prst="rect">
            <a:avLst/>
          </a:prstGeom>
          <a:noFill/>
        </p:spPr>
      </p:pic>
      <p:pic>
        <p:nvPicPr>
          <p:cNvPr id="7172" name="Picture 4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953000"/>
            <a:ext cx="1600200" cy="1828800"/>
          </a:xfrm>
          <a:prstGeom prst="rect">
            <a:avLst/>
          </a:prstGeom>
          <a:noFill/>
        </p:spPr>
      </p:pic>
      <p:pic>
        <p:nvPicPr>
          <p:cNvPr id="7173" name="Picture 5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265" y="4953000"/>
            <a:ext cx="1600200" cy="1828800"/>
          </a:xfrm>
          <a:prstGeom prst="rect">
            <a:avLst/>
          </a:prstGeom>
          <a:noFill/>
        </p:spPr>
      </p:pic>
      <p:pic>
        <p:nvPicPr>
          <p:cNvPr id="7174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953000"/>
            <a:ext cx="1600200" cy="1828800"/>
          </a:xfrm>
          <a:prstGeom prst="rect">
            <a:avLst/>
          </a:prstGeom>
          <a:noFill/>
        </p:spPr>
      </p:pic>
      <p:pic>
        <p:nvPicPr>
          <p:cNvPr id="7176" name="Picture 8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152400"/>
            <a:ext cx="2209800" cy="1352550"/>
          </a:xfrm>
          <a:prstGeom prst="rect">
            <a:avLst/>
          </a:prstGeom>
          <a:noFill/>
        </p:spPr>
      </p:pic>
      <p:pic>
        <p:nvPicPr>
          <p:cNvPr id="7177" name="Picture 9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3508"/>
            <a:ext cx="2228850" cy="1363662"/>
          </a:xfrm>
          <a:prstGeom prst="rect">
            <a:avLst/>
          </a:prstGeom>
          <a:noFill/>
        </p:spPr>
      </p:pic>
      <p:pic>
        <p:nvPicPr>
          <p:cNvPr id="7178" name="Picture 10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75883"/>
            <a:ext cx="2305050" cy="1411287"/>
          </a:xfrm>
          <a:prstGeom prst="rect">
            <a:avLst/>
          </a:prstGeom>
          <a:noFill/>
        </p:spPr>
      </p:pic>
      <p:pic>
        <p:nvPicPr>
          <p:cNvPr id="7179" name="Picture 11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0" y="76200"/>
            <a:ext cx="2076450" cy="1270000"/>
          </a:xfrm>
          <a:prstGeom prst="rect">
            <a:avLst/>
          </a:prstGeom>
          <a:noFill/>
        </p:spPr>
      </p:pic>
      <p:pic>
        <p:nvPicPr>
          <p:cNvPr id="12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4953000"/>
            <a:ext cx="1600200" cy="1828800"/>
          </a:xfrm>
          <a:prstGeom prst="rect">
            <a:avLst/>
          </a:prstGeom>
          <a:noFill/>
        </p:spPr>
      </p:pic>
      <p:pic>
        <p:nvPicPr>
          <p:cNvPr id="2" name="Picture 8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2209800" cy="1352550"/>
          </a:xfrm>
          <a:prstGeom prst="rect">
            <a:avLst/>
          </a:prstGeom>
          <a:noFill/>
        </p:spPr>
      </p:pic>
      <p:pic>
        <p:nvPicPr>
          <p:cNvPr id="3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620" y="4953000"/>
            <a:ext cx="1600200" cy="1828800"/>
          </a:xfrm>
          <a:prstGeom prst="rect">
            <a:avLst/>
          </a:prstGeom>
          <a:noFill/>
        </p:spPr>
      </p:pic>
      <p:pic>
        <p:nvPicPr>
          <p:cNvPr id="4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6365" y="4953000"/>
            <a:ext cx="1600200" cy="1828800"/>
          </a:xfrm>
          <a:prstGeom prst="rect">
            <a:avLst/>
          </a:prstGeom>
          <a:noFill/>
        </p:spPr>
      </p:pic>
      <p:pic>
        <p:nvPicPr>
          <p:cNvPr id="5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5925" y="4953000"/>
            <a:ext cx="16002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65070" y="111125"/>
            <a:ext cx="7410450" cy="6637020"/>
            <a:chOff x="2983267" y="363331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2983267" y="363331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4498890" y="1724556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657600" y="2514600"/>
            <a:ext cx="5101590" cy="168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0000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Tieát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2262604"/>
            <a:ext cx="4784539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000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?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27087" y="1083039"/>
            <a:ext cx="13479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0000" dirty="0">
                <a:solidFill>
                  <a:srgbClr val="FF0000"/>
                </a:solidFill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14400" y="-4445"/>
            <a:ext cx="11368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VNI-Avo" charset="0"/>
                <a:cs typeface="VNI-Avo" charset="0"/>
              </a:rPr>
              <a:t>Quan saùt tranh vaø noùi veà nhöõng gì em thaáy trong tranh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0510"/>
            <a:ext cx="8077200" cy="52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2415004"/>
            <a:ext cx="478453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dirty="0" err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Đọc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27087" y="1083039"/>
            <a:ext cx="13479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0000" dirty="0">
                <a:solidFill>
                  <a:srgbClr val="FF0000"/>
                </a:solidFill>
                <a:latin typeface="VNI-Avo" charset="0"/>
                <a:ea typeface="Arial-Rounded" panose="020B0500000000000000" pitchFamily="34" charset="-93"/>
                <a:cs typeface="VNI-Avo" charset="0"/>
                <a:sym typeface="+mn-lt"/>
              </a:rPr>
              <a:t>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3975"/>
            <a:ext cx="66179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th­ưởng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15" y="914400"/>
            <a:ext cx="120281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ho½ng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tham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dù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mét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cuéc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ch¹y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ua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Tr­ước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v¹ch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xuÊt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ph¸t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ho½ng xo¹c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ch©n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lÊy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®µ.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Sau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khi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träng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tµi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ra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hiÖu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b¹n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lao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như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tªn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b¾n. C¶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lu«n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ë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vÞ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trÝ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dÉn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Çu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Bçng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nhiªn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ho½ng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vÊp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ph¶i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®¸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råi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· o¹ch.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véi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dõng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l¹i ®ì ho½ng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øng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dËy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200" b="1" dirty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 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ho½ng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vÒ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Ých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cuèi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cïng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 </a:t>
            </a:r>
            <a:r>
              <a:rPr lang="en-US" sz="4200" b="1" dirty="0" err="1"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hưng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c¶ </a:t>
            </a:r>
            <a:r>
              <a:rPr lang="en-US" sz="4200" b="1" dirty="0" err="1">
                <a:latin typeface=".VnArial" pitchFamily="34" charset="0"/>
                <a:cs typeface="Times New Roman" pitchFamily="18" charset="0"/>
              </a:rPr>
              <a:t>h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Òu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®­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tÆng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gi¶i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thưëng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b¹n.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362200"/>
            <a:ext cx="1207389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500" b="1" dirty="0" smtClean="0">
                <a:solidFill>
                  <a:srgbClr val="3333FF"/>
                </a:solidFill>
                <a:latin typeface="VNI-Avo" charset="0"/>
                <a:cs typeface="VNI-Avo" charset="0"/>
              </a:rPr>
              <a:t>     Em tìm tieáng coù vaàn môùi ñoïc trong baøi 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3975"/>
            <a:ext cx="66179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th­ưởng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000" b="1" dirty="0" smtClean="0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15" y="914400"/>
            <a:ext cx="120281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tham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dù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mét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cuéc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ch¹y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ua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Tr­ước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v¹ch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xuÊt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ph¸t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xo¹c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ch©n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lÊy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®µ.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Sau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khi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träng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tµi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ra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hiÖu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b¹n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lao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như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tªn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b¾n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C¶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lu«n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ë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vÞ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trÝ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dÉn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Çu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Bçng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nhiªn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vÊp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ph¶i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®¸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råi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·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o¹ch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véi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dõng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l¹i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®ì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ho½ng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øng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dËy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Nai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vµ ho½ng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vÒ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Ých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cuèi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cïng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.  </a:t>
            </a:r>
            <a:r>
              <a:rPr lang="en-US" sz="4200" b="1" dirty="0" err="1"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hưng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c¶ </a:t>
            </a:r>
            <a:r>
              <a:rPr lang="en-US" sz="4200" b="1" dirty="0" err="1">
                <a:latin typeface=".VnArial" pitchFamily="34" charset="0"/>
                <a:cs typeface="Times New Roman" pitchFamily="18" charset="0"/>
              </a:rPr>
              <a:t>h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ai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Òu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®­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tÆng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gi¶i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.VnArial" pitchFamily="34" charset="0"/>
                <a:cs typeface="Times New Roman" pitchFamily="18" charset="0"/>
              </a:rPr>
              <a:t>thưëng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latin typeface=".VnArial" pitchFamily="34" charset="0"/>
                <a:cs typeface="Times New Roman" pitchFamily="18" charset="0"/>
              </a:rPr>
              <a:t> b¹n.  </a:t>
            </a:r>
          </a:p>
        </p:txBody>
      </p:sp>
    </p:spTree>
    <p:extLst>
      <p:ext uri="{BB962C8B-B14F-4D97-AF65-F5344CB8AC3E}">
        <p14:creationId xmlns:p14="http://schemas.microsoft.com/office/powerpoint/2010/main" val="32932804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873</Words>
  <Application>Microsoft Office PowerPoint</Application>
  <PresentationFormat>Custom</PresentationFormat>
  <Paragraphs>69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This PC</cp:lastModifiedBy>
  <cp:revision>760</cp:revision>
  <dcterms:created xsi:type="dcterms:W3CDTF">2006-08-16T00:00:00Z</dcterms:created>
  <dcterms:modified xsi:type="dcterms:W3CDTF">2024-01-22T09:00:10Z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95E0184ED2524E999B8B7C99B80F8696_12</vt:lpwstr>
  </property>
  <property fmtid="{D5CDD505-2E9C-101B-9397-08002B2CF9AE}" pid="3" name="KSOProductBuildVer">
    <vt:lpwstr>1033-12.2.0.13359</vt:lpwstr>
  </property>
</Properties>
</file>