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5" r:id="rId3"/>
  </p:sldMasterIdLst>
  <p:notesMasterIdLst>
    <p:notesMasterId r:id="rId25"/>
  </p:notesMasterIdLst>
  <p:sldIdLst>
    <p:sldId id="519" r:id="rId4"/>
    <p:sldId id="263" r:id="rId5"/>
    <p:sldId id="265" r:id="rId6"/>
    <p:sldId id="277" r:id="rId7"/>
    <p:sldId id="285" r:id="rId8"/>
    <p:sldId id="292" r:id="rId9"/>
    <p:sldId id="260" r:id="rId10"/>
    <p:sldId id="294" r:id="rId11"/>
    <p:sldId id="326" r:id="rId12"/>
    <p:sldId id="296" r:id="rId13"/>
    <p:sldId id="298" r:id="rId14"/>
    <p:sldId id="559" r:id="rId15"/>
    <p:sldId id="568" r:id="rId16"/>
    <p:sldId id="520" r:id="rId17"/>
    <p:sldId id="327" r:id="rId18"/>
    <p:sldId id="375" r:id="rId19"/>
    <p:sldId id="328" r:id="rId20"/>
    <p:sldId id="521" r:id="rId21"/>
    <p:sldId id="483" r:id="rId22"/>
    <p:sldId id="267" r:id="rId23"/>
    <p:sldId id="47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1" d="100"/>
          <a:sy n="41" d="100"/>
        </p:scale>
        <p:origin x="2024" y="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21821" y="1952500"/>
            <a:ext cx="55914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5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55200" y="5010033"/>
            <a:ext cx="42336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902850" y="2651967"/>
            <a:ext cx="5457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1586550" y="4106533"/>
            <a:ext cx="59709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193260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193260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592292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592292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193260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193260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592292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592292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107228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107228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5073103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5073103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715900" y="807533"/>
            <a:ext cx="5484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982925" y="2622913"/>
            <a:ext cx="2381048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089522" y="3113689"/>
            <a:ext cx="2099299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3352136" y="2514475"/>
            <a:ext cx="2381057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3529572" y="3007628"/>
            <a:ext cx="2099362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5737777" y="2418200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5878627" y="29074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977532" y="4912767"/>
            <a:ext cx="2381112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144700" y="5416133"/>
            <a:ext cx="209928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3355529" y="4924833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3497529" y="54146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5736602" y="4912667"/>
            <a:ext cx="2380995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5844100" y="5413294"/>
            <a:ext cx="2099375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6520301" y="6322745"/>
            <a:ext cx="450323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3425633" y="2130260"/>
            <a:ext cx="2849169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3426197" y="3631225"/>
            <a:ext cx="28485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3413285" y="1879377"/>
            <a:ext cx="1446904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3425750" y="3343015"/>
            <a:ext cx="14469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3366368" y="5036135"/>
            <a:ext cx="2849716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3341717" y="4825113"/>
            <a:ext cx="1446881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105887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1904287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5140013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4938413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105887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1904287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5140013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4938413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2581087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2581087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5615213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5615213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920600" y="2692800"/>
            <a:ext cx="53028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2851194" y="4135473"/>
            <a:ext cx="3242706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4787794" y="3353297"/>
            <a:ext cx="2594817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4743656" y="2706023"/>
            <a:ext cx="2553173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427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950600" y="1944133"/>
            <a:ext cx="29691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2853365" y="2916030"/>
            <a:ext cx="3614775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3689705" y="2121135"/>
            <a:ext cx="1577607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3191153" y="3649929"/>
            <a:ext cx="3289593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686998" y="2742513"/>
            <a:ext cx="3945435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4770000" y="2564367"/>
            <a:ext cx="34251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4939200" y="4051100"/>
            <a:ext cx="30867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5010150" y="4802733"/>
            <a:ext cx="29448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5900" y="807533"/>
            <a:ext cx="6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068578" y="1847860"/>
            <a:ext cx="66942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108235"/>
            <a:ext cx="3073209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6502009"/>
            <a:ext cx="9144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131270"/>
            <a:ext cx="7164408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277485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638725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794598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152712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397345" y="2665367"/>
            <a:ext cx="2772995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136150" y="2293367"/>
            <a:ext cx="48717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108433" y="910267"/>
            <a:ext cx="23322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3125" y="800767"/>
            <a:ext cx="6858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5250" y="3662900"/>
            <a:ext cx="7332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41" y="-14085"/>
            <a:ext cx="917779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0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/>
          <p:cNvGrpSpPr/>
          <p:nvPr/>
        </p:nvGrpSpPr>
        <p:grpSpPr>
          <a:xfrm>
            <a:off x="2112025" y="1655170"/>
            <a:ext cx="4675537" cy="1954845"/>
            <a:chOff x="2118480" y="1316166"/>
            <a:chExt cx="1512168" cy="1512168"/>
          </a:xfrm>
        </p:grpSpPr>
        <p:sp>
          <p:nvSpPr>
            <p:cNvPr id="11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/>
            <p:cNvSpPr txBox="1"/>
            <p:nvPr/>
          </p:nvSpPr>
          <p:spPr>
            <a:xfrm>
              <a:off x="2208337" y="1556684"/>
              <a:ext cx="1378326" cy="1022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152440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TIẾNG CHỔI TRE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/>
          <p:cNvGrpSpPr/>
          <p:nvPr/>
        </p:nvGrpSpPr>
        <p:grpSpPr>
          <a:xfrm>
            <a:off x="630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-3386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1184275" y="2792095"/>
            <a:ext cx="7320915" cy="1133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altLang="en-GB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thơ thứ hai cho biết công việc của chị lao công vất vả như thế nào</a:t>
            </a:r>
            <a:r>
              <a:rPr lang="en-GB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8" name="Google Shape;386;p32"/>
          <p:cNvSpPr txBox="1"/>
          <p:nvPr/>
        </p:nvSpPr>
        <p:spPr>
          <a:xfrm>
            <a:off x="538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3571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/>
            <p:cNvSpPr txBox="1"/>
            <p:nvPr/>
          </p:nvSpPr>
          <p:spPr>
            <a:xfrm>
              <a:off x="1488095" y="2237578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79425" y="4498340"/>
            <a:ext cx="8103235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Cảnh tượng con đường trong đoạn thơ thứ hai được miêu tả như thế nào?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/>
          <p:cNvGrpSpPr/>
          <p:nvPr/>
        </p:nvGrpSpPr>
        <p:grpSpPr>
          <a:xfrm rot="-10790834">
            <a:off x="-556729" y="199708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/>
          <p:cNvGrpSpPr/>
          <p:nvPr/>
        </p:nvGrpSpPr>
        <p:grpSpPr>
          <a:xfrm>
            <a:off x="-428407" y="2217708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/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/>
            <p:cNvSpPr txBox="1"/>
            <p:nvPr/>
          </p:nvSpPr>
          <p:spPr>
            <a:xfrm>
              <a:off x="1355738" y="4049899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/>
          <p:cNvSpPr txBox="1"/>
          <p:nvPr/>
        </p:nvSpPr>
        <p:spPr>
          <a:xfrm>
            <a:off x="806725" y="219174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 sau nói lên điều gì?</a:t>
            </a:r>
          </a:p>
        </p:txBody>
      </p:sp>
      <p:grpSp>
        <p:nvGrpSpPr>
          <p:cNvPr id="25" name="Google Shape;378;p32"/>
          <p:cNvGrpSpPr/>
          <p:nvPr/>
        </p:nvGrpSpPr>
        <p:grpSpPr>
          <a:xfrm>
            <a:off x="597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Google Shape;386;p32"/>
          <p:cNvSpPr txBox="1"/>
          <p:nvPr/>
        </p:nvSpPr>
        <p:spPr>
          <a:xfrm>
            <a:off x="506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50315" y="3410585"/>
            <a:ext cx="644779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“Những đêm hè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Đêm đông gió rét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Tiếng chổi tre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Sớm tối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Đi về”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sự chăm chỉ của chị lao công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niềm tự hào của chị lao công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sự thay đổi thời tiết đêm hè và đêm đông.</a:t>
            </a:r>
            <a:endParaRPr lang="en-US" sz="200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12520" y="4839335"/>
            <a:ext cx="381000" cy="468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413385" y="2763520"/>
            <a:ext cx="8767445" cy="182626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4.Tác giả nhắn nhủ em điều gì qua 3 câu thơ cuối?</a:t>
            </a: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202055" y="2063115"/>
            <a:ext cx="6515100" cy="1490980"/>
          </a:xfrm>
          <a:prstGeom prst="rect">
            <a:avLst/>
          </a:prstGeom>
        </p:spPr>
      </p:pic>
      <p:grpSp>
        <p:nvGrpSpPr>
          <p:cNvPr id="41" name="Google Shape;378;p32"/>
          <p:cNvGrpSpPr/>
          <p:nvPr/>
        </p:nvGrpSpPr>
        <p:grpSpPr>
          <a:xfrm>
            <a:off x="485549" y="592791"/>
            <a:ext cx="8117285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1083658" y="357090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152440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TIẾNG CHỔI TRE</a:t>
            </a:r>
          </a:p>
        </p:txBody>
      </p:sp>
      <p:grpSp>
        <p:nvGrpSpPr>
          <p:cNvPr id="48" name="14"/>
          <p:cNvGrpSpPr/>
          <p:nvPr/>
        </p:nvGrpSpPr>
        <p:grpSpPr>
          <a:xfrm>
            <a:off x="2045504" y="1412875"/>
            <a:ext cx="4505325" cy="2016125"/>
            <a:chOff x="2118480" y="1316166"/>
            <a:chExt cx="1512168" cy="1512168"/>
          </a:xfrm>
        </p:grpSpPr>
        <p:sp>
          <p:nvSpPr>
            <p:cNvPr id="49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431183" y="581002"/>
            <a:ext cx="573161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charset="0"/>
                <a:cs typeface="HP001 4 hàng" panose="020B0603050302020204" charset="0"/>
              </a:rPr>
              <a:t>X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charset="0"/>
              <a:cs typeface="HP001 4 hàng" panose="020B06030503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t="23704" r="13078" b="24189"/>
          <a:stretch>
            <a:fillRect/>
          </a:stretch>
        </p:blipFill>
        <p:spPr>
          <a:xfrm>
            <a:off x="5046716" y="3753928"/>
            <a:ext cx="2116084" cy="2107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35" r="6570" b="11461"/>
          <a:stretch>
            <a:fillRect/>
          </a:stretch>
        </p:blipFill>
        <p:spPr>
          <a:xfrm>
            <a:off x="1500668" y="1709634"/>
            <a:ext cx="3071332" cy="4337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8F743A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693" t="3409" r="9785" b="15897"/>
          <a:stretch/>
        </p:blipFill>
        <p:spPr>
          <a:xfrm>
            <a:off x="2273909" y="1568441"/>
            <a:ext cx="4620879" cy="4781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956359" y="483375"/>
            <a:ext cx="7154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800" kern="0" dirty="0">
                <a:solidFill>
                  <a:srgbClr val="FFAB40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X 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en-US" sz="32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62244" y="1427197"/>
            <a:ext cx="2661587" cy="29208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BAE5E4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039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500380" y="478379"/>
            <a:ext cx="422465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dụng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628650" y="3654872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85849" y="3836035"/>
            <a:ext cx="520065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6324" y="4554518"/>
            <a:ext cx="613410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5850" y="5299522"/>
            <a:ext cx="505777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67640" y="1699260"/>
            <a:ext cx="92494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5000"/>
              </a:lnSpc>
            </a:pPr>
            <a:r>
              <a:rPr lang="en-US" sz="4000" b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ȂȂȂȂȂȂȂȂȂȂȂȂȂȂȂ</a:t>
            </a:r>
            <a:r>
              <a:rPr lang="en-US" sz="4000" b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  <a:sym typeface="+mn-ea"/>
              </a:rPr>
              <a:t>ȂȂȂȂȂȂȂ</a:t>
            </a:r>
            <a:endParaRPr lang="en-US" sz="4000" b="1">
              <a:solidFill>
                <a:srgbClr val="C0000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92100" y="2781300"/>
            <a:ext cx="9119870" cy="6451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600" b="1">
                <a:latin typeface="HP001 4 hàng" panose="020B0603050302020204" charset="0"/>
                <a:cs typeface="HP001 4 hàng" panose="020B0603050302020204" charset="0"/>
              </a:rPr>
              <a:t>Xuân ωϙ, hànƑ câ⌐ χĹn đưŊƑ Ǉhay áo mƞ.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241975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CHỔI TRE</a:t>
            </a:r>
          </a:p>
        </p:txBody>
      </p:sp>
      <p:grpSp>
        <p:nvGrpSpPr>
          <p:cNvPr id="45" name="14"/>
          <p:cNvGrpSpPr/>
          <p:nvPr/>
        </p:nvGrpSpPr>
        <p:grpSpPr>
          <a:xfrm>
            <a:off x="2045504" y="1412875"/>
            <a:ext cx="4505325" cy="2016125"/>
            <a:chOff x="2118480" y="1316166"/>
            <a:chExt cx="1512168" cy="1512168"/>
          </a:xfrm>
        </p:grpSpPr>
        <p:sp>
          <p:nvSpPr>
            <p:cNvPr id="4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9566FC-3A64-408C-B5E3-32685F787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2075" y="92075"/>
            <a:ext cx="8514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Hai bức tranh miêu tả những thời điểm nào trong ngày?</a:t>
            </a:r>
          </a:p>
        </p:txBody>
      </p:sp>
      <p:sp>
        <p:nvSpPr>
          <p:cNvPr id="18" name="Google Shape;928;p37"/>
          <p:cNvSpPr txBox="1"/>
          <p:nvPr/>
        </p:nvSpPr>
        <p:spPr>
          <a:xfrm>
            <a:off x="92075" y="1144270"/>
            <a:ext cx="868235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Quang cảnh con đường trong hai bức tranh có gì khác nhau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/>
          <p:cNvGrpSpPr/>
          <p:nvPr/>
        </p:nvGrpSpPr>
        <p:grpSpPr>
          <a:xfrm>
            <a:off x="984410" y="350104"/>
            <a:ext cx="7693187" cy="1266841"/>
            <a:chOff x="603225" y="2182575"/>
            <a:chExt cx="2577800" cy="424450"/>
          </a:xfrm>
        </p:grpSpPr>
        <p:sp>
          <p:nvSpPr>
            <p:cNvPr id="28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80770" y="290830"/>
            <a:ext cx="7409180" cy="10826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>
            <a:fillRect/>
          </a:stretch>
        </p:blipFill>
        <p:spPr>
          <a:xfrm>
            <a:off x="0" y="2978785"/>
            <a:ext cx="4519930" cy="3635375"/>
          </a:xfrm>
          <a:prstGeom prst="round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>
            <a:fillRect/>
          </a:stretch>
        </p:blipFill>
        <p:spPr>
          <a:xfrm>
            <a:off x="4785360" y="2780030"/>
            <a:ext cx="4333240" cy="3834130"/>
          </a:xfrm>
          <a:prstGeom prst="roundRect">
            <a:avLst>
              <a:gd name="adj" fmla="val 12118"/>
            </a:avLst>
          </a:prstGeom>
        </p:spPr>
      </p:pic>
      <p:sp>
        <p:nvSpPr>
          <p:cNvPr id="4" name="Google Shape;928;p37"/>
          <p:cNvSpPr txBox="1"/>
          <p:nvPr/>
        </p:nvSpPr>
        <p:spPr>
          <a:xfrm>
            <a:off x="76835" y="2062480"/>
            <a:ext cx="904176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3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Vì sao con đường trong bức tranh thứ hai lại trở nên sạch sẽ như vậy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8" grpId="0"/>
      <p:bldP spid="18" grpId="1"/>
      <p:bldP spid="31" grpId="0" build="p"/>
      <p:bldP spid="31" grpId="1" build="p"/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885" y="51244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Nghe kể chuyện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00685" y="119189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Kể lại từng đoạn của câu chuyện theo tranh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865" y="1926590"/>
            <a:ext cx="7690485" cy="4091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1113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2751390" y="2197892"/>
            <a:ext cx="5332043" cy="24618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98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152400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190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94965" y="84806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89148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ve ve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ngủ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lắng nghe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đườngTrầnPhú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Xao xác hàng me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đông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cơn dông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 tắt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đứng trông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 lặng ngắt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lao công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sắt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đồng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lao công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3349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/>
          <p:cNvSpPr txBox="1"/>
          <p:nvPr/>
        </p:nvSpPr>
        <p:spPr>
          <a:xfrm>
            <a:off x="3390649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quét rác</a:t>
            </a:r>
          </a:p>
        </p:txBody>
      </p:sp>
      <p:sp>
        <p:nvSpPr>
          <p:cNvPr id="89" name="Google Shape;1686;p48"/>
          <p:cNvSpPr txBox="1"/>
          <p:nvPr/>
        </p:nvSpPr>
        <p:spPr>
          <a:xfrm>
            <a:off x="3461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lặng ngắt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023360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4587240" y="4074160"/>
            <a:ext cx="358140" cy="171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3973195" y="4996815"/>
            <a:ext cx="204470" cy="107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/>
          <p:cNvGrpSpPr/>
          <p:nvPr/>
        </p:nvGrpSpPr>
        <p:grpSpPr>
          <a:xfrm>
            <a:off x="776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4" name="Google Shape;386;p32"/>
          <p:cNvSpPr txBox="1"/>
          <p:nvPr/>
        </p:nvSpPr>
        <p:spPr>
          <a:xfrm>
            <a:off x="872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>
            <a:off x="4881880" y="318516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/>
          <p:cNvGrpSpPr/>
          <p:nvPr/>
        </p:nvGrpSpPr>
        <p:grpSpPr>
          <a:xfrm>
            <a:off x="776405" y="381503"/>
            <a:ext cx="7693187" cy="1266841"/>
            <a:chOff x="603225" y="2182575"/>
            <a:chExt cx="2577800" cy="424450"/>
          </a:xfrm>
        </p:grpSpPr>
        <p:sp>
          <p:nvSpPr>
            <p:cNvPr id="45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" name="Google Shape;386;p32"/>
          <p:cNvSpPr txBox="1"/>
          <p:nvPr/>
        </p:nvSpPr>
        <p:spPr>
          <a:xfrm>
            <a:off x="872808" y="40334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18965" y="439956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4418965" y="52373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5857563" y="443318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937965" y="44454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122930" y="1772920"/>
            <a:ext cx="332128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Những 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Khi ve ve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Đã ngủ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Tôi lắng nghe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Trên đườngTrầnPhú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Xao xác  hàng me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Quét rác...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225415" y="48182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93938" y="56746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74340" y="56869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232088" y="397916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810438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046235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xác: tiếng động nối tiếp nhau trong cảnh yên tĩnh.</a:t>
            </a: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904041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1000443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432236" y="613603"/>
            <a:ext cx="6030450" cy="794827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848796" y="34360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/>
          <p:cNvSpPr/>
          <p:nvPr/>
        </p:nvSpPr>
        <p:spPr>
          <a:xfrm>
            <a:off x="5805766" y="13176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công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7" name="Picture 1028" descr="ANH DA CHINH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542415" y="3074035"/>
            <a:ext cx="4808855" cy="29343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/>
          <p:cNvGrpSpPr/>
          <p:nvPr/>
        </p:nvGrpSpPr>
        <p:grpSpPr>
          <a:xfrm>
            <a:off x="1408131" y="407475"/>
            <a:ext cx="6887969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1293214" y="14926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256540" y="1330960"/>
            <a:ext cx="8742045" cy="109982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6140" y="1537133"/>
            <a:ext cx="95440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lao công làm việc vào những thời gian nào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8220" y="3355975"/>
            <a:ext cx="255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Đêm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7820" y="3355975"/>
            <a:ext cx="1965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Đêm hè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/>
          <p:cNvGrpSpPr/>
          <p:nvPr/>
        </p:nvGrpSpPr>
        <p:grpSpPr>
          <a:xfrm>
            <a:off x="1638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01040" y="1941195"/>
            <a:ext cx="782574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Khung cảnh đêm hè và đêm đông được miêu tả như thế nào?</a:t>
            </a:r>
          </a:p>
        </p:txBody>
      </p:sp>
      <p:sp>
        <p:nvSpPr>
          <p:cNvPr id="21" name="Google Shape;386;p32"/>
          <p:cNvSpPr txBox="1"/>
          <p:nvPr/>
        </p:nvSpPr>
        <p:spPr>
          <a:xfrm>
            <a:off x="1211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489</Words>
  <Application>Microsoft Office PowerPoint</Application>
  <PresentationFormat>On-screen Show (4:3)</PresentationFormat>
  <Paragraphs>105</Paragraphs>
  <Slides>21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Microsoft YaHei</vt:lpstr>
      <vt:lpstr>Arial</vt:lpstr>
      <vt:lpstr>Arial Rounded MT Bold</vt:lpstr>
      <vt:lpstr>Calibri</vt:lpstr>
      <vt:lpstr>Calibri Light</vt:lpstr>
      <vt:lpstr>HP001 4 hàng</vt:lpstr>
      <vt:lpstr>HP001 5 hàng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UTM Avo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76</cp:revision>
  <dcterms:created xsi:type="dcterms:W3CDTF">2021-06-19T10:18:00Z</dcterms:created>
  <dcterms:modified xsi:type="dcterms:W3CDTF">2021-07-15T07:12:22Z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