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345" r:id="rId2"/>
    <p:sldId id="368" r:id="rId3"/>
    <p:sldId id="369" r:id="rId4"/>
    <p:sldId id="274" r:id="rId5"/>
    <p:sldId id="316" r:id="rId6"/>
    <p:sldId id="373" r:id="rId7"/>
    <p:sldId id="374" r:id="rId8"/>
    <p:sldId id="318" r:id="rId9"/>
    <p:sldId id="273" r:id="rId10"/>
    <p:sldId id="319" r:id="rId11"/>
    <p:sldId id="320" r:id="rId12"/>
    <p:sldId id="354" r:id="rId13"/>
    <p:sldId id="375" r:id="rId14"/>
    <p:sldId id="376" r:id="rId15"/>
    <p:sldId id="377" r:id="rId16"/>
    <p:sldId id="378" r:id="rId17"/>
    <p:sldId id="379" r:id="rId18"/>
    <p:sldId id="380" r:id="rId19"/>
    <p:sldId id="381" r:id="rId20"/>
    <p:sldId id="382" r:id="rId21"/>
    <p:sldId id="383" r:id="rId22"/>
    <p:sldId id="384" r:id="rId23"/>
    <p:sldId id="385" r:id="rId24"/>
    <p:sldId id="386" r:id="rId25"/>
    <p:sldId id="387" r:id="rId26"/>
    <p:sldId id="325" r:id="rId27"/>
    <p:sldId id="261" r:id="rId28"/>
    <p:sldId id="265" r:id="rId29"/>
    <p:sldId id="388" r:id="rId30"/>
    <p:sldId id="367" r:id="rId31"/>
    <p:sldId id="371" r:id="rId32"/>
    <p:sldId id="35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84" y="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A05974-0DA7-4B5B-B6EB-4BCDD5E10071}"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9BD3F-7DF5-4E33-A759-CAEBE03EA306}" type="slidenum">
              <a:rPr lang="en-US" smtClean="0"/>
              <a:t>‹#›</a:t>
            </a:fld>
            <a:endParaRPr lang="en-US"/>
          </a:p>
        </p:txBody>
      </p:sp>
    </p:spTree>
    <p:extLst>
      <p:ext uri="{BB962C8B-B14F-4D97-AF65-F5344CB8AC3E}">
        <p14:creationId xmlns:p14="http://schemas.microsoft.com/office/powerpoint/2010/main" val="159365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418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3746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6837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6157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4552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6050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2132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577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4486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5108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3913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10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895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5024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504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0867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0696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8763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133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202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324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2346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50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666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2353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2138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191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22337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1_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02042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050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8803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649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5330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1_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14255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1_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8140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90357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52884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7508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13294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6690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4515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101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127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989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719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727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36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424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241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4351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299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696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6092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8980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932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264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942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2007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708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418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08968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998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08722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58776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76484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59529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Background ">
  <p:cSld name="Background ">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23163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822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878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235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180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7920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5478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8536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pic>
        <p:nvPicPr>
          <p:cNvPr id="3" name="Picture 2" descr="A white circle with leaves and blue text&#10;&#10;Description automatically generated">
            <a:extLst>
              <a:ext uri="{FF2B5EF4-FFF2-40B4-BE49-F238E27FC236}">
                <a16:creationId xmlns:a16="http://schemas.microsoft.com/office/drawing/2014/main" id="{3C953B58-E5DC-1883-9E87-8DE9ADF3177B}"/>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532641" y="161630"/>
            <a:ext cx="1393792" cy="1393792"/>
          </a:xfrm>
          <a:prstGeom prst="rect">
            <a:avLst/>
          </a:prstGeom>
        </p:spPr>
      </p:pic>
    </p:spTree>
    <p:extLst>
      <p:ext uri="{BB962C8B-B14F-4D97-AF65-F5344CB8AC3E}">
        <p14:creationId xmlns:p14="http://schemas.microsoft.com/office/powerpoint/2010/main" val="26514966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10.xml"/><Relationship Id="rId16" Type="http://schemas.openxmlformats.org/officeDocument/2006/relationships/image" Target="../media/image48.png"/><Relationship Id="rId1" Type="http://schemas.openxmlformats.org/officeDocument/2006/relationships/slideLayout" Target="../slideLayouts/slideLayout26.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36.svg"/><Relationship Id="rId9" Type="http://schemas.openxmlformats.org/officeDocument/2006/relationships/image" Target="../media/image41.sv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3.svg"/><Relationship Id="rId3" Type="http://schemas.openxmlformats.org/officeDocument/2006/relationships/image" Target="../media/image4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50.svg"/><Relationship Id="rId11" Type="http://schemas.openxmlformats.org/officeDocument/2006/relationships/image" Target="../media/image52.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49.svg"/><Relationship Id="rId9" Type="http://schemas.openxmlformats.org/officeDocument/2006/relationships/image" Target="../media/image51.sv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3.svg"/><Relationship Id="rId3" Type="http://schemas.openxmlformats.org/officeDocument/2006/relationships/image" Target="../media/image4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50.svg"/><Relationship Id="rId11" Type="http://schemas.openxmlformats.org/officeDocument/2006/relationships/image" Target="../media/image52.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49.svg"/><Relationship Id="rId9" Type="http://schemas.openxmlformats.org/officeDocument/2006/relationships/image" Target="../media/image51.sv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3.svg"/><Relationship Id="rId3" Type="http://schemas.openxmlformats.org/officeDocument/2006/relationships/image" Target="../media/image4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50.svg"/><Relationship Id="rId11" Type="http://schemas.openxmlformats.org/officeDocument/2006/relationships/image" Target="../media/image52.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49.svg"/><Relationship Id="rId9" Type="http://schemas.openxmlformats.org/officeDocument/2006/relationships/image" Target="../media/image51.sv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3.svg"/><Relationship Id="rId3" Type="http://schemas.openxmlformats.org/officeDocument/2006/relationships/image" Target="../media/image4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50.svg"/><Relationship Id="rId11" Type="http://schemas.openxmlformats.org/officeDocument/2006/relationships/image" Target="../media/image52.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49.svg"/><Relationship Id="rId9" Type="http://schemas.openxmlformats.org/officeDocument/2006/relationships/image" Target="../media/image51.sv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15.xml"/><Relationship Id="rId16" Type="http://schemas.openxmlformats.org/officeDocument/2006/relationships/image" Target="../media/image54.png"/><Relationship Id="rId1" Type="http://schemas.openxmlformats.org/officeDocument/2006/relationships/slideLayout" Target="../slideLayouts/slideLayout26.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36.svg"/><Relationship Id="rId9" Type="http://schemas.openxmlformats.org/officeDocument/2006/relationships/image" Target="../media/image41.svg"/><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3.svg"/><Relationship Id="rId3" Type="http://schemas.openxmlformats.org/officeDocument/2006/relationships/image" Target="../media/image4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50.svg"/><Relationship Id="rId11" Type="http://schemas.openxmlformats.org/officeDocument/2006/relationships/image" Target="../media/image52.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49.svg"/><Relationship Id="rId9" Type="http://schemas.openxmlformats.org/officeDocument/2006/relationships/image" Target="../media/image51.sv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3.svg"/><Relationship Id="rId3" Type="http://schemas.openxmlformats.org/officeDocument/2006/relationships/image" Target="../media/image4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50.svg"/><Relationship Id="rId11" Type="http://schemas.openxmlformats.org/officeDocument/2006/relationships/image" Target="../media/image52.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49.svg"/><Relationship Id="rId9" Type="http://schemas.openxmlformats.org/officeDocument/2006/relationships/image" Target="../media/image51.sv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3.svg"/><Relationship Id="rId3" Type="http://schemas.openxmlformats.org/officeDocument/2006/relationships/image" Target="../media/image4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50.svg"/><Relationship Id="rId11" Type="http://schemas.openxmlformats.org/officeDocument/2006/relationships/image" Target="../media/image52.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49.svg"/><Relationship Id="rId9" Type="http://schemas.openxmlformats.org/officeDocument/2006/relationships/image" Target="../media/image51.sv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19.xml"/><Relationship Id="rId16" Type="http://schemas.openxmlformats.org/officeDocument/2006/relationships/image" Target="../media/image55.png"/><Relationship Id="rId1" Type="http://schemas.openxmlformats.org/officeDocument/2006/relationships/slideLayout" Target="../slideLayouts/slideLayout26.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36.svg"/><Relationship Id="rId9" Type="http://schemas.openxmlformats.org/officeDocument/2006/relationships/image" Target="../media/image41.svg"/><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3.svg"/><Relationship Id="rId3" Type="http://schemas.openxmlformats.org/officeDocument/2006/relationships/image" Target="../media/image4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50.svg"/><Relationship Id="rId11" Type="http://schemas.openxmlformats.org/officeDocument/2006/relationships/image" Target="../media/image52.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49.svg"/><Relationship Id="rId9" Type="http://schemas.openxmlformats.org/officeDocument/2006/relationships/image" Target="../media/image51.sv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3.svg"/><Relationship Id="rId3" Type="http://schemas.openxmlformats.org/officeDocument/2006/relationships/image" Target="../media/image4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50.svg"/><Relationship Id="rId11" Type="http://schemas.openxmlformats.org/officeDocument/2006/relationships/image" Target="../media/image52.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49.svg"/><Relationship Id="rId9" Type="http://schemas.openxmlformats.org/officeDocument/2006/relationships/image" Target="../media/image51.sv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3.svg"/><Relationship Id="rId3" Type="http://schemas.openxmlformats.org/officeDocument/2006/relationships/image" Target="../media/image4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50.svg"/><Relationship Id="rId11" Type="http://schemas.openxmlformats.org/officeDocument/2006/relationships/image" Target="../media/image52.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49.svg"/><Relationship Id="rId9" Type="http://schemas.openxmlformats.org/officeDocument/2006/relationships/image" Target="../media/image51.sv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23.xml"/><Relationship Id="rId16" Type="http://schemas.openxmlformats.org/officeDocument/2006/relationships/image" Target="../media/image56.png"/><Relationship Id="rId1" Type="http://schemas.openxmlformats.org/officeDocument/2006/relationships/slideLayout" Target="../slideLayouts/slideLayout26.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36.svg"/><Relationship Id="rId9" Type="http://schemas.openxmlformats.org/officeDocument/2006/relationships/image" Target="../media/image41.svg"/><Relationship Id="rId1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3.svg"/><Relationship Id="rId3" Type="http://schemas.openxmlformats.org/officeDocument/2006/relationships/image" Target="../media/image4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50.svg"/><Relationship Id="rId11" Type="http://schemas.openxmlformats.org/officeDocument/2006/relationships/image" Target="../media/image52.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49.svg"/><Relationship Id="rId9" Type="http://schemas.openxmlformats.org/officeDocument/2006/relationships/image" Target="../media/image51.sv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3.svg"/><Relationship Id="rId3" Type="http://schemas.openxmlformats.org/officeDocument/2006/relationships/image" Target="../media/image4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50.svg"/><Relationship Id="rId11" Type="http://schemas.openxmlformats.org/officeDocument/2006/relationships/image" Target="../media/image52.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49.svg"/><Relationship Id="rId9" Type="http://schemas.openxmlformats.org/officeDocument/2006/relationships/image" Target="../media/image51.sv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0.sv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svg"/><Relationship Id="rId3" Type="http://schemas.openxmlformats.org/officeDocument/2006/relationships/audio" Target="../media/audio2.wav"/><Relationship Id="rId7" Type="http://schemas.openxmlformats.org/officeDocument/2006/relationships/image" Target="../media/image63.svg"/><Relationship Id="rId12" Type="http://schemas.openxmlformats.org/officeDocument/2006/relationships/image" Target="../media/image68.svg"/><Relationship Id="rId17" Type="http://schemas.openxmlformats.org/officeDocument/2006/relationships/image" Target="../media/image73.png"/><Relationship Id="rId2" Type="http://schemas.openxmlformats.org/officeDocument/2006/relationships/notesSlide" Target="../notesSlides/notesSlide27.xml"/><Relationship Id="rId16" Type="http://schemas.openxmlformats.org/officeDocument/2006/relationships/image" Target="../media/image72.svg"/><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67.png"/><Relationship Id="rId5" Type="http://schemas.openxmlformats.org/officeDocument/2006/relationships/image" Target="../media/image62.sv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 Id="rId14" Type="http://schemas.openxmlformats.org/officeDocument/2006/relationships/image" Target="../media/image70.sv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2.sv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2.sv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4.svg"/><Relationship Id="rId2" Type="http://schemas.openxmlformats.org/officeDocument/2006/relationships/notesSlide" Target="../notesSlides/notesSlide32.xml"/><Relationship Id="rId1" Type="http://schemas.openxmlformats.org/officeDocument/2006/relationships/slideLayout" Target="../slideLayouts/slideLayout41.xml"/><Relationship Id="rId6" Type="http://schemas.openxmlformats.org/officeDocument/2006/relationships/image" Target="../media/image83.png"/><Relationship Id="rId5" Type="http://schemas.openxmlformats.org/officeDocument/2006/relationships/image" Target="../media/image78.sv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8.svg"/><Relationship Id="rId5" Type="http://schemas.openxmlformats.org/officeDocument/2006/relationships/image" Target="../media/image19.png"/><Relationship Id="rId10" Type="http://schemas.openxmlformats.org/officeDocument/2006/relationships/image" Target="../media/image30.svg"/><Relationship Id="rId4" Type="http://schemas.openxmlformats.org/officeDocument/2006/relationships/image" Target="../media/image27.sv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sv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id="{69AE7117-76BC-49F0-8461-9BB542D41C96}"/>
              </a:ext>
            </a:extLst>
          </p:cNvPr>
          <p:cNvSpPr/>
          <p:nvPr/>
        </p:nvSpPr>
        <p:spPr>
          <a:xfrm>
            <a:off x="1758341" y="121919"/>
            <a:ext cx="9375227" cy="4110247"/>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1" name="Graphic 10">
            <a:extLst>
              <a:ext uri="{FF2B5EF4-FFF2-40B4-BE49-F238E27FC236}">
                <a16:creationId xmlns:a16="http://schemas.microsoft.com/office/drawing/2014/main" id="{A5284A57-6A4D-4DDE-885D-A59B18BE19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0789" y="3481550"/>
            <a:ext cx="2095105" cy="3254532"/>
          </a:xfrm>
          <a:prstGeom prst="rect">
            <a:avLst/>
          </a:prstGeom>
        </p:spPr>
      </p:pic>
      <p:pic>
        <p:nvPicPr>
          <p:cNvPr id="12" name="Graphic 11">
            <a:extLst>
              <a:ext uri="{FF2B5EF4-FFF2-40B4-BE49-F238E27FC236}">
                <a16:creationId xmlns:a16="http://schemas.microsoft.com/office/drawing/2014/main" id="{64E8E939-5A26-4AB4-BA60-564B0EFEB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558088" y="2884195"/>
            <a:ext cx="2457171" cy="3254532"/>
          </a:xfrm>
          <a:prstGeom prst="rect">
            <a:avLst/>
          </a:prstGeom>
        </p:spPr>
      </p:pic>
      <p:pic>
        <p:nvPicPr>
          <p:cNvPr id="2" name="Picture 1">
            <a:extLst>
              <a:ext uri="{FF2B5EF4-FFF2-40B4-BE49-F238E27FC236}">
                <a16:creationId xmlns:a16="http://schemas.microsoft.com/office/drawing/2014/main" id="{B051F7F5-A453-D760-0B11-1A6E662D18D5}"/>
              </a:ext>
            </a:extLst>
          </p:cNvPr>
          <p:cNvPicPr>
            <a:picLocks noChangeAspect="1"/>
          </p:cNvPicPr>
          <p:nvPr/>
        </p:nvPicPr>
        <p:blipFill>
          <a:blip r:embed="rId7"/>
          <a:stretch>
            <a:fillRect/>
          </a:stretch>
        </p:blipFill>
        <p:spPr>
          <a:xfrm>
            <a:off x="4759730" y="376913"/>
            <a:ext cx="3773751" cy="1286367"/>
          </a:xfrm>
          <a:prstGeom prst="rect">
            <a:avLst/>
          </a:prstGeom>
        </p:spPr>
      </p:pic>
      <p:pic>
        <p:nvPicPr>
          <p:cNvPr id="3" name="Picture 2">
            <a:extLst>
              <a:ext uri="{FF2B5EF4-FFF2-40B4-BE49-F238E27FC236}">
                <a16:creationId xmlns:a16="http://schemas.microsoft.com/office/drawing/2014/main" id="{A7D9CBB1-5D7D-D1D3-7698-FB4489AA930D}"/>
              </a:ext>
            </a:extLst>
          </p:cNvPr>
          <p:cNvPicPr>
            <a:picLocks noChangeAspect="1"/>
          </p:cNvPicPr>
          <p:nvPr/>
        </p:nvPicPr>
        <p:blipFill>
          <a:blip r:embed="rId8"/>
          <a:stretch>
            <a:fillRect/>
          </a:stretch>
        </p:blipFill>
        <p:spPr>
          <a:xfrm>
            <a:off x="2453181" y="1413878"/>
            <a:ext cx="8327858" cy="2280102"/>
          </a:xfrm>
          <a:prstGeom prst="rect">
            <a:avLst/>
          </a:prstGeom>
        </p:spPr>
      </p:pic>
    </p:spTree>
    <p:extLst>
      <p:ext uri="{BB962C8B-B14F-4D97-AF65-F5344CB8AC3E}">
        <p14:creationId xmlns:p14="http://schemas.microsoft.com/office/powerpoint/2010/main" val="11130233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rtl="0" latinLnBrk="0"/>
            <a:endParaRPr lang="vi-VN" sz="3200" b="0" i="0" dirty="0">
              <a:solidFill>
                <a:srgbClr val="000000"/>
              </a:solidFill>
              <a:effectLst/>
              <a:latin typeface="OpenSan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466725" y="1009650"/>
            <a:ext cx="9039225" cy="5016758"/>
          </a:xfrm>
          <a:prstGeom prst="rect">
            <a:avLst/>
          </a:prstGeom>
          <a:noFill/>
        </p:spPr>
        <p:txBody>
          <a:bodyPr wrap="square" rtlCol="0">
            <a:spAutoFit/>
          </a:bodyPr>
          <a:lstStyle/>
          <a:p>
            <a:pPr algn="just" rtl="0" latinLnBrk="0"/>
            <a:r>
              <a:rPr lang="vi-VN" sz="3200" b="1" i="0" dirty="0">
                <a:solidFill>
                  <a:srgbClr val="000000"/>
                </a:solidFill>
                <a:effectLst/>
                <a:latin typeface="Cambria" panose="02040503050406030204" pitchFamily="18" charset="0"/>
                <a:ea typeface="Cambria" panose="02040503050406030204" pitchFamily="18" charset="0"/>
              </a:rPr>
              <a:t>a. Tá lá </a:t>
            </a:r>
          </a:p>
          <a:p>
            <a:pPr algn="just" rtl="0" latinLnBrk="0"/>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Có những cây mùa nào cũng đẹp, như cây bàng. Mùa xuân, lá bàng mới nảy trông như những ngọn lửa xanh. Sang hè, lá lên thật dày, ánh sáng xuyên qua chỉ còn là màu ngọc bích. Khi lá bàng ngả sang màu lục, ấy là mùa thu. Sang đến những ngày cuối đông, mùa của lá rụng, nó lại có vẻ đẹp riêng. Những lá bàng mùa đông đỏ như đồng ấy, có thể nhìn cả ngày không chán.</a:t>
            </a:r>
          </a:p>
          <a:p>
            <a:pPr algn="r" rtl="0" latinLnBrk="0"/>
            <a:r>
              <a:rPr lang="vi-VN" sz="3200" b="0" i="0" dirty="0">
                <a:solidFill>
                  <a:srgbClr val="000000"/>
                </a:solidFill>
                <a:effectLst/>
                <a:latin typeface="Cambria" panose="02040503050406030204" pitchFamily="18" charset="0"/>
                <a:ea typeface="Cambria" panose="02040503050406030204" pitchFamily="18" charset="0"/>
              </a:rPr>
              <a:t>(Đoàn Giỏi)</a:t>
            </a:r>
          </a:p>
        </p:txBody>
      </p:sp>
      <p:pic>
        <p:nvPicPr>
          <p:cNvPr id="5" name="Picture 4">
            <a:extLst>
              <a:ext uri="{FF2B5EF4-FFF2-40B4-BE49-F238E27FC236}">
                <a16:creationId xmlns:a16="http://schemas.microsoft.com/office/drawing/2014/main" id="{240625EF-00E5-24CB-7253-D700E9326274}"/>
              </a:ext>
            </a:extLst>
          </p:cNvPr>
          <p:cNvPicPr>
            <a:picLocks noChangeAspect="1"/>
          </p:cNvPicPr>
          <p:nvPr/>
        </p:nvPicPr>
        <p:blipFill>
          <a:blip r:embed="rId16"/>
          <a:stretch>
            <a:fillRect/>
          </a:stretch>
        </p:blipFill>
        <p:spPr>
          <a:xfrm>
            <a:off x="9589652" y="314325"/>
            <a:ext cx="2602348" cy="2390775"/>
          </a:xfrm>
          <a:prstGeom prst="rect">
            <a:avLst/>
          </a:prstGeom>
        </p:spPr>
      </p:pic>
    </p:spTree>
    <p:extLst>
      <p:ext uri="{BB962C8B-B14F-4D97-AF65-F5344CB8AC3E}">
        <p14:creationId xmlns:p14="http://schemas.microsoft.com/office/powerpoint/2010/main" val="412399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err="1">
                <a:solidFill>
                  <a:srgbClr val="FFFFFF"/>
                </a:solidFill>
                <a:latin typeface="Calibri" panose="020F0502020204030204" pitchFamily="34" charset="0"/>
                <a:cs typeface="Calibri" panose="020F0502020204030204" pitchFamily="34" charset="0"/>
                <a:sym typeface="Arial"/>
              </a:rPr>
              <a:t>Các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bạn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đã</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đọc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kĩ</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đoạn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văn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rồi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giờ</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hãy</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giúp</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mình</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trả</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lời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các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câu</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hỏi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sau</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đây</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nhé</a:t>
            </a:r>
            <a:r>
              <a:rPr lang="en-US" sz="3733" kern="0" dirty="0">
                <a:solidFill>
                  <a:srgbClr val="FFFFFF"/>
                </a:solidFill>
                <a:latin typeface="Calibri" panose="020F0502020204030204" pitchFamily="34" charset="0"/>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200025"/>
            <a:ext cx="12192000" cy="22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Câu mở đầu đoạn cho biết điều gì?</a:t>
            </a:r>
          </a:p>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Lá bàng được tả theo trình tự nào?</a:t>
            </a:r>
          </a:p>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Theo em, tác giả yêu thích màu lá cây bàng vào mùa nào nhất?</a:t>
            </a:r>
            <a:endParaRPr lang="en-US" sz="3200" kern="0" dirty="0">
              <a:solidFill>
                <a:srgbClr val="0070C0"/>
              </a:solidFill>
              <a:latin typeface="Calibri" panose="020F0502020204030204" pitchFamily="34" charset="0"/>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189209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xEl>
                                                  <p:pRg st="2" end="2"/>
                                                </p:txEl>
                                              </p:spTgt>
                                            </p:tgtEl>
                                            <p:attrNameLst>
                                              <p:attrName>style.visibility</p:attrName>
                                            </p:attrNameLst>
                                          </p:cBhvr>
                                          <p:to>
                                            <p:strVal val="visible"/>
                                          </p:to>
                                        </p:set>
                                        <p:animEffect transition="in" filter="fade">
                                          <p:cBhvr>
                                            <p:cTn id="33"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xEl>
                                                  <p:pRg st="2" end="2"/>
                                                </p:txEl>
                                              </p:spTgt>
                                            </p:tgtEl>
                                            <p:attrNameLst>
                                              <p:attrName>style.visibility</p:attrName>
                                            </p:attrNameLst>
                                          </p:cBhvr>
                                          <p:to>
                                            <p:strVal val="visible"/>
                                          </p:to>
                                        </p:set>
                                        <p:animEffect transition="in" filter="fade">
                                          <p:cBhvr>
                                            <p:cTn id="33"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defTabSz="1219170">
              <a:buClr>
                <a:srgbClr val="000000"/>
              </a:buClr>
              <a:defRPr/>
            </a:pP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mở</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đầu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cho</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biết</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điều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gì</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a:t>
            </a:r>
          </a:p>
          <a:p>
            <a:pPr algn="just" defTabSz="1219170">
              <a:buClr>
                <a:srgbClr val="000000"/>
              </a:buClr>
              <a:defRPr/>
            </a:pPr>
            <a:r>
              <a:rPr lang="en-US" sz="4800"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nl-NL" sz="4800" b="1" dirty="0">
                <a:solidFill>
                  <a:srgbClr val="FF0000"/>
                </a:solidFill>
                <a:latin typeface="Cambria" panose="02040503050406030204" pitchFamily="18" charset="0"/>
                <a:ea typeface="Cambria" panose="02040503050406030204" pitchFamily="18" charset="0"/>
              </a:rPr>
              <a:t>Câu mở đoạn cho biết cây bàng mùa nào cũng thấy đẹp.</a:t>
            </a:r>
            <a:endParaRPr lang="en-US" sz="4800" b="1" dirty="0">
              <a:solidFill>
                <a:srgbClr val="FF0000"/>
              </a:solidFill>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58851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defTabSz="1219170">
              <a:buClr>
                <a:srgbClr val="000000"/>
              </a:buClr>
            </a:pPr>
            <a:r>
              <a:rPr lang="vi-VN" sz="48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Lá bàng được tả theo trình tự nào?</a:t>
            </a:r>
          </a:p>
          <a:p>
            <a:pPr lvl="0" algn="just" defTabSz="1219170">
              <a:buClr>
                <a:srgbClr val="000000"/>
              </a:buClr>
              <a:defRPr/>
            </a:pPr>
            <a:r>
              <a:rPr kumimoji="0" lang="en-US"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800" b="1" dirty="0">
                <a:solidFill>
                  <a:srgbClr val="FF0000"/>
                </a:solidFill>
                <a:latin typeface="Cambria" panose="02040503050406030204" pitchFamily="18" charset="0"/>
                <a:ea typeface="Cambria" panose="02040503050406030204" pitchFamily="18" charset="0"/>
              </a:rPr>
              <a:t>Lá bàng được tả trình tự theo 4 mùa xuân, hạ, thu, đông.</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258341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Theo em, tác giả yêu thích màu lá cây bàng vào mùa nào nhất?</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Tác giả yêu thích màu lá bàng vào mùa xuân nhất: Sang đến những ngày cuối đông, mùa của lá rụng</a:t>
            </a:r>
            <a:r>
              <a:rPr lang="en-US" sz="4000" b="1" dirty="0">
                <a:solidFill>
                  <a:srgbClr val="FF0000"/>
                </a:solidFill>
                <a:latin typeface="Cambria" panose="02040503050406030204" pitchFamily="18" charset="0"/>
                <a:ea typeface="Cambria" panose="02040503050406030204" pitchFamily="18" charset="0"/>
              </a:rPr>
              <a:t>, n</a:t>
            </a:r>
            <a:r>
              <a:rPr lang="vi-VN" sz="4000" b="1" dirty="0">
                <a:solidFill>
                  <a:srgbClr val="FF0000"/>
                </a:solidFill>
                <a:latin typeface="Cambria" panose="02040503050406030204" pitchFamily="18" charset="0"/>
                <a:ea typeface="Cambria" panose="02040503050406030204" pitchFamily="18" charset="0"/>
              </a:rPr>
              <a:t>ó lại có vẻ đẹp riêng…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353216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466726" y="1009650"/>
            <a:ext cx="8134350" cy="4031873"/>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Tả hoa</a:t>
            </a:r>
          </a:p>
          <a:p>
            <a:pPr lvl="0"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Hoa sầu riêng trổ vào cuối năm. Gió đưa hương thơm ngát như hương cau, hương bưởi toả khắp khu vườn. Hoa đậu từng chùm, màu trắng ngà. Cánh hoa nhỏ như vảy cá, hao hao giống cánh sen con, lác đác vài nhuỵ li ti giữa những cánh hoa.</a:t>
            </a:r>
          </a:p>
          <a:p>
            <a:pPr lvl="0" algn="r"/>
            <a:r>
              <a:rPr lang="vi-VN" sz="3200" dirty="0">
                <a:solidFill>
                  <a:srgbClr val="000000"/>
                </a:solidFill>
                <a:latin typeface="Cambria" panose="02040503050406030204" pitchFamily="18" charset="0"/>
                <a:ea typeface="Cambria" panose="02040503050406030204" pitchFamily="18" charset="0"/>
              </a:rPr>
              <a:t>(Mai Văn Tạo)</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16392DA-BCA5-28D8-6278-1B424B94484B}"/>
              </a:ext>
            </a:extLst>
          </p:cNvPr>
          <p:cNvPicPr>
            <a:picLocks noChangeAspect="1"/>
          </p:cNvPicPr>
          <p:nvPr/>
        </p:nvPicPr>
        <p:blipFill>
          <a:blip r:embed="rId16"/>
          <a:stretch>
            <a:fillRect/>
          </a:stretch>
        </p:blipFill>
        <p:spPr>
          <a:xfrm>
            <a:off x="8921625" y="1885951"/>
            <a:ext cx="3270375" cy="2405062"/>
          </a:xfrm>
          <a:prstGeom prst="rect">
            <a:avLst/>
          </a:prstGeom>
        </p:spPr>
      </p:pic>
    </p:spTree>
    <p:extLst>
      <p:ext uri="{BB962C8B-B14F-4D97-AF65-F5344CB8AC3E}">
        <p14:creationId xmlns:p14="http://schemas.microsoft.com/office/powerpoint/2010/main" val="224826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Đoạn văn tả những đặc điểm nào của hoa sầu riêng?</a:t>
            </a:r>
          </a:p>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Biện pháp so sánh giúp làm nổi bật đặc điểm nào của hoa?</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323059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Đoạn văn tả những đặc điểm nào của hoa sầu riêng?</a:t>
            </a:r>
          </a:p>
          <a:p>
            <a:pPr lvl="0" algn="just" defTabSz="1219170">
              <a:buClr>
                <a:srgbClr val="000000"/>
              </a:buClr>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600" b="1" dirty="0">
                <a:solidFill>
                  <a:srgbClr val="FF0000"/>
                </a:solidFill>
                <a:latin typeface="Cambria" panose="02040503050406030204" pitchFamily="18" charset="0"/>
                <a:ea typeface="Cambria" panose="02040503050406030204" pitchFamily="18" charset="0"/>
              </a:rPr>
              <a:t>Đặc điểm của hoa sầu riêng:</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Hương hoa thơm ngát như hương cau, hương bưởi;</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Hình dáng của hoa nở từng chùm, cánh hoa nhỏ như v</a:t>
            </a:r>
            <a:r>
              <a:rPr lang="en-US" sz="3600" b="1" dirty="0">
                <a:solidFill>
                  <a:srgbClr val="FF0000"/>
                </a:solidFill>
                <a:latin typeface="Cambria" panose="02040503050406030204" pitchFamily="18" charset="0"/>
                <a:ea typeface="Cambria" panose="02040503050406030204" pitchFamily="18" charset="0"/>
              </a:rPr>
              <a:t>â</a:t>
            </a:r>
            <a:r>
              <a:rPr lang="vi-VN" sz="3600" b="1" dirty="0">
                <a:solidFill>
                  <a:srgbClr val="FF0000"/>
                </a:solidFill>
                <a:latin typeface="Cambria" panose="02040503050406030204" pitchFamily="18" charset="0"/>
                <a:ea typeface="Cambria" panose="02040503050406030204" pitchFamily="18" charset="0"/>
              </a:rPr>
              <a:t>y cá, hao hao giống cánh sen con, nhụy hoa li ti;</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Màu sắc của hoa: màu ngà trắng.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281730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xEl>
                                                  <p:pRg st="3" end="3"/>
                                                </p:txEl>
                                              </p:spTgt>
                                            </p:tgtEl>
                                            <p:attrNameLst>
                                              <p:attrName>style.visibility</p:attrName>
                                            </p:attrNameLst>
                                          </p:cBhvr>
                                          <p:to>
                                            <p:strVal val="visible"/>
                                          </p:to>
                                        </p:set>
                                        <p:animEffect transition="in" filter="fade">
                                          <p:cBhvr>
                                            <p:cTn id="27" dur="500"/>
                                            <p:tgtEl>
                                              <p:spTgt spid="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xEl>
                                                  <p:pRg st="4" end="4"/>
                                                </p:txEl>
                                              </p:spTgt>
                                            </p:tgtEl>
                                            <p:attrNameLst>
                                              <p:attrName>style.visibility</p:attrName>
                                            </p:attrNameLst>
                                          </p:cBhvr>
                                          <p:to>
                                            <p:strVal val="visible"/>
                                          </p:to>
                                        </p:set>
                                        <p:animEffect transition="in" filter="fade">
                                          <p:cBhvr>
                                            <p:cTn id="32" dur="500"/>
                                            <p:tgtEl>
                                              <p:spTgt spid="68">
                                                <p:txEl>
                                                  <p:pRg st="4" end="4"/>
                                                </p:txEl>
                                              </p:spTgt>
                                            </p:tgtEl>
                                          </p:cBhvr>
                                        </p:animEffect>
                                      </p:childTnLst>
                                    </p:cTn>
                                  </p:par>
                                  <p:par>
                                    <p:cTn id="33" presetID="2" presetClass="entr" presetSubtype="8" fill="hold" nodeType="withEffect" p14:presetBounceEnd="60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60000">
                                          <p:cBhvr additive="base">
                                            <p:cTn id="35"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3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xEl>
                                                  <p:pRg st="3" end="3"/>
                                                </p:txEl>
                                              </p:spTgt>
                                            </p:tgtEl>
                                            <p:attrNameLst>
                                              <p:attrName>style.visibility</p:attrName>
                                            </p:attrNameLst>
                                          </p:cBhvr>
                                          <p:to>
                                            <p:strVal val="visible"/>
                                          </p:to>
                                        </p:set>
                                        <p:animEffect transition="in" filter="fade">
                                          <p:cBhvr>
                                            <p:cTn id="27" dur="500"/>
                                            <p:tgtEl>
                                              <p:spTgt spid="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xEl>
                                                  <p:pRg st="4" end="4"/>
                                                </p:txEl>
                                              </p:spTgt>
                                            </p:tgtEl>
                                            <p:attrNameLst>
                                              <p:attrName>style.visibility</p:attrName>
                                            </p:attrNameLst>
                                          </p:cBhvr>
                                          <p:to>
                                            <p:strVal val="visible"/>
                                          </p:to>
                                        </p:set>
                                        <p:animEffect transition="in" filter="fade">
                                          <p:cBhvr>
                                            <p:cTn id="32" dur="500"/>
                                            <p:tgtEl>
                                              <p:spTgt spid="68">
                                                <p:txEl>
                                                  <p:pRg st="4" end="4"/>
                                                </p:txEl>
                                              </p:spTgt>
                                            </p:tgtEl>
                                          </p:cBhvr>
                                        </p:animEffect>
                                      </p:childTnLst>
                                    </p:cTn>
                                  </p:par>
                                  <p:par>
                                    <p:cTn id="33" presetID="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750" fill="hold"/>
                                            <p:tgtEl>
                                              <p:spTgt spid="10"/>
                                            </p:tgtEl>
                                            <p:attrNameLst>
                                              <p:attrName>ppt_x</p:attrName>
                                            </p:attrNameLst>
                                          </p:cBhvr>
                                          <p:tavLst>
                                            <p:tav tm="0">
                                              <p:val>
                                                <p:strVal val="0-#ppt_w/2"/>
                                              </p:val>
                                            </p:tav>
                                            <p:tav tm="100000">
                                              <p:val>
                                                <p:strVal val="#ppt_x"/>
                                              </p:val>
                                            </p:tav>
                                          </p:tavLst>
                                        </p:anim>
                                        <p:anim calcmode="lin" valueType="num">
                                          <p:cBhvr additive="base">
                                            <p:cTn id="3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Biện pháp so sánh giúp làm nổi bật đặc điểm nào của hoa?</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Biện pháp so sánh giúp làm nổi bật mùi hương của hoa, giúp người đọc dễ hình dung được hình dáng của hoa….</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96465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466726" y="1009650"/>
            <a:ext cx="8134350" cy="5509200"/>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c. Tả quả</a:t>
            </a:r>
          </a:p>
          <a:p>
            <a:pPr lvl="0" algn="just"/>
            <a:r>
              <a:rPr lang="en-US" sz="3200" b="1"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Mùa hè đã đến. Thoắt cái, những chùm nhãn mới đậu đã nhú đều như hạt gạo, hàng nghìn hàng nghìn quả. Như một bà mẹ thương con, cây nhãn dồn tất cả sữa ngọt sữa ngon của mình lên các chùm quả. Thế là quả lớn như thổi: bằng hạt ngô, rồi bằng hòn bi, tròn, đều và chắc. Những quả nhãn no đầy sữa mẹ, ngày lại ngày dầm mưa hè, phơi nắng hè đã chín ngọt lự.</a:t>
            </a:r>
          </a:p>
          <a:p>
            <a:pPr lvl="0" algn="r"/>
            <a:r>
              <a:rPr lang="vi-VN" sz="3200" dirty="0">
                <a:solidFill>
                  <a:srgbClr val="000000"/>
                </a:solidFill>
                <a:latin typeface="Cambria" panose="02040503050406030204" pitchFamily="18" charset="0"/>
                <a:ea typeface="Cambria" panose="02040503050406030204" pitchFamily="18" charset="0"/>
              </a:rPr>
              <a:t>(Theo Vũ Tú Nam)</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FDD9F5E-19EC-59AD-F74F-3F685C26C98D}"/>
              </a:ext>
            </a:extLst>
          </p:cNvPr>
          <p:cNvPicPr>
            <a:picLocks noChangeAspect="1"/>
          </p:cNvPicPr>
          <p:nvPr/>
        </p:nvPicPr>
        <p:blipFill>
          <a:blip r:embed="rId16"/>
          <a:stretch>
            <a:fillRect/>
          </a:stretch>
        </p:blipFill>
        <p:spPr>
          <a:xfrm>
            <a:off x="8530990" y="2047875"/>
            <a:ext cx="3427648" cy="2833687"/>
          </a:xfrm>
          <a:prstGeom prst="rect">
            <a:avLst/>
          </a:prstGeom>
        </p:spPr>
      </p:pic>
    </p:spTree>
    <p:extLst>
      <p:ext uri="{BB962C8B-B14F-4D97-AF65-F5344CB8AC3E}">
        <p14:creationId xmlns:p14="http://schemas.microsoft.com/office/powerpoint/2010/main" val="347326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id="{69AE7117-76BC-49F0-8461-9BB542D41C96}"/>
              </a:ext>
            </a:extLst>
          </p:cNvPr>
          <p:cNvSpPr/>
          <p:nvPr/>
        </p:nvSpPr>
        <p:spPr>
          <a:xfrm>
            <a:off x="-144380" y="218750"/>
            <a:ext cx="12480759" cy="5176252"/>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id="{C1DA2DAA-5FA8-49CF-9B6D-90E27210EE8A}"/>
              </a:ext>
            </a:extLst>
          </p:cNvPr>
          <p:cNvSpPr txBox="1"/>
          <p:nvPr/>
        </p:nvSpPr>
        <p:spPr>
          <a:xfrm>
            <a:off x="1307690" y="1806725"/>
            <a:ext cx="10127226" cy="1815690"/>
          </a:xfrm>
          <a:prstGeom prst="rect">
            <a:avLst/>
          </a:prstGeom>
          <a:noFill/>
        </p:spPr>
        <p:txBody>
          <a:bodyPr wrap="square">
            <a:spAutoFit/>
          </a:bodyPr>
          <a:lstStyle/>
          <a:p>
            <a:pPr defTabSz="1219170">
              <a:buClr>
                <a:srgbClr val="000000"/>
              </a:buClr>
              <a:defRPr/>
            </a:pPr>
            <a:r>
              <a:rPr lang="vi-VN" sz="3733" kern="0" dirty="0">
                <a:solidFill>
                  <a:srgbClr val="002060"/>
                </a:solidFill>
                <a:latin typeface="Calibri" panose="020F0502020204030204" pitchFamily="34" charset="0"/>
                <a:cs typeface="Calibri" panose="020F0502020204030204" pitchFamily="34" charset="0"/>
                <a:sym typeface="Wingdings" panose="05000000000000000000" pitchFamily="2" charset="2"/>
              </a:rPr>
              <a:t>- Viết được đoạn văn miêu tả cây cối (cây ăn quả) có đủ mở bài, thân bài, kết bài.</a:t>
            </a:r>
          </a:p>
          <a:p>
            <a:pPr defTabSz="1219170">
              <a:buClr>
                <a:srgbClr val="000000"/>
              </a:buClr>
              <a:defRPr/>
            </a:pPr>
            <a:r>
              <a:rPr lang="vi-VN" sz="3733" kern="0" dirty="0">
                <a:solidFill>
                  <a:srgbClr val="002060"/>
                </a:solidFill>
                <a:latin typeface="Calibri" panose="020F0502020204030204" pitchFamily="34" charset="0"/>
                <a:cs typeface="Calibri" panose="020F0502020204030204" pitchFamily="34" charset="0"/>
                <a:sym typeface="Wingdings" panose="05000000000000000000" pitchFamily="2" charset="2"/>
              </a:rPr>
              <a:t>- Biết miêu tả cây theo trình tự hợp lí.</a:t>
            </a:r>
          </a:p>
        </p:txBody>
      </p:sp>
      <p:pic>
        <p:nvPicPr>
          <p:cNvPr id="11" name="Graphic 10">
            <a:extLst>
              <a:ext uri="{FF2B5EF4-FFF2-40B4-BE49-F238E27FC236}">
                <a16:creationId xmlns:a16="http://schemas.microsoft.com/office/drawing/2014/main" id="{A5284A57-6A4D-4DDE-885D-A59B18BE19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80" y="4349696"/>
            <a:ext cx="1614721" cy="2508304"/>
          </a:xfrm>
          <a:prstGeom prst="rect">
            <a:avLst/>
          </a:prstGeom>
        </p:spPr>
      </p:pic>
      <p:pic>
        <p:nvPicPr>
          <p:cNvPr id="12" name="Graphic 11">
            <a:extLst>
              <a:ext uri="{FF2B5EF4-FFF2-40B4-BE49-F238E27FC236}">
                <a16:creationId xmlns:a16="http://schemas.microsoft.com/office/drawing/2014/main" id="{64E8E939-5A26-4AB4-BA60-564B0EFEB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756564" y="3603469"/>
            <a:ext cx="2457171" cy="3254532"/>
          </a:xfrm>
          <a:prstGeom prst="rect">
            <a:avLst/>
          </a:prstGeom>
        </p:spPr>
      </p:pic>
      <p:pic>
        <p:nvPicPr>
          <p:cNvPr id="2" name="Picture 1">
            <a:extLst>
              <a:ext uri="{FF2B5EF4-FFF2-40B4-BE49-F238E27FC236}">
                <a16:creationId xmlns:a16="http://schemas.microsoft.com/office/drawing/2014/main" id="{19CA105E-3CF1-00DE-22AE-3EE9D4C4A1DB}"/>
              </a:ext>
            </a:extLst>
          </p:cNvPr>
          <p:cNvPicPr>
            <a:picLocks noChangeAspect="1"/>
          </p:cNvPicPr>
          <p:nvPr/>
        </p:nvPicPr>
        <p:blipFill>
          <a:blip r:embed="rId7"/>
          <a:stretch>
            <a:fillRect/>
          </a:stretch>
        </p:blipFill>
        <p:spPr>
          <a:xfrm>
            <a:off x="3460237" y="621435"/>
            <a:ext cx="5212532" cy="1426588"/>
          </a:xfrm>
          <a:prstGeom prst="rect">
            <a:avLst/>
          </a:prstGeom>
        </p:spPr>
      </p:pic>
    </p:spTree>
    <p:extLst>
      <p:ext uri="{BB962C8B-B14F-4D97-AF65-F5344CB8AC3E}">
        <p14:creationId xmlns:p14="http://schemas.microsoft.com/office/powerpoint/2010/main" val="69282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circle(in)">
                                      <p:cBhvr>
                                        <p:cTn id="15" dur="20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circle(in)">
                                      <p:cBhvr>
                                        <p:cTn id="20"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Tìm câu văn sử dụng biện pháp so sánh, nhân hoá để tả quả nhãn. </a:t>
            </a:r>
          </a:p>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Nêu tác dụng của những biện pháp đó.</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268249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Tìm câu văn sử dụng biện pháp so sánh, nhân hoá để tả quả nhãn. </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Thế là quả đã lớn như thổi: bằng hạt ngô, rồi bằng hòn bi, tròn đều và chắc. Những quả nhãn no đầy sữa mẹ….</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19738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285750"/>
            <a:ext cx="12039600" cy="3513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5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Nêu tác dụng của những biện pháp đó.</a:t>
            </a:r>
          </a:p>
          <a:p>
            <a:pPr lvl="0" algn="just" defTabSz="1219170">
              <a:buClr>
                <a:srgbClr val="000000"/>
              </a:buClr>
              <a:defRPr/>
            </a:pPr>
            <a:r>
              <a:rPr kumimoji="0" lang="en-US" sz="35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500" b="1" dirty="0">
                <a:solidFill>
                  <a:srgbClr val="FF0000"/>
                </a:solidFill>
                <a:latin typeface="Cambria" panose="02040503050406030204" pitchFamily="18" charset="0"/>
                <a:ea typeface="Cambria" panose="02040503050406030204" pitchFamily="18" charset="0"/>
              </a:rPr>
              <a:t>Sử dụng biện pháp so sánh, nhân hóa để tả cây, tả quả giúp người đọc dễ dàng hình dung đặc điểm của c</a:t>
            </a:r>
            <a:r>
              <a:rPr lang="en-US" sz="3500" b="1" dirty="0">
                <a:solidFill>
                  <a:srgbClr val="FF0000"/>
                </a:solidFill>
                <a:latin typeface="Cambria" panose="02040503050406030204" pitchFamily="18" charset="0"/>
                <a:ea typeface="Cambria" panose="02040503050406030204" pitchFamily="18" charset="0"/>
              </a:rPr>
              <a:t>â</a:t>
            </a:r>
            <a:r>
              <a:rPr lang="vi-VN" sz="3500" b="1" dirty="0">
                <a:solidFill>
                  <a:srgbClr val="FF0000"/>
                </a:solidFill>
                <a:latin typeface="Cambria" panose="02040503050406030204" pitchFamily="18" charset="0"/>
                <a:ea typeface="Cambria" panose="02040503050406030204" pitchFamily="18" charset="0"/>
              </a:rPr>
              <a:t>y, của quả; làm cho cây cối trở nên đáng yêu hơn, gần gũi với con người. Quả nhãn và cây nhãn giống như con và mẹ.</a:t>
            </a:r>
            <a:endPar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08858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123826" y="981075"/>
            <a:ext cx="8134350" cy="4524315"/>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d. Tả thân cây</a:t>
            </a:r>
          </a:p>
          <a:p>
            <a:pPr lvl="0" algn="just"/>
            <a:r>
              <a:rPr lang="vi-VN" sz="3200" dirty="0">
                <a:solidFill>
                  <a:srgbClr val="000000"/>
                </a:solidFill>
                <a:latin typeface="Cambria" panose="02040503050406030204" pitchFamily="18" charset="0"/>
                <a:ea typeface="Cambria" panose="02040503050406030204" pitchFamily="18" charset="0"/>
              </a:rPr>
              <a:t>Bên vệ đường, sừng sững một cây sồi. Đó là một cây sồi lớn, hai người ôm không xuể, có những cành có lẽ đã gãy từ lâu, vỏ cây nứt nẻ đầy vết sẹo. Với những cánh tay to xù xì không cân đối, với ngón tay quều quào xoè rộng, nó như một con quái vật già nua cau có và khinh khỉnh đứng giữa đám bạch dương tươi cười.</a:t>
            </a:r>
          </a:p>
          <a:p>
            <a:pPr lvl="0" algn="r"/>
            <a:r>
              <a:rPr lang="vi-VN" sz="3200" dirty="0">
                <a:solidFill>
                  <a:srgbClr val="000000"/>
                </a:solidFill>
                <a:latin typeface="Cambria" panose="02040503050406030204" pitchFamily="18" charset="0"/>
                <a:ea typeface="Cambria" panose="02040503050406030204" pitchFamily="18" charset="0"/>
              </a:rPr>
              <a:t>(Theo Lép Tôn-xtôi)</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F95D28C-4E3E-D65F-3BAF-31A697DDFB4C}"/>
              </a:ext>
            </a:extLst>
          </p:cNvPr>
          <p:cNvPicPr>
            <a:picLocks noChangeAspect="1"/>
          </p:cNvPicPr>
          <p:nvPr/>
        </p:nvPicPr>
        <p:blipFill>
          <a:blip r:embed="rId16"/>
          <a:stretch>
            <a:fillRect/>
          </a:stretch>
        </p:blipFill>
        <p:spPr>
          <a:xfrm>
            <a:off x="8443912" y="1843087"/>
            <a:ext cx="3538538" cy="2932718"/>
          </a:xfrm>
          <a:prstGeom prst="rect">
            <a:avLst/>
          </a:prstGeom>
        </p:spPr>
      </p:pic>
    </p:spTree>
    <p:extLst>
      <p:ext uri="{BB962C8B-B14F-4D97-AF65-F5344CB8AC3E}">
        <p14:creationId xmlns:p14="http://schemas.microsoft.com/office/powerpoint/2010/main" val="208311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defTabSz="1219170">
              <a:buClr>
                <a:srgbClr val="000000"/>
              </a:buClr>
            </a:pPr>
            <a:r>
              <a:rPr lang="vi-VN" sz="4400" kern="0" dirty="0">
                <a:solidFill>
                  <a:srgbClr val="000000"/>
                </a:solidFill>
                <a:latin typeface="Calibri" panose="020F0502020204030204" pitchFamily="34" charset="0"/>
                <a:cs typeface="Calibri" panose="020F0502020204030204" pitchFamily="34" charset="0"/>
                <a:sym typeface="Arial"/>
              </a:rPr>
              <a:t>Những từ ngữ nào tả thân cây sồi gây ấn tượng mạnh đối với em? </a:t>
            </a:r>
            <a:endParaRPr kumimoji="0" lang="en-US" sz="4400" b="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332490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14300"/>
            <a:ext cx="12192000" cy="36853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defTabSz="1219170">
              <a:buClr>
                <a:srgbClr val="000000"/>
              </a:buClr>
            </a:pPr>
            <a:r>
              <a:rPr lang="en-US"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Những từ ngữ nào tả thân cây sồi gây ấn tượng mạnh đối với em? </a:t>
            </a:r>
          </a:p>
          <a:p>
            <a:pPr lvl="0" algn="just" defTabSz="1219170">
              <a:buClr>
                <a:srgbClr val="000000"/>
              </a:buClr>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600" b="1" dirty="0">
                <a:solidFill>
                  <a:srgbClr val="FF0000"/>
                </a:solidFill>
                <a:latin typeface="Cambria" panose="02040503050406030204" pitchFamily="18" charset="0"/>
                <a:ea typeface="Cambria" panose="02040503050406030204" pitchFamily="18" charset="0"/>
              </a:rPr>
              <a:t>VD: Từ ngữ tả vóc dáng của cây: </a:t>
            </a:r>
            <a:r>
              <a:rPr lang="vi-VN" sz="3600" dirty="0">
                <a:solidFill>
                  <a:srgbClr val="FF0000"/>
                </a:solidFill>
                <a:latin typeface="Cambria" panose="02040503050406030204" pitchFamily="18" charset="0"/>
                <a:ea typeface="Cambria" panose="02040503050406030204" pitchFamily="18" charset="0"/>
              </a:rPr>
              <a:t>sừng sững, hai người ôm không xuể.</a:t>
            </a:r>
          </a:p>
          <a:p>
            <a:pPr lvl="0" algn="just" defTabSz="1219170">
              <a:buClr>
                <a:srgbClr val="000000"/>
              </a:buClr>
              <a:defRPr/>
            </a:pPr>
            <a:r>
              <a:rPr lang="vi-VN" sz="3600" b="1" dirty="0">
                <a:solidFill>
                  <a:srgbClr val="FF0000"/>
                </a:solidFill>
                <a:latin typeface="Cambria" panose="02040503050406030204" pitchFamily="18" charset="0"/>
                <a:ea typeface="Cambria" panose="02040503050406030204" pitchFamily="18" charset="0"/>
              </a:rPr>
              <a:t>+ Từ ngữ tả cây: </a:t>
            </a:r>
            <a:r>
              <a:rPr lang="vi-VN" sz="3600" dirty="0">
                <a:solidFill>
                  <a:srgbClr val="FF0000"/>
                </a:solidFill>
                <a:latin typeface="Cambria" panose="02040503050406030204" pitchFamily="18" charset="0"/>
                <a:ea typeface="Cambria" panose="02040503050406030204" pitchFamily="18" charset="0"/>
              </a:rPr>
              <a:t>như một con quái vật già nua cau có, khinh khỉnh.</a:t>
            </a: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6258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par>
                                    <p:cTn id="23" presetID="2" presetClass="entr" presetSubtype="8" fill="hold" nodeType="withEffect" p14:presetBounceEnd="60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60000">
                                          <p:cBhvr additive="base">
                                            <p:cTn id="25"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par>
                                    <p:cTn id="23" presetID="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0-#ppt_w/2"/>
                                              </p:val>
                                            </p:tav>
                                            <p:tav tm="100000">
                                              <p:val>
                                                <p:strVal val="#ppt_x"/>
                                              </p:val>
                                            </p:tav>
                                          </p:tavLst>
                                        </p:anim>
                                        <p:anim calcmode="lin" valueType="num">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2025711" y="121920"/>
            <a:ext cx="8733196" cy="4110246"/>
            <a:chOff x="945932" y="91439"/>
            <a:chExt cx="6549897"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6549897"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738092" y="458460"/>
              <a:ext cx="5388768" cy="222344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Công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việc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vật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nuôi</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thật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thú</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vị</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không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bây</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giờ</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ta </a:t>
              </a:r>
              <a:r>
                <a:rPr lang="en-US" sz="3733" b="1" kern="0" dirty="0" err="1">
                  <a:solidFill>
                    <a:srgbClr val="000000"/>
                  </a:solidFill>
                  <a:latin typeface="Calibri" panose="020F0502020204030204" pitchFamily="34" charset="0"/>
                  <a:cs typeface="Calibri" panose="020F0502020204030204" pitchFamily="34" charset="0"/>
                  <a:sym typeface="Arial"/>
                </a:rPr>
                <a:t>cùng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đến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nhiệm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vụ</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thu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hoạch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nông</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sản</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trang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pic>
        <p:nvPicPr>
          <p:cNvPr id="77" name="Graphic 76">
            <a:extLst>
              <a:ext uri="{FF2B5EF4-FFF2-40B4-BE49-F238E27FC236}">
                <a16:creationId xmlns:a16="http://schemas.microsoft.com/office/drawing/2014/main" id="{1F87FDA6-FE67-484B-B419-1F7F25461C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350" y="2557208"/>
            <a:ext cx="4192284" cy="3972189"/>
          </a:xfrm>
          <a:prstGeom prst="rect">
            <a:avLst/>
          </a:prstGeom>
        </p:spPr>
      </p:pic>
      <p:pic>
        <p:nvPicPr>
          <p:cNvPr id="78" name="Graphic 77">
            <a:extLst>
              <a:ext uri="{FF2B5EF4-FFF2-40B4-BE49-F238E27FC236}">
                <a16:creationId xmlns:a16="http://schemas.microsoft.com/office/drawing/2014/main" id="{E6DA1D3D-BDC6-4DBD-B537-280F10B7DD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887862" y="3300581"/>
            <a:ext cx="3091593" cy="3228817"/>
          </a:xfrm>
          <a:prstGeom prst="rect">
            <a:avLst/>
          </a:prstGeom>
        </p:spPr>
      </p:pic>
    </p:spTree>
    <p:extLst>
      <p:ext uri="{BB962C8B-B14F-4D97-AF65-F5344CB8AC3E}">
        <p14:creationId xmlns:p14="http://schemas.microsoft.com/office/powerpoint/2010/main" val="248616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875"/>
        <p:cNvGrpSpPr/>
        <p:nvPr/>
      </p:nvGrpSpPr>
      <p:grpSpPr>
        <a:xfrm>
          <a:off x="0" y="0"/>
          <a:ext cx="0" cy="0"/>
          <a:chOff x="0" y="0"/>
          <a:chExt cx="0" cy="0"/>
        </a:xfrm>
      </p:grpSpPr>
      <p:pic>
        <p:nvPicPr>
          <p:cNvPr id="13" name="Graphic 12">
            <a:extLst>
              <a:ext uri="{FF2B5EF4-FFF2-40B4-BE49-F238E27FC236}">
                <a16:creationId xmlns:a16="http://schemas.microsoft.com/office/drawing/2014/main" id="{8F2B02A8-784F-4B2A-8740-32349026E9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0"/>
            <a:ext cx="12285785" cy="6940061"/>
          </a:xfrm>
          <a:prstGeom prst="rect">
            <a:avLst/>
          </a:prstGeom>
        </p:spPr>
      </p:pic>
      <p:grpSp>
        <p:nvGrpSpPr>
          <p:cNvPr id="14" name="Group 13">
            <a:extLst>
              <a:ext uri="{FF2B5EF4-FFF2-40B4-BE49-F238E27FC236}">
                <a16:creationId xmlns:a16="http://schemas.microsoft.com/office/drawing/2014/main" id="{659DA8C9-FD26-43C8-853E-3671D483EB1E}"/>
              </a:ext>
            </a:extLst>
          </p:cNvPr>
          <p:cNvGrpSpPr/>
          <p:nvPr/>
        </p:nvGrpSpPr>
        <p:grpSpPr>
          <a:xfrm>
            <a:off x="5548102" y="-597181"/>
            <a:ext cx="6503557" cy="2888103"/>
            <a:chOff x="3805476" y="-483908"/>
            <a:chExt cx="4877668" cy="2166077"/>
          </a:xfrm>
        </p:grpSpPr>
        <p:pic>
          <p:nvPicPr>
            <p:cNvPr id="15" name="Graphic 14">
              <a:extLst>
                <a:ext uri="{FF2B5EF4-FFF2-40B4-BE49-F238E27FC236}">
                  <a16:creationId xmlns:a16="http://schemas.microsoft.com/office/drawing/2014/main" id="{38A9D6E3-73AE-4347-A623-1C06AC990F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05476" y="-483908"/>
              <a:ext cx="4877668" cy="2166077"/>
            </a:xfrm>
            <a:prstGeom prst="rect">
              <a:avLst/>
            </a:prstGeom>
          </p:spPr>
        </p:pic>
        <p:sp>
          <p:nvSpPr>
            <p:cNvPr id="16" name="TextBox 15">
              <a:extLst>
                <a:ext uri="{FF2B5EF4-FFF2-40B4-BE49-F238E27FC236}">
                  <a16:creationId xmlns:a16="http://schemas.microsoft.com/office/drawing/2014/main" id="{A7CE5145-E0F6-4CD6-95A7-7C3A33A7E4C1}"/>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 3</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THU HOẠCH NÔNG SẢN</a:t>
              </a:r>
            </a:p>
          </p:txBody>
        </p:sp>
      </p:grpSp>
      <p:pic>
        <p:nvPicPr>
          <p:cNvPr id="17" name="Picture 16">
            <a:extLst>
              <a:ext uri="{FF2B5EF4-FFF2-40B4-BE49-F238E27FC236}">
                <a16:creationId xmlns:a16="http://schemas.microsoft.com/office/drawing/2014/main" id="{819DFE39-1D30-4265-8A8B-DB364CB5EE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8855" y="4616340"/>
            <a:ext cx="1703917" cy="828485"/>
          </a:xfrm>
          <a:prstGeom prst="rect">
            <a:avLst/>
          </a:prstGeom>
        </p:spPr>
      </p:pic>
      <p:pic>
        <p:nvPicPr>
          <p:cNvPr id="18" name="Picture 17">
            <a:extLst>
              <a:ext uri="{FF2B5EF4-FFF2-40B4-BE49-F238E27FC236}">
                <a16:creationId xmlns:a16="http://schemas.microsoft.com/office/drawing/2014/main" id="{D9434A3C-0193-415A-B399-4A4660BAD8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395492"/>
            <a:ext cx="792596" cy="680553"/>
          </a:xfrm>
          <a:prstGeom prst="rect">
            <a:avLst/>
          </a:prstGeom>
        </p:spPr>
      </p:pic>
      <p:pic>
        <p:nvPicPr>
          <p:cNvPr id="19" name="Picture 18">
            <a:extLst>
              <a:ext uri="{FF2B5EF4-FFF2-40B4-BE49-F238E27FC236}">
                <a16:creationId xmlns:a16="http://schemas.microsoft.com/office/drawing/2014/main" id="{999DC6C9-494B-4D5C-A11D-B4FDA73820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395490"/>
            <a:ext cx="792596" cy="680553"/>
          </a:xfrm>
          <a:prstGeom prst="rect">
            <a:avLst/>
          </a:prstGeom>
        </p:spPr>
      </p:pic>
      <p:pic>
        <p:nvPicPr>
          <p:cNvPr id="20" name="Picture 19">
            <a:extLst>
              <a:ext uri="{FF2B5EF4-FFF2-40B4-BE49-F238E27FC236}">
                <a16:creationId xmlns:a16="http://schemas.microsoft.com/office/drawing/2014/main" id="{B919EF67-422F-4FD9-991A-17E2D8DB55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395492"/>
            <a:ext cx="792596" cy="680553"/>
          </a:xfrm>
          <a:prstGeom prst="rect">
            <a:avLst/>
          </a:prstGeom>
        </p:spPr>
      </p:pic>
      <p:pic>
        <p:nvPicPr>
          <p:cNvPr id="21" name="Picture 20">
            <a:extLst>
              <a:ext uri="{FF2B5EF4-FFF2-40B4-BE49-F238E27FC236}">
                <a16:creationId xmlns:a16="http://schemas.microsoft.com/office/drawing/2014/main" id="{711DF55C-91F1-4658-9C57-65C23DCC1F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735766"/>
            <a:ext cx="792596" cy="680553"/>
          </a:xfrm>
          <a:prstGeom prst="rect">
            <a:avLst/>
          </a:prstGeom>
        </p:spPr>
      </p:pic>
      <p:pic>
        <p:nvPicPr>
          <p:cNvPr id="22" name="Picture 21">
            <a:extLst>
              <a:ext uri="{FF2B5EF4-FFF2-40B4-BE49-F238E27FC236}">
                <a16:creationId xmlns:a16="http://schemas.microsoft.com/office/drawing/2014/main" id="{64DF6194-FCC9-4CEC-8E17-EA369553DE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735765"/>
            <a:ext cx="792596" cy="680553"/>
          </a:xfrm>
          <a:prstGeom prst="rect">
            <a:avLst/>
          </a:prstGeom>
        </p:spPr>
      </p:pic>
      <p:pic>
        <p:nvPicPr>
          <p:cNvPr id="23" name="Picture 22">
            <a:extLst>
              <a:ext uri="{FF2B5EF4-FFF2-40B4-BE49-F238E27FC236}">
                <a16:creationId xmlns:a16="http://schemas.microsoft.com/office/drawing/2014/main" id="{5D123AE3-8F71-44DE-8EB0-FC272634A4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735766"/>
            <a:ext cx="792596" cy="680553"/>
          </a:xfrm>
          <a:prstGeom prst="rect">
            <a:avLst/>
          </a:prstGeom>
        </p:spPr>
      </p:pic>
      <p:pic>
        <p:nvPicPr>
          <p:cNvPr id="25" name="Picture 24">
            <a:extLst>
              <a:ext uri="{FF2B5EF4-FFF2-40B4-BE49-F238E27FC236}">
                <a16:creationId xmlns:a16="http://schemas.microsoft.com/office/drawing/2014/main" id="{8E4A3B27-C78B-49F4-8A02-07D05269C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7741" y="4708716"/>
            <a:ext cx="1703920" cy="828485"/>
          </a:xfrm>
          <a:prstGeom prst="rect">
            <a:avLst/>
          </a:prstGeom>
        </p:spPr>
      </p:pic>
      <p:pic>
        <p:nvPicPr>
          <p:cNvPr id="24" name="Picture 23">
            <a:extLst>
              <a:ext uri="{FF2B5EF4-FFF2-40B4-BE49-F238E27FC236}">
                <a16:creationId xmlns:a16="http://schemas.microsoft.com/office/drawing/2014/main" id="{8A987154-1853-4789-AB05-5FC61F7841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88041" y="4606842"/>
            <a:ext cx="513263" cy="442153"/>
          </a:xfrm>
          <a:prstGeom prst="rect">
            <a:avLst/>
          </a:prstGeom>
        </p:spPr>
      </p:pic>
      <p:pic>
        <p:nvPicPr>
          <p:cNvPr id="26" name="Picture 25">
            <a:extLst>
              <a:ext uri="{FF2B5EF4-FFF2-40B4-BE49-F238E27FC236}">
                <a16:creationId xmlns:a16="http://schemas.microsoft.com/office/drawing/2014/main" id="{15A3EACA-9024-43DE-BFFC-9BBE4B9E2B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66157" y="4606841"/>
            <a:ext cx="513264" cy="442155"/>
          </a:xfrm>
          <a:prstGeom prst="rect">
            <a:avLst/>
          </a:prstGeom>
        </p:spPr>
      </p:pic>
      <p:pic>
        <p:nvPicPr>
          <p:cNvPr id="27" name="Picture 26">
            <a:extLst>
              <a:ext uri="{FF2B5EF4-FFF2-40B4-BE49-F238E27FC236}">
                <a16:creationId xmlns:a16="http://schemas.microsoft.com/office/drawing/2014/main" id="{AA8955E1-CCB5-445D-86D8-B3BD523ED3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117467" y="4619477"/>
            <a:ext cx="499076" cy="429932"/>
          </a:xfrm>
          <a:prstGeom prst="rect">
            <a:avLst/>
          </a:prstGeom>
        </p:spPr>
      </p:pic>
      <p:pic>
        <p:nvPicPr>
          <p:cNvPr id="29" name="Picture 28">
            <a:extLst>
              <a:ext uri="{FF2B5EF4-FFF2-40B4-BE49-F238E27FC236}">
                <a16:creationId xmlns:a16="http://schemas.microsoft.com/office/drawing/2014/main" id="{1305E156-CEB0-473B-BFF3-96C6236ED9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67983" y="4975212"/>
            <a:ext cx="513263" cy="442153"/>
          </a:xfrm>
          <a:prstGeom prst="rect">
            <a:avLst/>
          </a:prstGeom>
        </p:spPr>
      </p:pic>
      <p:pic>
        <p:nvPicPr>
          <p:cNvPr id="30" name="Picture 29">
            <a:extLst>
              <a:ext uri="{FF2B5EF4-FFF2-40B4-BE49-F238E27FC236}">
                <a16:creationId xmlns:a16="http://schemas.microsoft.com/office/drawing/2014/main" id="{97EE8749-9884-45BC-8359-3B6E613D6B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46100" y="4975211"/>
            <a:ext cx="513264" cy="442155"/>
          </a:xfrm>
          <a:prstGeom prst="rect">
            <a:avLst/>
          </a:prstGeom>
        </p:spPr>
      </p:pic>
      <p:pic>
        <p:nvPicPr>
          <p:cNvPr id="31" name="Picture 30">
            <a:extLst>
              <a:ext uri="{FF2B5EF4-FFF2-40B4-BE49-F238E27FC236}">
                <a16:creationId xmlns:a16="http://schemas.microsoft.com/office/drawing/2014/main" id="{4D05B65D-5673-4610-BE38-FFDD483A99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097410" y="4987846"/>
            <a:ext cx="499076" cy="429932"/>
          </a:xfrm>
          <a:prstGeom prst="rect">
            <a:avLst/>
          </a:prstGeom>
        </p:spPr>
      </p:pic>
      <p:pic>
        <p:nvPicPr>
          <p:cNvPr id="33" name="Picture 32">
            <a:extLst>
              <a:ext uri="{FF2B5EF4-FFF2-40B4-BE49-F238E27FC236}">
                <a16:creationId xmlns:a16="http://schemas.microsoft.com/office/drawing/2014/main" id="{B1D6D996-BA36-46F1-AA19-0562FBC4F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4581" y="5886550"/>
            <a:ext cx="1703920" cy="828485"/>
          </a:xfrm>
          <a:prstGeom prst="rect">
            <a:avLst/>
          </a:prstGeom>
        </p:spPr>
      </p:pic>
      <p:pic>
        <p:nvPicPr>
          <p:cNvPr id="32" name="Graphic 31">
            <a:extLst>
              <a:ext uri="{FF2B5EF4-FFF2-40B4-BE49-F238E27FC236}">
                <a16:creationId xmlns:a16="http://schemas.microsoft.com/office/drawing/2014/main" id="{679F3E41-D5CA-44AB-ACEF-02652B52F3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51653" y="5583773"/>
            <a:ext cx="1449777" cy="552728"/>
          </a:xfrm>
          <a:prstGeom prst="rect">
            <a:avLst/>
          </a:prstGeom>
        </p:spPr>
      </p:pic>
      <p:pic>
        <p:nvPicPr>
          <p:cNvPr id="34" name="Graphic 33">
            <a:extLst>
              <a:ext uri="{FF2B5EF4-FFF2-40B4-BE49-F238E27FC236}">
                <a16:creationId xmlns:a16="http://schemas.microsoft.com/office/drawing/2014/main" id="{33AE6E1F-1A3D-4825-AF07-D288794711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38481" y="5838788"/>
            <a:ext cx="1449777" cy="552728"/>
          </a:xfrm>
          <a:prstGeom prst="rect">
            <a:avLst/>
          </a:prstGeom>
        </p:spPr>
      </p:pic>
      <p:pic>
        <p:nvPicPr>
          <p:cNvPr id="35" name="Graphic 34">
            <a:extLst>
              <a:ext uri="{FF2B5EF4-FFF2-40B4-BE49-F238E27FC236}">
                <a16:creationId xmlns:a16="http://schemas.microsoft.com/office/drawing/2014/main" id="{12E5132C-0FB1-4B4E-BBD6-49FB840BBC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38409" y="6053223"/>
            <a:ext cx="1449777" cy="552728"/>
          </a:xfrm>
          <a:prstGeom prst="rect">
            <a:avLst/>
          </a:prstGeom>
        </p:spPr>
      </p:pic>
      <p:pic>
        <p:nvPicPr>
          <p:cNvPr id="38" name="Picture 37">
            <a:extLst>
              <a:ext uri="{FF2B5EF4-FFF2-40B4-BE49-F238E27FC236}">
                <a16:creationId xmlns:a16="http://schemas.microsoft.com/office/drawing/2014/main" id="{71DE553E-819B-40D8-AB2C-61E0D6ADD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3427" y="4998251"/>
            <a:ext cx="1703920" cy="828485"/>
          </a:xfrm>
          <a:prstGeom prst="rect">
            <a:avLst/>
          </a:prstGeom>
        </p:spPr>
      </p:pic>
      <p:pic>
        <p:nvPicPr>
          <p:cNvPr id="39" name="Graphic 38">
            <a:extLst>
              <a:ext uri="{FF2B5EF4-FFF2-40B4-BE49-F238E27FC236}">
                <a16:creationId xmlns:a16="http://schemas.microsoft.com/office/drawing/2014/main" id="{0CE58961-E463-4BAC-8613-2CE00292F2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964183" y="4713376"/>
            <a:ext cx="513263" cy="615608"/>
          </a:xfrm>
          <a:prstGeom prst="rect">
            <a:avLst/>
          </a:prstGeom>
        </p:spPr>
      </p:pic>
      <p:pic>
        <p:nvPicPr>
          <p:cNvPr id="40" name="Graphic 39">
            <a:extLst>
              <a:ext uri="{FF2B5EF4-FFF2-40B4-BE49-F238E27FC236}">
                <a16:creationId xmlns:a16="http://schemas.microsoft.com/office/drawing/2014/main" id="{765E3E9D-D046-424A-B9CC-06902E05CD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77446" y="4704969"/>
            <a:ext cx="513263" cy="615608"/>
          </a:xfrm>
          <a:prstGeom prst="rect">
            <a:avLst/>
          </a:prstGeom>
        </p:spPr>
      </p:pic>
      <p:pic>
        <p:nvPicPr>
          <p:cNvPr id="41" name="Graphic 40">
            <a:extLst>
              <a:ext uri="{FF2B5EF4-FFF2-40B4-BE49-F238E27FC236}">
                <a16:creationId xmlns:a16="http://schemas.microsoft.com/office/drawing/2014/main" id="{64C4571B-405F-4A13-AE0E-A474B3B166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03453" y="4698284"/>
            <a:ext cx="513263" cy="615608"/>
          </a:xfrm>
          <a:prstGeom prst="rect">
            <a:avLst/>
          </a:prstGeom>
        </p:spPr>
      </p:pic>
      <p:pic>
        <p:nvPicPr>
          <p:cNvPr id="43" name="Graphic 42">
            <a:extLst>
              <a:ext uri="{FF2B5EF4-FFF2-40B4-BE49-F238E27FC236}">
                <a16:creationId xmlns:a16="http://schemas.microsoft.com/office/drawing/2014/main" id="{7A13060B-76B6-4E15-BB38-5F5CCA47A9D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950722" y="5092581"/>
            <a:ext cx="513263" cy="615608"/>
          </a:xfrm>
          <a:prstGeom prst="rect">
            <a:avLst/>
          </a:prstGeom>
        </p:spPr>
      </p:pic>
      <p:pic>
        <p:nvPicPr>
          <p:cNvPr id="44" name="Graphic 43">
            <a:extLst>
              <a:ext uri="{FF2B5EF4-FFF2-40B4-BE49-F238E27FC236}">
                <a16:creationId xmlns:a16="http://schemas.microsoft.com/office/drawing/2014/main" id="{9CAC1B57-5BD5-4F29-A024-EC99FF1B93E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63985" y="5084175"/>
            <a:ext cx="513263" cy="615608"/>
          </a:xfrm>
          <a:prstGeom prst="rect">
            <a:avLst/>
          </a:prstGeom>
        </p:spPr>
      </p:pic>
      <p:pic>
        <p:nvPicPr>
          <p:cNvPr id="45" name="Graphic 44">
            <a:extLst>
              <a:ext uri="{FF2B5EF4-FFF2-40B4-BE49-F238E27FC236}">
                <a16:creationId xmlns:a16="http://schemas.microsoft.com/office/drawing/2014/main" id="{FC0A09D8-C9D7-4467-B827-8C3643CC64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9991" y="5077489"/>
            <a:ext cx="513263" cy="615608"/>
          </a:xfrm>
          <a:prstGeom prst="rect">
            <a:avLst/>
          </a:prstGeom>
        </p:spPr>
      </p:pic>
      <p:pic>
        <p:nvPicPr>
          <p:cNvPr id="36" name="Graphic 35">
            <a:extLst>
              <a:ext uri="{FF2B5EF4-FFF2-40B4-BE49-F238E27FC236}">
                <a16:creationId xmlns:a16="http://schemas.microsoft.com/office/drawing/2014/main" id="{AF8FB4FC-AE1B-450B-A16C-755C558B09F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3850054" y="4261522"/>
            <a:ext cx="1905996" cy="2353081"/>
          </a:xfrm>
          <a:prstGeom prst="rect">
            <a:avLst/>
          </a:prstGeom>
        </p:spPr>
      </p:pic>
      <p:pic>
        <p:nvPicPr>
          <p:cNvPr id="37" name="Graphic 36">
            <a:extLst>
              <a:ext uri="{FF2B5EF4-FFF2-40B4-BE49-F238E27FC236}">
                <a16:creationId xmlns:a16="http://schemas.microsoft.com/office/drawing/2014/main" id="{1F58D3E1-5023-47B3-86B8-5815C05C95A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543384" y="3562170"/>
            <a:ext cx="1264777" cy="1816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2018"/>
        <p:cNvGrpSpPr/>
        <p:nvPr/>
      </p:nvGrpSpPr>
      <p:grpSpPr>
        <a:xfrm>
          <a:off x="0" y="0"/>
          <a:ext cx="0" cy="0"/>
          <a:chOff x="0" y="0"/>
          <a:chExt cx="0" cy="0"/>
        </a:xfrm>
      </p:grpSpPr>
      <p:sp>
        <p:nvSpPr>
          <p:cNvPr id="130" name="Google Shape;319;p9">
            <a:extLst>
              <a:ext uri="{FF2B5EF4-FFF2-40B4-BE49-F238E27FC236}">
                <a16:creationId xmlns:a16="http://schemas.microsoft.com/office/drawing/2014/main" id="{9BD411B1-41C7-4F42-9F40-D08E287410C8}"/>
              </a:ext>
            </a:extLst>
          </p:cNvPr>
          <p:cNvSpPr/>
          <p:nvPr/>
        </p:nvSpPr>
        <p:spPr>
          <a:xfrm>
            <a:off x="7016377" y="5815912"/>
            <a:ext cx="5199529" cy="1043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31" name="Graphic 130">
            <a:extLst>
              <a:ext uri="{FF2B5EF4-FFF2-40B4-BE49-F238E27FC236}">
                <a16:creationId xmlns:a16="http://schemas.microsoft.com/office/drawing/2014/main" id="{DF54EEF1-B987-4666-B3F4-7CDDB20143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9787" y="3293516"/>
            <a:ext cx="2429264" cy="3495345"/>
          </a:xfrm>
          <a:prstGeom prst="rect">
            <a:avLst/>
          </a:prstGeom>
        </p:spPr>
      </p:pic>
      <p:grpSp>
        <p:nvGrpSpPr>
          <p:cNvPr id="132" name="Group 131">
            <a:extLst>
              <a:ext uri="{FF2B5EF4-FFF2-40B4-BE49-F238E27FC236}">
                <a16:creationId xmlns:a16="http://schemas.microsoft.com/office/drawing/2014/main" id="{4456D5F0-4AB5-401A-84FF-D6590602148E}"/>
              </a:ext>
            </a:extLst>
          </p:cNvPr>
          <p:cNvGrpSpPr/>
          <p:nvPr/>
        </p:nvGrpSpPr>
        <p:grpSpPr>
          <a:xfrm>
            <a:off x="409178" y="729137"/>
            <a:ext cx="11194244" cy="1583232"/>
            <a:chOff x="332406" y="12507"/>
            <a:chExt cx="5521317" cy="1254639"/>
          </a:xfrm>
        </p:grpSpPr>
        <p:sp>
          <p:nvSpPr>
            <p:cNvPr id="133" name="Speech Bubble: Rectangle with Corners Rounded 132">
              <a:extLst>
                <a:ext uri="{FF2B5EF4-FFF2-40B4-BE49-F238E27FC236}">
                  <a16:creationId xmlns:a16="http://schemas.microsoft.com/office/drawing/2014/main" id="{59E93F00-D509-4C68-9D49-2983759F49B3}"/>
                </a:ext>
              </a:extLst>
            </p:cNvPr>
            <p:cNvSpPr/>
            <p:nvPr/>
          </p:nvSpPr>
          <p:spPr>
            <a:xfrm>
              <a:off x="332406" y="85397"/>
              <a:ext cx="5504515" cy="1181749"/>
            </a:xfrm>
            <a:prstGeom prst="wedgeRoundRectCallout">
              <a:avLst>
                <a:gd name="adj1" fmla="val -34010"/>
                <a:gd name="adj2" fmla="val 118913"/>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134" name="TextBox 133">
              <a:extLst>
                <a:ext uri="{FF2B5EF4-FFF2-40B4-BE49-F238E27FC236}">
                  <a16:creationId xmlns:a16="http://schemas.microsoft.com/office/drawing/2014/main" id="{CFB40332-7D82-411F-BDB3-C4F5F327EB8B}"/>
                </a:ext>
              </a:extLst>
            </p:cNvPr>
            <p:cNvSpPr txBox="1"/>
            <p:nvPr/>
          </p:nvSpPr>
          <p:spPr>
            <a:xfrm>
              <a:off x="349208" y="12507"/>
              <a:ext cx="5504515" cy="1153641"/>
            </a:xfrm>
            <a:prstGeom prst="rect">
              <a:avLst/>
            </a:prstGeom>
            <a:noFill/>
          </p:spPr>
          <p:txBody>
            <a:bodyPr wrap="square">
              <a:spAutoFit/>
            </a:bodyPr>
            <a:lstStyle/>
            <a:p>
              <a:pPr algn="just" defTabSz="1219170">
                <a:lnSpc>
                  <a:spcPct val="114000"/>
                </a:lnSpc>
                <a:buClr>
                  <a:srgbClr val="000000"/>
                </a:buClr>
              </a:pPr>
              <a:r>
                <a:rPr lang="en-US" sz="4000" b="0" i="0" dirty="0">
                  <a:solidFill>
                    <a:srgbClr val="000000"/>
                  </a:solidFill>
                  <a:effectLst/>
                  <a:latin typeface="Cambria" panose="02040503050406030204" pitchFamily="18" charset="0"/>
                  <a:ea typeface="Cambria" panose="02040503050406030204" pitchFamily="18" charset="0"/>
                </a:rPr>
                <a:t>2. </a:t>
              </a:r>
              <a:r>
                <a:rPr lang="en-US" sz="4000" b="0" i="0" dirty="0" err="1">
                  <a:solidFill>
                    <a:srgbClr val="000000"/>
                  </a:solidFill>
                  <a:effectLst/>
                  <a:latin typeface="Cambria" panose="02040503050406030204" pitchFamily="18" charset="0"/>
                  <a:ea typeface="Cambria" panose="02040503050406030204" pitchFamily="18" charset="0"/>
                </a:rPr>
                <a:t>Viết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đoạn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văn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tả</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một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bộ</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phận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của</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cây</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mà</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em</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đã</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quan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sát</a:t>
              </a:r>
              <a:r>
                <a:rPr lang="en-US" sz="4000" b="0" i="0" dirty="0">
                  <a:solidFill>
                    <a:srgbClr val="000000"/>
                  </a:solidFill>
                  <a:effectLst/>
                  <a:latin typeface="Cambria" panose="02040503050406030204" pitchFamily="18" charset="0"/>
                  <a:ea typeface="Cambria" panose="02040503050406030204" pitchFamily="18" charset="0"/>
                </a:rPr>
                <a:t>.</a:t>
              </a:r>
              <a:endParaRPr lang="vi-VN" sz="3733"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47" name="Graphic 146">
            <a:extLst>
              <a:ext uri="{FF2B5EF4-FFF2-40B4-BE49-F238E27FC236}">
                <a16:creationId xmlns:a16="http://schemas.microsoft.com/office/drawing/2014/main" id="{58EC29F6-00BF-46DB-91FC-F18F7E0EBF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86514" y="3712457"/>
            <a:ext cx="1865069" cy="3076403"/>
          </a:xfrm>
          <a:prstGeom prst="rect">
            <a:avLst/>
          </a:prstGeom>
        </p:spPr>
      </p:pic>
      <p:sp>
        <p:nvSpPr>
          <p:cNvPr id="12" name="Rectangle 11">
            <a:extLst>
              <a:ext uri="{FF2B5EF4-FFF2-40B4-BE49-F238E27FC236}">
                <a16:creationId xmlns:a16="http://schemas.microsoft.com/office/drawing/2014/main" id="{B2464FE4-C09C-4315-B53C-1732BBF055A1}"/>
              </a:ext>
            </a:extLst>
          </p:cNvPr>
          <p:cNvSpPr/>
          <p:nvPr/>
        </p:nvSpPr>
        <p:spPr>
          <a:xfrm>
            <a:off x="4651584" y="2516636"/>
            <a:ext cx="7540417" cy="4211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defTabSz="1219170">
              <a:buClr>
                <a:srgbClr val="000000"/>
              </a:buClr>
            </a:pPr>
            <a:r>
              <a:rPr lang="en-US" sz="40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Gợi</a:t>
            </a:r>
            <a:r>
              <a:rPr lang="en-US"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ý:</a:t>
            </a:r>
          </a:p>
          <a:p>
            <a:pPr algn="just" defTabSz="1219170">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muốn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bộ</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phận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nào</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cây</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Bộ</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phận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đó</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có</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đặc</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điểm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gì</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nổi</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bật</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a:p>
            <a:pPr algn="just" defTabSz="1219170">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Khi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nên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sử</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dụng</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biện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pháp</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so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sánh</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nhân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hóa</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để</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văn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thêm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sinh</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động</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14:bounceEnd="60000">
                                          <p:cBhvr additive="base">
                                            <p:cTn id="7" dur="750" fill="hold"/>
                                            <p:tgtEl>
                                              <p:spTgt spid="132"/>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ircle(in)">
                                          <p:cBhvr>
                                            <p:cTn id="20" dur="2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circle(in)">
                                          <p:cBhvr>
                                            <p:cTn id="25" dur="20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750" fill="hold"/>
                                            <p:tgtEl>
                                              <p:spTgt spid="132"/>
                                            </p:tgtEl>
                                            <p:attrNameLst>
                                              <p:attrName>ppt_x</p:attrName>
                                            </p:attrNameLst>
                                          </p:cBhvr>
                                          <p:tavLst>
                                            <p:tav tm="0">
                                              <p:val>
                                                <p:strVal val="0-#ppt_w/2"/>
                                              </p:val>
                                            </p:tav>
                                            <p:tav tm="100000">
                                              <p:val>
                                                <p:strVal val="#ppt_x"/>
                                              </p:val>
                                            </p:tav>
                                          </p:tavLst>
                                        </p:anim>
                                        <p:anim calcmode="lin" valueType="num">
                                          <p:cBhvr additive="base">
                                            <p:cTn id="8" dur="75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ircle(in)">
                                          <p:cBhvr>
                                            <p:cTn id="20" dur="2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circle(in)">
                                          <p:cBhvr>
                                            <p:cTn id="25" dur="20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018"/>
        <p:cNvGrpSpPr/>
        <p:nvPr/>
      </p:nvGrpSpPr>
      <p:grpSpPr>
        <a:xfrm>
          <a:off x="0" y="0"/>
          <a:ext cx="0" cy="0"/>
          <a:chOff x="0" y="0"/>
          <a:chExt cx="0" cy="0"/>
        </a:xfrm>
      </p:grpSpPr>
      <p:sp>
        <p:nvSpPr>
          <p:cNvPr id="12" name="Rectangle 11">
            <a:extLst>
              <a:ext uri="{FF2B5EF4-FFF2-40B4-BE49-F238E27FC236}">
                <a16:creationId xmlns:a16="http://schemas.microsoft.com/office/drawing/2014/main" id="{B2464FE4-C09C-4315-B53C-1732BBF055A1}"/>
              </a:ext>
            </a:extLst>
          </p:cNvPr>
          <p:cNvSpPr/>
          <p:nvPr/>
        </p:nvSpPr>
        <p:spPr>
          <a:xfrm>
            <a:off x="361950" y="916436"/>
            <a:ext cx="11258551" cy="4211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VD: </a:t>
            </a: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Lá xoài cũng khá đặc biệt: nó thon dài, một mặt nhẵn bóng còn mặt kia mờ mờ như phủ phấn. Gân lá xoài đối xứng nhau nổi đều ra hai bên cuống lá. Gân lá có màu xanh rêu chứ không xanh mướt như phiến lá.</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Vò nhẹ một lá xoài, em ngửi thấy mùi xoài chua chua, man mát như mùi quả xoài xanh non…</a:t>
            </a:r>
            <a:endParaRPr kumimoji="0" lang="en-US" sz="40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28091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362"/>
        <p:cNvGrpSpPr/>
        <p:nvPr/>
      </p:nvGrpSpPr>
      <p:grpSpPr>
        <a:xfrm>
          <a:off x="0" y="0"/>
          <a:ext cx="0" cy="0"/>
          <a:chOff x="0" y="0"/>
          <a:chExt cx="0" cy="0"/>
        </a:xfrm>
      </p:grpSpPr>
      <p:pic>
        <p:nvPicPr>
          <p:cNvPr id="259" name="Graphic 258">
            <a:extLst>
              <a:ext uri="{FF2B5EF4-FFF2-40B4-BE49-F238E27FC236}">
                <a16:creationId xmlns:a16="http://schemas.microsoft.com/office/drawing/2014/main" id="{27884D60-CBD9-4353-985D-56E1C68E50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21052" y="3386005"/>
            <a:ext cx="1735192" cy="2507956"/>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id="{CDBAD82C-D03E-4E18-B661-4DF4340F85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98016" y="3223516"/>
            <a:ext cx="1610613" cy="2670445"/>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C101DE38-9B2B-D223-2FD8-EA4FEDE3B680}"/>
              </a:ext>
            </a:extLst>
          </p:cNvPr>
          <p:cNvPicPr>
            <a:picLocks noChangeAspect="1"/>
          </p:cNvPicPr>
          <p:nvPr/>
        </p:nvPicPr>
        <p:blipFill>
          <a:blip r:embed="rId7"/>
          <a:stretch>
            <a:fillRect/>
          </a:stretch>
        </p:blipFill>
        <p:spPr>
          <a:xfrm>
            <a:off x="1686627" y="1132959"/>
            <a:ext cx="9035055"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1758341" y="121919"/>
            <a:ext cx="9375227" cy="4110247"/>
            <a:chOff x="945932" y="91439"/>
            <a:chExt cx="7031420"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7031420"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842247" y="800538"/>
              <a:ext cx="5238790" cy="1300260"/>
            </a:xfrm>
            <a:prstGeom prst="rect">
              <a:avLst/>
            </a:prstGeom>
            <a:noFill/>
          </p:spPr>
          <p:txBody>
            <a:bodyPr wrap="square" rtlCol="0">
              <a:spAutoFit/>
            </a:bodyPr>
            <a:lstStyle/>
            <a:p>
              <a:pPr algn="ctr" defTabSz="1219170">
                <a:buClr>
                  <a:srgbClr val="000000"/>
                </a:buClr>
                <a:defRPr/>
              </a:pPr>
              <a:r>
                <a:rPr lang="en-US" sz="5333" kern="0" dirty="0" err="1">
                  <a:solidFill>
                    <a:srgbClr val="000000"/>
                  </a:solidFill>
                  <a:latin typeface="Calibri" panose="020F0502020204030204" pitchFamily="34" charset="0"/>
                  <a:cs typeface="Calibri" panose="020F0502020204030204" pitchFamily="34" charset="0"/>
                  <a:sym typeface="Arial"/>
                </a:rPr>
                <a:t>Các</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bạn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hãy</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thực</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hành</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viết</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đoạn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văn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vào</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vở</a:t>
              </a:r>
              <a:r>
                <a:rPr lang="en-US" sz="5333" kern="0" dirty="0">
                  <a:solidFill>
                    <a:srgbClr val="000000"/>
                  </a:solidFill>
                  <a:latin typeface="Calibri" panose="020F0502020204030204" pitchFamily="34" charset="0"/>
                  <a:cs typeface="Calibri" panose="020F0502020204030204" pitchFamily="34" charset="0"/>
                  <a:sym typeface="Arial"/>
                </a:rPr>
                <a:t>.</a:t>
              </a:r>
            </a:p>
          </p:txBody>
        </p:sp>
      </p:grpSp>
      <p:pic>
        <p:nvPicPr>
          <p:cNvPr id="7" name="Graphic 6">
            <a:extLst>
              <a:ext uri="{FF2B5EF4-FFF2-40B4-BE49-F238E27FC236}">
                <a16:creationId xmlns:a16="http://schemas.microsoft.com/office/drawing/2014/main" id="{3780A04D-1621-4E3F-89EC-369E149088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23759" y="3138865"/>
            <a:ext cx="2675429" cy="3597216"/>
          </a:xfrm>
          <a:prstGeom prst="rect">
            <a:avLst/>
          </a:prstGeom>
        </p:spPr>
      </p:pic>
      <p:pic>
        <p:nvPicPr>
          <p:cNvPr id="8" name="Graphic 7">
            <a:extLst>
              <a:ext uri="{FF2B5EF4-FFF2-40B4-BE49-F238E27FC236}">
                <a16:creationId xmlns:a16="http://schemas.microsoft.com/office/drawing/2014/main" id="{3CB15F8A-2005-4DCE-A14B-ADD5F4D3C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30862" y="2940235"/>
            <a:ext cx="2434087" cy="3795847"/>
          </a:xfrm>
          <a:prstGeom prst="rect">
            <a:avLst/>
          </a:prstGeom>
        </p:spPr>
      </p:pic>
    </p:spTree>
    <p:extLst>
      <p:ext uri="{BB962C8B-B14F-4D97-AF65-F5344CB8AC3E}">
        <p14:creationId xmlns:p14="http://schemas.microsoft.com/office/powerpoint/2010/main" val="81321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2650765" y="827715"/>
            <a:ext cx="6653020" cy="2699776"/>
            <a:chOff x="945932" y="91439"/>
            <a:chExt cx="7031420"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7031420"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FF0000"/>
                </a:solidFill>
                <a:latin typeface="Arial"/>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842246" y="1278839"/>
              <a:ext cx="5238790" cy="1230000"/>
            </a:xfrm>
            <a:prstGeom prst="rect">
              <a:avLst/>
            </a:prstGeom>
            <a:noFill/>
          </p:spPr>
          <p:txBody>
            <a:bodyPr wrap="square" rtlCol="0">
              <a:spAutoFit/>
            </a:bodyPr>
            <a:lstStyle/>
            <a:p>
              <a:pPr algn="ctr" defTabSz="1219170">
                <a:buClr>
                  <a:srgbClr val="000000"/>
                </a:buClr>
                <a:defRPr/>
              </a:pPr>
              <a:r>
                <a:rPr lang="en-US" sz="6400" b="1" kern="0" dirty="0">
                  <a:solidFill>
                    <a:srgbClr val="FF0000"/>
                  </a:solidFill>
                  <a:latin typeface="#9Slide03 Arima Madurai Bold" panose="00000800000000000000" pitchFamily="2" charset="0"/>
                  <a:cs typeface="#9Slide03 Arima Madurai Bold" panose="00000800000000000000" pitchFamily="2" charset="0"/>
                  <a:sym typeface="Arial"/>
                </a:rPr>
                <a:t>CHIA SẺ</a:t>
              </a:r>
            </a:p>
          </p:txBody>
        </p:sp>
      </p:grpSp>
      <p:pic>
        <p:nvPicPr>
          <p:cNvPr id="7" name="Graphic 6">
            <a:extLst>
              <a:ext uri="{FF2B5EF4-FFF2-40B4-BE49-F238E27FC236}">
                <a16:creationId xmlns:a16="http://schemas.microsoft.com/office/drawing/2014/main" id="{3780A04D-1621-4E3F-89EC-369E149088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23759" y="3138865"/>
            <a:ext cx="2675429" cy="3597216"/>
          </a:xfrm>
          <a:prstGeom prst="rect">
            <a:avLst/>
          </a:prstGeom>
        </p:spPr>
      </p:pic>
      <p:pic>
        <p:nvPicPr>
          <p:cNvPr id="8" name="Graphic 7">
            <a:extLst>
              <a:ext uri="{FF2B5EF4-FFF2-40B4-BE49-F238E27FC236}">
                <a16:creationId xmlns:a16="http://schemas.microsoft.com/office/drawing/2014/main" id="{3CB15F8A-2005-4DCE-A14B-ADD5F4D3C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30862" y="2940235"/>
            <a:ext cx="2434087" cy="3795847"/>
          </a:xfrm>
          <a:prstGeom prst="rect">
            <a:avLst/>
          </a:prstGeom>
        </p:spPr>
      </p:pic>
    </p:spTree>
    <p:extLst>
      <p:ext uri="{BB962C8B-B14F-4D97-AF65-F5344CB8AC3E}">
        <p14:creationId xmlns:p14="http://schemas.microsoft.com/office/powerpoint/2010/main" val="15681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2276"/>
        <p:cNvGrpSpPr/>
        <p:nvPr/>
      </p:nvGrpSpPr>
      <p:grpSpPr>
        <a:xfrm>
          <a:off x="0" y="0"/>
          <a:ext cx="0" cy="0"/>
          <a:chOff x="0" y="0"/>
          <a:chExt cx="0" cy="0"/>
        </a:xfrm>
      </p:grpSpPr>
      <p:grpSp>
        <p:nvGrpSpPr>
          <p:cNvPr id="2" name="Group 1">
            <a:extLst>
              <a:ext uri="{FF2B5EF4-FFF2-40B4-BE49-F238E27FC236}">
                <a16:creationId xmlns:a16="http://schemas.microsoft.com/office/drawing/2014/main" id="{3FB00C32-40DD-4AC0-A659-1BF3CEBDEE86}"/>
              </a:ext>
            </a:extLst>
          </p:cNvPr>
          <p:cNvGrpSpPr/>
          <p:nvPr/>
        </p:nvGrpSpPr>
        <p:grpSpPr>
          <a:xfrm>
            <a:off x="1598508" y="121919"/>
            <a:ext cx="9800045" cy="3430693"/>
            <a:chOff x="1198882" y="91439"/>
            <a:chExt cx="6191120" cy="2573020"/>
          </a:xfrm>
        </p:grpSpPr>
        <p:sp>
          <p:nvSpPr>
            <p:cNvPr id="2277" name="Google Shape;2277;p57"/>
            <p:cNvSpPr/>
            <p:nvPr/>
          </p:nvSpPr>
          <p:spPr>
            <a:xfrm>
              <a:off x="1198882" y="91439"/>
              <a:ext cx="6191120" cy="2573020"/>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DF792322-10B0-43FD-B4C7-E339EAB88A24}"/>
                </a:ext>
              </a:extLst>
            </p:cNvPr>
            <p:cNvSpPr txBox="1"/>
            <p:nvPr/>
          </p:nvSpPr>
          <p:spPr>
            <a:xfrm>
              <a:off x="2009040" y="376869"/>
              <a:ext cx="5008165" cy="179260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Cảm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giúp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mình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hoàn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thành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xuất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sắc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nhiệm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vụ</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một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ngày</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làm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nông</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dân</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biệt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hẹn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gặp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pic>
        <p:nvPicPr>
          <p:cNvPr id="10" name="Picture 24">
            <a:extLst>
              <a:ext uri="{FF2B5EF4-FFF2-40B4-BE49-F238E27FC236}">
                <a16:creationId xmlns:a16="http://schemas.microsoft.com/office/drawing/2014/main" id="{453B91B1-CFFC-40C8-8748-1D4347F93C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6401" y="2924241"/>
            <a:ext cx="2277847" cy="3757272"/>
          </a:xfrm>
          <a:prstGeom prst="rect">
            <a:avLst/>
          </a:prstGeom>
        </p:spPr>
      </p:pic>
      <p:pic>
        <p:nvPicPr>
          <p:cNvPr id="11" name="Picture 5">
            <a:extLst>
              <a:ext uri="{FF2B5EF4-FFF2-40B4-BE49-F238E27FC236}">
                <a16:creationId xmlns:a16="http://schemas.microsoft.com/office/drawing/2014/main" id="{56420502-B034-435D-8B79-51FFCBAFBA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7431" y="3033675"/>
            <a:ext cx="2277847" cy="3538404"/>
          </a:xfrm>
          <a:prstGeom prst="rect">
            <a:avLst/>
          </a:prstGeom>
        </p:spPr>
      </p:pic>
    </p:spTree>
    <p:extLst>
      <p:ext uri="{BB962C8B-B14F-4D97-AF65-F5344CB8AC3E}">
        <p14:creationId xmlns:p14="http://schemas.microsoft.com/office/powerpoint/2010/main" val="40694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id="{7E8BD6CA-36F6-445A-BB69-5BC72203E77D}"/>
              </a:ext>
            </a:extLst>
          </p:cNvPr>
          <p:cNvGrpSpPr/>
          <p:nvPr/>
        </p:nvGrpSpPr>
        <p:grpSpPr>
          <a:xfrm>
            <a:off x="969108" y="71001"/>
            <a:ext cx="5346389" cy="2470669"/>
            <a:chOff x="220025" y="146157"/>
            <a:chExt cx="5830819" cy="1575415"/>
          </a:xfrm>
          <a:solidFill>
            <a:srgbClr val="FFFF7D"/>
          </a:solidFill>
        </p:grpSpPr>
        <p:sp>
          <p:nvSpPr>
            <p:cNvPr id="71" name="Speech Bubble: Rectangle with Corners Rounded 70">
              <a:extLst>
                <a:ext uri="{FF2B5EF4-FFF2-40B4-BE49-F238E27FC236}">
                  <a16:creationId xmlns:a16="http://schemas.microsoft.com/office/drawing/2014/main"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72" name="TextBox 71">
              <a:extLst>
                <a:ext uri="{FF2B5EF4-FFF2-40B4-BE49-F238E27FC236}">
                  <a16:creationId xmlns:a16="http://schemas.microsoft.com/office/drawing/2014/main" id="{BAC82098-7811-437B-B13B-452111C90EEA}"/>
                </a:ext>
              </a:extLst>
            </p:cNvPr>
            <p:cNvSpPr txBox="1"/>
            <p:nvPr/>
          </p:nvSpPr>
          <p:spPr>
            <a:xfrm>
              <a:off x="294335" y="197505"/>
              <a:ext cx="5682198" cy="1524067"/>
            </a:xfrm>
            <a:prstGeom prst="rect">
              <a:avLst/>
            </a:prstGeom>
            <a:noFill/>
          </p:spPr>
          <p:txBody>
            <a:bodyPr wrap="square" rtlCol="0">
              <a:spAutoFit/>
            </a:bodyPr>
            <a:lstStyle/>
            <a:p>
              <a:pPr algn="just" defTabSz="1219170">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Bạn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hãy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trả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lời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câu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hỏi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sau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đây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để</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giúp</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mình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000000"/>
                  </a:solidFill>
                  <a:latin typeface="Calibri" panose="020F0502020204030204" pitchFamily="34" charset="0"/>
                  <a:cs typeface="Calibri" panose="020F0502020204030204" pitchFamily="34" charset="0"/>
                  <a:sym typeface="Arial"/>
                </a:rPr>
                <a:t>“</a:t>
              </a:r>
              <a:r>
                <a:rPr lang="en-US" sz="3733" b="1" kern="0" dirty="0" err="1">
                  <a:solidFill>
                    <a:srgbClr val="000000"/>
                  </a:solidFill>
                  <a:latin typeface="Calibri" panose="020F0502020204030204" pitchFamily="34" charset="0"/>
                  <a:cs typeface="Calibri" panose="020F0502020204030204" pitchFamily="34" charset="0"/>
                  <a:sym typeface="Arial"/>
                </a:rPr>
                <a:t>chăm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sóc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vườn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cây</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nhé</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grpSp>
        <p:nvGrpSpPr>
          <p:cNvPr id="77" name="Group 76">
            <a:extLst>
              <a:ext uri="{FF2B5EF4-FFF2-40B4-BE49-F238E27FC236}">
                <a16:creationId xmlns:a16="http://schemas.microsoft.com/office/drawing/2014/main"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id="{B337E9C1-7F79-4CC1-99AB-F3316977C9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id="{E6BB64EE-D366-4834-BF70-1AE581BAE6D7}"/>
                </a:ext>
              </a:extLst>
            </p:cNvPr>
            <p:cNvSpPr txBox="1"/>
            <p:nvPr/>
          </p:nvSpPr>
          <p:spPr>
            <a:xfrm>
              <a:off x="6487063" y="591700"/>
              <a:ext cx="2416636" cy="831450"/>
            </a:xfrm>
            <a:prstGeom prst="rect">
              <a:avLst/>
            </a:prstGeom>
            <a:noFill/>
          </p:spPr>
          <p:txBody>
            <a:bodyPr wrap="square" rtlCol="0">
              <a:spAutoFit/>
            </a:bodyPr>
            <a:lstStyle/>
            <a:p>
              <a:pPr defTabSz="1219170">
                <a:buClr>
                  <a:srgbClr val="000000"/>
                </a:buClr>
              </a:pPr>
              <a:r>
                <a:rPr lang="en-US" sz="4800" b="1" kern="0" dirty="0" err="1">
                  <a:solidFill>
                    <a:srgbClr val="FFFFFF"/>
                  </a:solidFill>
                  <a:latin typeface="Calibri" panose="020F0502020204030204" pitchFamily="34" charset="0"/>
                  <a:cs typeface="Calibri" panose="020F0502020204030204" pitchFamily="34" charset="0"/>
                  <a:sym typeface="Arial"/>
                </a:rPr>
                <a:t>Hãy</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nêu</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cấu</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tạo</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của</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bài</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văn</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tả</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cây</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cối</a:t>
              </a:r>
              <a:r>
                <a:rPr lang="en-US" sz="4800" b="1" kern="0" dirty="0">
                  <a:solidFill>
                    <a:srgbClr val="FFFFFF"/>
                  </a:solidFill>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70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70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877229" y="4437605"/>
            <a:ext cx="2089153" cy="2420395"/>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01670" y="3789557"/>
            <a:ext cx="2711737" cy="3068444"/>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sp>
        <p:nvSpPr>
          <p:cNvPr id="21" name="Rectangle: Rounded Corners 20">
            <a:extLst>
              <a:ext uri="{FF2B5EF4-FFF2-40B4-BE49-F238E27FC236}">
                <a16:creationId xmlns:a16="http://schemas.microsoft.com/office/drawing/2014/main" id="{05268679-1DB5-47E9-BFE3-3B73BD188C7E}"/>
              </a:ext>
            </a:extLst>
          </p:cNvPr>
          <p:cNvSpPr/>
          <p:nvPr/>
        </p:nvSpPr>
        <p:spPr>
          <a:xfrm>
            <a:off x="153905" y="120705"/>
            <a:ext cx="11860945" cy="3570207"/>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2" name="TextBox 21">
            <a:extLst>
              <a:ext uri="{FF2B5EF4-FFF2-40B4-BE49-F238E27FC236}">
                <a16:creationId xmlns:a16="http://schemas.microsoft.com/office/drawing/2014/main" id="{8C8E5FE4-9C3A-4CC7-BD29-B5AC2570EA79}"/>
              </a:ext>
            </a:extLst>
          </p:cNvPr>
          <p:cNvSpPr txBox="1"/>
          <p:nvPr/>
        </p:nvSpPr>
        <p:spPr>
          <a:xfrm>
            <a:off x="177152" y="126131"/>
            <a:ext cx="11860944" cy="3539046"/>
          </a:xfrm>
          <a:prstGeom prst="rect">
            <a:avLst/>
          </a:prstGeom>
          <a:noFill/>
        </p:spPr>
        <p:txBody>
          <a:bodyPr wrap="square">
            <a:spAutoFit/>
          </a:bodyPr>
          <a:lstStyle/>
          <a:p>
            <a:pPr algn="just" defTabSz="1219170">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Một</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bài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văn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miêu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cối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gồm</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có</a:t>
            </a:r>
            <a:r>
              <a:rPr lang="en-US" sz="3733" kern="0" dirty="0">
                <a:solidFill>
                  <a:srgbClr val="000099"/>
                </a:solidFill>
                <a:latin typeface="Calibri" panose="020F0502020204030204" pitchFamily="34" charset="0"/>
                <a:cs typeface="Calibri" panose="020F0502020204030204" pitchFamily="34" charset="0"/>
                <a:sym typeface="Arial"/>
              </a:rPr>
              <a:t> 3 </a:t>
            </a:r>
            <a:r>
              <a:rPr lang="en-US" sz="3733" kern="0" dirty="0" err="1">
                <a:solidFill>
                  <a:srgbClr val="000099"/>
                </a:solidFill>
                <a:latin typeface="Calibri" panose="020F0502020204030204" pitchFamily="34" charset="0"/>
                <a:cs typeface="Calibri" panose="020F0502020204030204" pitchFamily="34" charset="0"/>
                <a:sym typeface="Arial"/>
              </a:rPr>
              <a:t>phần</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1. </a:t>
            </a:r>
            <a:r>
              <a:rPr lang="en-US" sz="3733" b="1" u="sng" kern="0" dirty="0" err="1">
                <a:solidFill>
                  <a:srgbClr val="000099"/>
                </a:solidFill>
                <a:latin typeface="Calibri" panose="020F0502020204030204" pitchFamily="34" charset="0"/>
                <a:cs typeface="Calibri" panose="020F0502020204030204" pitchFamily="34" charset="0"/>
                <a:sym typeface="Arial"/>
              </a:rPr>
              <a:t>Mở</a:t>
            </a:r>
            <a:r>
              <a:rPr lang="en-US" sz="3733" b="1" u="sng" kern="0" dirty="0">
                <a:solidFill>
                  <a:srgbClr val="000099"/>
                </a:solidFill>
                <a:latin typeface="Calibri" panose="020F0502020204030204" pitchFamily="34" charset="0"/>
                <a:cs typeface="Calibri" panose="020F0502020204030204" pitchFamily="34" charset="0"/>
                <a:sym typeface="Arial"/>
              </a:rPr>
              <a:t>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Giới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thiệu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về</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loại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sẽ</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2.Thân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từng</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bộ</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phận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hoặc</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từng</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thời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kì</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phát</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triển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3. </a:t>
            </a:r>
            <a:r>
              <a:rPr lang="en-US" sz="3733" b="1" u="sng" kern="0" dirty="0" err="1">
                <a:solidFill>
                  <a:srgbClr val="000099"/>
                </a:solidFill>
                <a:latin typeface="Calibri" panose="020F0502020204030204" pitchFamily="34" charset="0"/>
                <a:cs typeface="Calibri" panose="020F0502020204030204" pitchFamily="34" charset="0"/>
                <a:sym typeface="Arial"/>
              </a:rPr>
              <a:t>Kết</a:t>
            </a:r>
            <a:r>
              <a:rPr lang="en-US" sz="3733" b="1" u="sng" kern="0" dirty="0">
                <a:solidFill>
                  <a:srgbClr val="000099"/>
                </a:solidFill>
                <a:latin typeface="Calibri" panose="020F0502020204030204" pitchFamily="34" charset="0"/>
                <a:cs typeface="Calibri" panose="020F0502020204030204" pitchFamily="34" charset="0"/>
                <a:sym typeface="Arial"/>
              </a:rPr>
              <a:t>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Nêu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lợi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ích</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Tình</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cảm</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người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đối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với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355176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animEffect transition="in" filter="fade">
                                          <p:cBhvr>
                                            <p:cTn id="37" dur="500"/>
                                            <p:tgtEl>
                                              <p:spTgt spid="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animEffect transition="in" filter="fade">
                                          <p:cBhvr>
                                            <p:cTn id="37" dur="500"/>
                                            <p:tgtEl>
                                              <p:spTgt spid="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id="{7E8BD6CA-36F6-445A-BB69-5BC72203E77D}"/>
              </a:ext>
            </a:extLst>
          </p:cNvPr>
          <p:cNvGrpSpPr/>
          <p:nvPr/>
        </p:nvGrpSpPr>
        <p:grpSpPr>
          <a:xfrm>
            <a:off x="969108" y="71001"/>
            <a:ext cx="5346389" cy="2414047"/>
            <a:chOff x="220025" y="146157"/>
            <a:chExt cx="5830819" cy="1539310"/>
          </a:xfrm>
          <a:solidFill>
            <a:srgbClr val="FFFF7D"/>
          </a:solidFill>
        </p:grpSpPr>
        <p:sp>
          <p:nvSpPr>
            <p:cNvPr id="71" name="Speech Bubble: Rectangle with Corners Rounded 70">
              <a:extLst>
                <a:ext uri="{FF2B5EF4-FFF2-40B4-BE49-F238E27FC236}">
                  <a16:creationId xmlns:a16="http://schemas.microsoft.com/office/drawing/2014/main"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id="{BAC82098-7811-437B-B13B-452111C90EEA}"/>
                </a:ext>
              </a:extLst>
            </p:cNvPr>
            <p:cNvSpPr txBox="1"/>
            <p:nvPr/>
          </p:nvSpPr>
          <p:spPr>
            <a:xfrm>
              <a:off x="294335" y="197505"/>
              <a:ext cx="5682198" cy="123639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nl-NL"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 quan sát kĩ để tìm ra những đặc điểm nổi bật để tả.</a:t>
              </a:r>
              <a:endPar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77" name="Group 76">
            <a:extLst>
              <a:ext uri="{FF2B5EF4-FFF2-40B4-BE49-F238E27FC236}">
                <a16:creationId xmlns:a16="http://schemas.microsoft.com/office/drawing/2014/main"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id="{B337E9C1-7F79-4CC1-99AB-F3316977C9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id="{E6BB64EE-D366-4834-BF70-1AE581BAE6D7}"/>
                </a:ext>
              </a:extLst>
            </p:cNvPr>
            <p:cNvSpPr txBox="1"/>
            <p:nvPr/>
          </p:nvSpPr>
          <p:spPr>
            <a:xfrm>
              <a:off x="6487063" y="591700"/>
              <a:ext cx="2416636" cy="805366"/>
            </a:xfrm>
            <a:prstGeom prst="rect">
              <a:avLst/>
            </a:prstGeom>
            <a:noFill/>
          </p:spPr>
          <p:txBody>
            <a:bodyPr wrap="square" rtlCol="0">
              <a:spAutoFit/>
            </a:bodyPr>
            <a:lstStyle/>
            <a:p>
              <a:pPr marL="0" marR="0" algn="ctr">
                <a:lnSpc>
                  <a:spcPct val="120000"/>
                </a:lnSpc>
                <a:spcBef>
                  <a:spcPts val="0"/>
                </a:spcBef>
                <a:spcAft>
                  <a:spcPts val="0"/>
                </a:spcAft>
              </a:pP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Khi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miêu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tả</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cây</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cối</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cần</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lưu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điều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gì</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320032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id="{7E8BD6CA-36F6-445A-BB69-5BC72203E77D}"/>
              </a:ext>
            </a:extLst>
          </p:cNvPr>
          <p:cNvGrpSpPr/>
          <p:nvPr/>
        </p:nvGrpSpPr>
        <p:grpSpPr>
          <a:xfrm>
            <a:off x="969108" y="523875"/>
            <a:ext cx="5346389" cy="1961173"/>
            <a:chOff x="220025" y="146157"/>
            <a:chExt cx="5830819" cy="1539310"/>
          </a:xfrm>
          <a:solidFill>
            <a:srgbClr val="FFFF7D"/>
          </a:solidFill>
        </p:grpSpPr>
        <p:sp>
          <p:nvSpPr>
            <p:cNvPr id="71" name="Speech Bubble: Rectangle with Corners Rounded 70">
              <a:extLst>
                <a:ext uri="{FF2B5EF4-FFF2-40B4-BE49-F238E27FC236}">
                  <a16:creationId xmlns:a16="http://schemas.microsoft.com/office/drawing/2014/main"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id="{BAC82098-7811-437B-B13B-452111C90EEA}"/>
                </a:ext>
              </a:extLst>
            </p:cNvPr>
            <p:cNvSpPr txBox="1"/>
            <p:nvPr/>
          </p:nvSpPr>
          <p:spPr>
            <a:xfrm>
              <a:off x="304723" y="337637"/>
              <a:ext cx="5682198" cy="84388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nl-NL" sz="4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 thể dùng: mắt nhìn, tai nghe, mũi ngửi,…</a:t>
              </a:r>
              <a:endParaRPr kumimoji="0" lang="en-US" sz="6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77" name="Group 76">
            <a:extLst>
              <a:ext uri="{FF2B5EF4-FFF2-40B4-BE49-F238E27FC236}">
                <a16:creationId xmlns:a16="http://schemas.microsoft.com/office/drawing/2014/main"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id="{B337E9C1-7F79-4CC1-99AB-F3316977C9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id="{E6BB64EE-D366-4834-BF70-1AE581BAE6D7}"/>
                </a:ext>
              </a:extLst>
            </p:cNvPr>
            <p:cNvSpPr txBox="1"/>
            <p:nvPr/>
          </p:nvSpPr>
          <p:spPr>
            <a:xfrm>
              <a:off x="6487063" y="591700"/>
              <a:ext cx="2416636" cy="1027086"/>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giác</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sát</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cối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91231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362"/>
        <p:cNvGrpSpPr/>
        <p:nvPr/>
      </p:nvGrpSpPr>
      <p:grpSpPr>
        <a:xfrm>
          <a:off x="0" y="0"/>
          <a:ext cx="0" cy="0"/>
          <a:chOff x="0" y="0"/>
          <a:chExt cx="0" cy="0"/>
        </a:xfrm>
      </p:grpSpPr>
      <p:sp>
        <p:nvSpPr>
          <p:cNvPr id="1533" name="Google Shape;1533;p42"/>
          <p:cNvSpPr txBox="1">
            <a:spLocks noGrp="1"/>
          </p:cNvSpPr>
          <p:nvPr>
            <p:ph type="ctrTitle"/>
          </p:nvPr>
        </p:nvSpPr>
        <p:spPr>
          <a:xfrm>
            <a:off x="1948353" y="1177713"/>
            <a:ext cx="8699327" cy="1632400"/>
          </a:xfrm>
          <a:prstGeom prst="rect">
            <a:avLst/>
          </a:prstGeom>
        </p:spPr>
        <p:txBody>
          <a:bodyPr spcFirstLastPara="1" wrap="square" lIns="121900" tIns="121900" rIns="121900" bIns="121900" anchor="ctr" anchorCtr="0">
            <a:noAutofit/>
          </a:bodyPr>
          <a:lstStyle/>
          <a:p>
            <a:r>
              <a:rPr lang="de" dirty="0">
                <a:latin typeface="Coiny" panose="02000903060500060000" pitchFamily="2" charset="0"/>
              </a:rPr>
              <a:t>HOẠT ĐỘNG</a:t>
            </a:r>
            <a:endParaRPr dirty="0">
              <a:latin typeface="Coiny" panose="02000903060500060000" pitchFamily="2" charset="0"/>
            </a:endParaRPr>
          </a:p>
        </p:txBody>
      </p:sp>
      <p:pic>
        <p:nvPicPr>
          <p:cNvPr id="259" name="Graphic 258">
            <a:extLst>
              <a:ext uri="{FF2B5EF4-FFF2-40B4-BE49-F238E27FC236}">
                <a16:creationId xmlns:a16="http://schemas.microsoft.com/office/drawing/2014/main" id="{27884D60-CBD9-4353-985D-56E1C68E50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21052" y="3386005"/>
            <a:ext cx="1735192" cy="2507956"/>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id="{CDBAD82C-D03E-4E18-B661-4DF4340F85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98016" y="3223516"/>
            <a:ext cx="1610613" cy="267044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6668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33"/>
                                        </p:tgtEl>
                                        <p:attrNameLst>
                                          <p:attrName>style.visibility</p:attrName>
                                        </p:attrNameLst>
                                      </p:cBhvr>
                                      <p:to>
                                        <p:strVal val="visible"/>
                                      </p:to>
                                    </p:set>
                                    <p:anim calcmode="lin" valueType="num">
                                      <p:cBhvr>
                                        <p:cTn id="7" dur="1000" fill="hold"/>
                                        <p:tgtEl>
                                          <p:spTgt spid="1533"/>
                                        </p:tgtEl>
                                        <p:attrNameLst>
                                          <p:attrName>ppt_w</p:attrName>
                                        </p:attrNameLst>
                                      </p:cBhvr>
                                      <p:tavLst>
                                        <p:tav tm="0">
                                          <p:val>
                                            <p:fltVal val="0"/>
                                          </p:val>
                                        </p:tav>
                                        <p:tav tm="100000">
                                          <p:val>
                                            <p:strVal val="#ppt_w"/>
                                          </p:val>
                                        </p:tav>
                                      </p:tavLst>
                                    </p:anim>
                                    <p:anim calcmode="lin" valueType="num">
                                      <p:cBhvr>
                                        <p:cTn id="8" dur="1000" fill="hold"/>
                                        <p:tgtEl>
                                          <p:spTgt spid="1533"/>
                                        </p:tgtEl>
                                        <p:attrNameLst>
                                          <p:attrName>ppt_h</p:attrName>
                                        </p:attrNameLst>
                                      </p:cBhvr>
                                      <p:tavLst>
                                        <p:tav tm="0">
                                          <p:val>
                                            <p:fltVal val="0"/>
                                          </p:val>
                                        </p:tav>
                                        <p:tav tm="100000">
                                          <p:val>
                                            <p:strVal val="#ppt_h"/>
                                          </p:val>
                                        </p:tav>
                                      </p:tavLst>
                                    </p:anim>
                                    <p:anim calcmode="lin" valueType="num">
                                      <p:cBhvr>
                                        <p:cTn id="9" dur="1000" fill="hold"/>
                                        <p:tgtEl>
                                          <p:spTgt spid="1533"/>
                                        </p:tgtEl>
                                        <p:attrNameLst>
                                          <p:attrName>style.rotation</p:attrName>
                                        </p:attrNameLst>
                                      </p:cBhvr>
                                      <p:tavLst>
                                        <p:tav tm="0">
                                          <p:val>
                                            <p:fltVal val="90"/>
                                          </p:val>
                                        </p:tav>
                                        <p:tav tm="100000">
                                          <p:val>
                                            <p:fltVal val="0"/>
                                          </p:val>
                                        </p:tav>
                                      </p:tavLst>
                                    </p:anim>
                                    <p:animEffect transition="in" filter="fade">
                                      <p:cBhvr>
                                        <p:cTn id="10" dur="1000"/>
                                        <p:tgtEl>
                                          <p:spTgt spid="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370"/>
        <p:cNvGrpSpPr/>
        <p:nvPr/>
      </p:nvGrpSpPr>
      <p:grpSpPr>
        <a:xfrm>
          <a:off x="0" y="0"/>
          <a:ext cx="0" cy="0"/>
          <a:chOff x="0" y="0"/>
          <a:chExt cx="0" cy="0"/>
        </a:xfrm>
      </p:grpSpPr>
      <p:sp>
        <p:nvSpPr>
          <p:cNvPr id="78" name="Google Shape;656;p26">
            <a:extLst>
              <a:ext uri="{FF2B5EF4-FFF2-40B4-BE49-F238E27FC236}">
                <a16:creationId xmlns:a16="http://schemas.microsoft.com/office/drawing/2014/main" id="{7A6035E2-BA7D-4F73-9638-6C56FE87ED14}"/>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793032" y="4390826"/>
            <a:ext cx="3212171" cy="193898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6962330" y="3644410"/>
            <a:ext cx="2163495" cy="2610549"/>
          </a:xfrm>
          <a:prstGeom prst="rect">
            <a:avLst/>
          </a:prstGeom>
        </p:spPr>
      </p:pic>
      <p:grpSp>
        <p:nvGrpSpPr>
          <p:cNvPr id="44" name="Group 43">
            <a:extLst>
              <a:ext uri="{FF2B5EF4-FFF2-40B4-BE49-F238E27FC236}">
                <a16:creationId xmlns:a16="http://schemas.microsoft.com/office/drawing/2014/main" id="{C8CFED05-8D2C-405B-BB10-25D7C525B502}"/>
              </a:ext>
            </a:extLst>
          </p:cNvPr>
          <p:cNvGrpSpPr/>
          <p:nvPr/>
        </p:nvGrpSpPr>
        <p:grpSpPr>
          <a:xfrm>
            <a:off x="765568" y="528192"/>
            <a:ext cx="10131032" cy="1455783"/>
            <a:chOff x="481538" y="177044"/>
            <a:chExt cx="7212034" cy="2166285"/>
          </a:xfrm>
        </p:grpSpPr>
        <p:sp>
          <p:nvSpPr>
            <p:cNvPr id="43" name="Speech Bubble: Rectangle with Corners Rounded 42">
              <a:extLst>
                <a:ext uri="{FF2B5EF4-FFF2-40B4-BE49-F238E27FC236}">
                  <a16:creationId xmlns:a16="http://schemas.microsoft.com/office/drawing/2014/main" id="{C531C8C1-8FAC-44BA-AB3C-5047A1BB6900}"/>
                </a:ext>
              </a:extLst>
            </p:cNvPr>
            <p:cNvSpPr/>
            <p:nvPr/>
          </p:nvSpPr>
          <p:spPr>
            <a:xfrm>
              <a:off x="483476" y="203638"/>
              <a:ext cx="7210096" cy="1744517"/>
            </a:xfrm>
            <a:prstGeom prst="wedgeRoundRectCallout">
              <a:avLst>
                <a:gd name="adj1" fmla="val -35543"/>
                <a:gd name="adj2" fmla="val 7876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73" name="TextBox 72">
              <a:extLst>
                <a:ext uri="{FF2B5EF4-FFF2-40B4-BE49-F238E27FC236}">
                  <a16:creationId xmlns:a16="http://schemas.microsoft.com/office/drawing/2014/main" id="{7241264B-320C-4338-8537-A8B2D9B0388E}"/>
                </a:ext>
              </a:extLst>
            </p:cNvPr>
            <p:cNvSpPr txBox="1"/>
            <p:nvPr/>
          </p:nvSpPr>
          <p:spPr>
            <a:xfrm>
              <a:off x="481538" y="177044"/>
              <a:ext cx="7210096" cy="2166285"/>
            </a:xfrm>
            <a:prstGeom prst="rect">
              <a:avLst/>
            </a:prstGeom>
            <a:noFill/>
          </p:spPr>
          <p:txBody>
            <a:bodyPr wrap="square">
              <a:spAutoFit/>
            </a:bodyPr>
            <a:lstStyle/>
            <a:p>
              <a:pPr algn="just" defTabSz="1219170">
                <a:lnSpc>
                  <a:spcPct val="114000"/>
                </a:lnSpc>
                <a:buClr>
                  <a:srgbClr val="000000"/>
                </a:buClr>
              </a:pPr>
              <a:r>
                <a:rPr lang="en-US" sz="4000" kern="0" dirty="0">
                  <a:solidFill>
                    <a:srgbClr val="000000"/>
                  </a:solidFill>
                  <a:latin typeface="Calibri" panose="020F0502020204030204" pitchFamily="34" charset="0"/>
                  <a:cs typeface="Calibri" panose="020F0502020204030204" pitchFamily="34" charset="0"/>
                  <a:sym typeface="Arial"/>
                </a:rPr>
                <a:t>1. </a:t>
              </a:r>
              <a:r>
                <a:rPr lang="vi-VN" sz="4000" kern="0" dirty="0">
                  <a:solidFill>
                    <a:srgbClr val="000000"/>
                  </a:solidFill>
                  <a:latin typeface="Calibri" panose="020F0502020204030204" pitchFamily="34" charset="0"/>
                  <a:cs typeface="Calibri" panose="020F0502020204030204" pitchFamily="34" charset="0"/>
                  <a:sym typeface="Arial"/>
                </a:rPr>
                <a:t>Đọc các đoạn văn dưới đây và trả lời câu hỏi.</a:t>
              </a: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32780" y="3304647"/>
            <a:ext cx="1991649" cy="3248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1384</Words>
  <Application>Microsoft Office PowerPoint</Application>
  <PresentationFormat>Widescreen</PresentationFormat>
  <Paragraphs>69</Paragraphs>
  <Slides>32</Slides>
  <Notes>32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32</vt:i4>
      </vt:variant>
    </vt:vector>
  </HeadingPairs>
  <TitlesOfParts>
    <vt:vector size="47" baseType="lpstr">
      <vt:lpstr>#9Slide03 Arima Madurai Bold</vt:lpstr>
      <vt:lpstr>Arial</vt:lpstr>
      <vt:lpstr>Berkshire Swash</vt:lpstr>
      <vt:lpstr>Calibri</vt:lpstr>
      <vt:lpstr>Cambria</vt:lpstr>
      <vt:lpstr>Coiny</vt:lpstr>
      <vt:lpstr>Lato</vt:lpstr>
      <vt:lpstr>Livvic</vt:lpstr>
      <vt:lpstr>Open Sans</vt:lpstr>
      <vt:lpstr>OpenSans</vt:lpstr>
      <vt:lpstr>Roboto</vt:lpstr>
      <vt:lpstr>Roboto Condensed Light</vt:lpstr>
      <vt:lpstr>Times New Roman</vt:lpstr>
      <vt:lpstr>Wingdings</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KHÁNH HẠ</cp:lastModifiedBy>
  <cp:revision>29</cp:revision>
  <dcterms:created xsi:type="dcterms:W3CDTF">2023-12-19T07:18:53Z</dcterms:created>
  <dcterms:modified xsi:type="dcterms:W3CDTF">2024-04-03T15:46:54Z</dcterms:modified>
</cp:coreProperties>
</file>