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60" r:id="rId3"/>
    <p:sldId id="11574" r:id="rId4"/>
    <p:sldId id="11571" r:id="rId5"/>
    <p:sldId id="11573" r:id="rId6"/>
    <p:sldId id="1062" r:id="rId7"/>
    <p:sldId id="11577" r:id="rId8"/>
    <p:sldId id="11579" r:id="rId9"/>
    <p:sldId id="11581" r:id="rId10"/>
    <p:sldId id="11606" r:id="rId11"/>
    <p:sldId id="11607" r:id="rId12"/>
    <p:sldId id="11608" r:id="rId13"/>
    <p:sldId id="11609" r:id="rId14"/>
    <p:sldId id="11610" r:id="rId15"/>
    <p:sldId id="11611" r:id="rId16"/>
    <p:sldId id="11612" r:id="rId17"/>
    <p:sldId id="115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0B0C-498E-4E2F-95DA-3405A11018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19E6-FDDA-4475-AB1A-70C40B94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4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7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07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8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7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92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72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5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5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5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8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79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19D11-2903-4779-8110-7A83519C7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85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88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4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9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0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87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9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00D888-544E-4077-B3F0-7E1D3E6D39A3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6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81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1547541" flipH="1">
            <a:off x="9637055" y="5267587"/>
            <a:ext cx="2120896" cy="1914105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10434274" y="1177871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386188" y="54282"/>
            <a:ext cx="963561" cy="103564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6A10435C-BD94-E5E9-1B56-E8BCB8F24EB6}"/>
              </a:ext>
            </a:extLst>
          </p:cNvPr>
          <p:cNvGrpSpPr/>
          <p:nvPr/>
        </p:nvGrpSpPr>
        <p:grpSpPr>
          <a:xfrm>
            <a:off x="137650" y="2035690"/>
            <a:ext cx="5284839" cy="4020644"/>
            <a:chOff x="137650" y="2035690"/>
            <a:chExt cx="5284839" cy="402064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3BAC88E-FA2D-47F8-A77A-049C6D899B00}"/>
                </a:ext>
              </a:extLst>
            </p:cNvPr>
            <p:cNvSpPr/>
            <p:nvPr/>
          </p:nvSpPr>
          <p:spPr>
            <a:xfrm>
              <a:off x="3001710" y="5290552"/>
              <a:ext cx="2120896" cy="765782"/>
            </a:xfrm>
            <a:prstGeom prst="ellipse">
              <a:avLst/>
            </a:prstGeom>
            <a:solidFill>
              <a:srgbClr val="28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6A7DE7E-0DBD-4D1E-B799-7A40505EC1DE}"/>
                </a:ext>
              </a:extLst>
            </p:cNvPr>
            <p:cNvSpPr/>
            <p:nvPr/>
          </p:nvSpPr>
          <p:spPr>
            <a:xfrm>
              <a:off x="167146" y="5290552"/>
              <a:ext cx="2271253" cy="765782"/>
            </a:xfrm>
            <a:prstGeom prst="ellipse">
              <a:avLst/>
            </a:prstGeom>
            <a:solidFill>
              <a:srgbClr val="288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7A23233-BAB1-43F4-B9F5-7C5F7FAEE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4" b="16085"/>
            <a:stretch/>
          </p:blipFill>
          <p:spPr>
            <a:xfrm>
              <a:off x="137650" y="2035690"/>
              <a:ext cx="5284839" cy="3814519"/>
            </a:xfrm>
            <a:prstGeom prst="rect">
              <a:avLst/>
            </a:prstGeom>
          </p:spPr>
        </p:pic>
      </p:grpSp>
      <p:pic>
        <p:nvPicPr>
          <p:cNvPr id="9" name="图片 8" descr="图片包含 物体&#10;&#10;已生成高可信度的说明">
            <a:extLst>
              <a:ext uri="{FF2B5EF4-FFF2-40B4-BE49-F238E27FC236}">
                <a16:creationId xmlns:a16="http://schemas.microsoft.com/office/drawing/2014/main" id="{4A54B609-EDF8-459F-A38C-19F7B274E6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46738" r="30887" b="43655"/>
          <a:stretch/>
        </p:blipFill>
        <p:spPr>
          <a:xfrm>
            <a:off x="5560139" y="2150704"/>
            <a:ext cx="5971437" cy="32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E698A-4555-B7AC-79E0-E564E2C64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5541" y="804623"/>
            <a:ext cx="6291617" cy="1133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4AC615-68F6-45A4-98ED-81335E44C0FC}"/>
              </a:ext>
            </a:extLst>
          </p:cNvPr>
          <p:cNvSpPr txBox="1"/>
          <p:nvPr/>
        </p:nvSpPr>
        <p:spPr>
          <a:xfrm>
            <a:off x="6245569" y="2929341"/>
            <a:ext cx="4600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phương tiện </a:t>
            </a:r>
          </a:p>
        </p:txBody>
      </p:sp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2. Đặt câu hỏi cho trạng ngữ chỉ phương tiện của mỗi câu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6234-D75F-4BE4-8C9C-605E93E141E6}"/>
              </a:ext>
            </a:extLst>
          </p:cNvPr>
          <p:cNvSpPr txBox="1"/>
          <p:nvPr/>
        </p:nvSpPr>
        <p:spPr>
          <a:xfrm>
            <a:off x="621193" y="1619260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a.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 lá cọ non phơi khô, người thợ thủ công đã khâu thành những chiếc nón che nắng, che mưa.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8379D-CC9A-46D8-97DF-F24D6ED6B3E8}"/>
              </a:ext>
            </a:extLst>
          </p:cNvPr>
          <p:cNvSpPr txBox="1"/>
          <p:nvPr/>
        </p:nvSpPr>
        <p:spPr>
          <a:xfrm>
            <a:off x="582344" y="2850666"/>
            <a:ext cx="11100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b.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Với những chiếc khăn piêu kết hợp độc đáo giữa màu sắc và hoa văn, các cô gái Thái đã chứng tỏ sự khéo, đảm đang của mình.</a:t>
            </a:r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FB54-5D39-4E75-9B09-5CA2475A3A70}"/>
              </a:ext>
            </a:extLst>
          </p:cNvPr>
          <p:cNvSpPr txBox="1"/>
          <p:nvPr/>
        </p:nvSpPr>
        <p:spPr>
          <a:xfrm>
            <a:off x="582343" y="4636069"/>
            <a:ext cx="1110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c.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 một số ống tre, nứa thô sơ, người dân Tây Nguyên đã làm ra cây đàn t'rưng có âm thanh thánh thót như tiếng chim hót, tiếng suối reo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....</a:t>
            </a:r>
          </a:p>
          <a:p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2. Đặt câu hỏi cho trạng ngữ chỉ phương tiện của mỗi câu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6234-D75F-4BE4-8C9C-605E93E141E6}"/>
              </a:ext>
            </a:extLst>
          </p:cNvPr>
          <p:cNvSpPr txBox="1"/>
          <p:nvPr/>
        </p:nvSpPr>
        <p:spPr>
          <a:xfrm>
            <a:off x="621194" y="2162842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a.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 lá cọ non phơi khô, người thợ thủ công đã khâu thành những chiếc nón che nắng, che mưa.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FB54-5D39-4E75-9B09-5CA2475A3A70}"/>
              </a:ext>
            </a:extLst>
          </p:cNvPr>
          <p:cNvSpPr txBox="1"/>
          <p:nvPr/>
        </p:nvSpPr>
        <p:spPr>
          <a:xfrm>
            <a:off x="582343" y="4636069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D2712-01C0-407E-B914-55FE34D55AAE}"/>
              </a:ext>
            </a:extLst>
          </p:cNvPr>
          <p:cNvSpPr txBox="1"/>
          <p:nvPr/>
        </p:nvSpPr>
        <p:spPr>
          <a:xfrm>
            <a:off x="809059" y="3796425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</a:t>
            </a:r>
            <a:r>
              <a:rPr lang="vi-VN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Bằng </a:t>
            </a:r>
            <a:r>
              <a:rPr lang="en-US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cái gì</a:t>
            </a:r>
            <a:r>
              <a:rPr lang="vi-VN" sz="36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người thợ thủ công đã khâu thành những chiếc nón che nắng, che mưa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2. Đặt câu hỏi cho trạng ngữ chỉ phương tiện của mỗi câu dưới đây: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8379D-CC9A-46D8-97DF-F24D6ED6B3E8}"/>
              </a:ext>
            </a:extLst>
          </p:cNvPr>
          <p:cNvSpPr txBox="1"/>
          <p:nvPr/>
        </p:nvSpPr>
        <p:spPr>
          <a:xfrm>
            <a:off x="733487" y="2021991"/>
            <a:ext cx="11100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b.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Với những chiếc khăn piêu kết hợp độc đáo giữa màu sắc và hoa văn, các cô gái Thái đã chứng tỏ sự khéo, đảm đang của mình.</a:t>
            </a:r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C2260-541E-4CCD-B3E2-5828F4118CC9}"/>
              </a:ext>
            </a:extLst>
          </p:cNvPr>
          <p:cNvSpPr txBox="1"/>
          <p:nvPr/>
        </p:nvSpPr>
        <p:spPr>
          <a:xfrm>
            <a:off x="809687" y="4102608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</a:t>
            </a:r>
            <a:r>
              <a:rPr lang="vi-VN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Với </a:t>
            </a:r>
            <a:r>
              <a:rPr lang="en-US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cái gì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các cô gái Thái đã chứng tỏ sự khéo, đảm đang của mình</a:t>
            </a:r>
            <a:r>
              <a:rPr lang="en-US" sz="3600">
                <a:solidFill>
                  <a:srgbClr val="333333"/>
                </a:solidFill>
                <a:latin typeface="Roboto" panose="02000000000000000000" pitchFamily="2" charset="0"/>
              </a:rPr>
              <a:t>?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2. Đặt câu hỏi cho trạng ngữ chỉ phương tiện của mỗi câu dưới đây: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FB54-5D39-4E75-9B09-5CA2475A3A70}"/>
              </a:ext>
            </a:extLst>
          </p:cNvPr>
          <p:cNvSpPr txBox="1"/>
          <p:nvPr/>
        </p:nvSpPr>
        <p:spPr>
          <a:xfrm>
            <a:off x="545623" y="2111944"/>
            <a:ext cx="1110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c.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 một số ống tre, nứa thô sơ, người dân Tây Nguyên đã làm ra cây đàn t'rưng có âm thanh thánh thót như tiếng chim hót, tiếng suối reo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....</a:t>
            </a:r>
          </a:p>
          <a:p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64A9D-04DF-4936-A1DF-2AABC92A2F50}"/>
              </a:ext>
            </a:extLst>
          </p:cNvPr>
          <p:cNvSpPr txBox="1"/>
          <p:nvPr/>
        </p:nvSpPr>
        <p:spPr>
          <a:xfrm>
            <a:off x="621194" y="4112194"/>
            <a:ext cx="11100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</a:t>
            </a:r>
            <a:r>
              <a:rPr lang="vi-VN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Bằng</a:t>
            </a:r>
            <a:r>
              <a:rPr lang="en-US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cái gì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người dân Tây Nguyên đã làm ra cây đàn t'rưng có âm thanh thánh thót như tiếng chim hót, tiếng suối reo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....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3. Theo em, trạng ngữ chỉ phương tiện bổ sung thông tin gì cho câu?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FB54-5D39-4E75-9B09-5CA2475A3A70}"/>
              </a:ext>
            </a:extLst>
          </p:cNvPr>
          <p:cNvSpPr txBox="1"/>
          <p:nvPr/>
        </p:nvSpPr>
        <p:spPr>
          <a:xfrm>
            <a:off x="604854" y="2286670"/>
            <a:ext cx="11133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</a:t>
            </a:r>
            <a:r>
              <a:rPr lang="en-US" sz="3400" b="0" i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Trạng ngữ chỉ phương tiện bổ sung thông tin về phương tiện thực hiện hoạt động được nói đến trong câu.</a:t>
            </a:r>
            <a:endParaRPr lang="vi-VN" sz="3400" b="0" i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C7372-AE95-47EE-AE07-E5C59337D7B9}"/>
              </a:ext>
            </a:extLst>
          </p:cNvPr>
          <p:cNvSpPr txBox="1"/>
          <p:nvPr/>
        </p:nvSpPr>
        <p:spPr>
          <a:xfrm>
            <a:off x="604854" y="3629054"/>
            <a:ext cx="10729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Trạng ngữ chỉ phương tiện trả lời cho câu hỏi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C29B8-EEF7-4217-8C3D-2EEFA9892494}"/>
              </a:ext>
            </a:extLst>
          </p:cNvPr>
          <p:cNvSpPr txBox="1"/>
          <p:nvPr/>
        </p:nvSpPr>
        <p:spPr>
          <a:xfrm>
            <a:off x="604854" y="3510664"/>
            <a:ext cx="11133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</a:t>
            </a:r>
            <a:r>
              <a:rPr lang="en-US" sz="3400" b="0" i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Trạng ngữ chỉ phương tiện trả lời cho câu hỏi có từ ngữ để hỏi: </a:t>
            </a:r>
            <a:r>
              <a:rPr lang="en-US" sz="3400" b="0" i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bằng gì, bằng cái gì, với cái gì,….</a:t>
            </a:r>
            <a:endParaRPr lang="vi-VN" sz="3400" b="0" i="1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84AF8-9741-498E-821F-B7E21685E318}"/>
              </a:ext>
            </a:extLst>
          </p:cNvPr>
          <p:cNvSpPr txBox="1"/>
          <p:nvPr/>
        </p:nvSpPr>
        <p:spPr>
          <a:xfrm>
            <a:off x="3874302" y="414065"/>
            <a:ext cx="4443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</a:t>
            </a:r>
            <a:r>
              <a:rPr lang="en-US" sz="6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GHI NHỚ</a:t>
            </a:r>
            <a:endParaRPr lang="vi-VN" sz="6600" b="0" i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9" grpId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0" y="107875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4. Tìm từ ngữ thích hợp để hoàn thành các câu có trạng ngữ chỉ phương tiện.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0929DE-CC98-4B28-A234-46D670EF4EE5}"/>
              </a:ext>
            </a:extLst>
          </p:cNvPr>
          <p:cNvGrpSpPr/>
          <p:nvPr/>
        </p:nvGrpSpPr>
        <p:grpSpPr>
          <a:xfrm>
            <a:off x="582345" y="1940223"/>
            <a:ext cx="11100753" cy="725709"/>
            <a:chOff x="621193" y="1619260"/>
            <a:chExt cx="11100753" cy="7257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8D6234-D75F-4BE4-8C9C-605E93E141E6}"/>
                </a:ext>
              </a:extLst>
            </p:cNvPr>
            <p:cNvSpPr txBox="1"/>
            <p:nvPr/>
          </p:nvSpPr>
          <p:spPr>
            <a:xfrm>
              <a:off x="621193" y="1619260"/>
              <a:ext cx="111007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a. 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Bằng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        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 chuồn chuồn bay lượn khắp đó đây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67A537-CCC5-4761-B16E-948898FB39B9}"/>
                </a:ext>
              </a:extLst>
            </p:cNvPr>
            <p:cNvGrpSpPr/>
            <p:nvPr/>
          </p:nvGrpSpPr>
          <p:grpSpPr>
            <a:xfrm>
              <a:off x="2352676" y="1637083"/>
              <a:ext cx="647700" cy="707886"/>
              <a:chOff x="2352676" y="1637083"/>
              <a:chExt cx="647700" cy="70788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8EC1AD-22DA-4556-9293-96C1238D01CD}"/>
                  </a:ext>
                </a:extLst>
              </p:cNvPr>
              <p:cNvSpPr/>
              <p:nvPr/>
            </p:nvSpPr>
            <p:spPr>
              <a:xfrm>
                <a:off x="2352676" y="1724025"/>
                <a:ext cx="647700" cy="4572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CE596A-B166-4F6C-94B0-0F6D89A35E74}"/>
                  </a:ext>
                </a:extLst>
              </p:cNvPr>
              <p:cNvSpPr txBox="1"/>
              <p:nvPr/>
            </p:nvSpPr>
            <p:spPr>
              <a:xfrm>
                <a:off x="2476501" y="1637083"/>
                <a:ext cx="523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?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498E7-CA66-4387-9926-332B7F5BA1F9}"/>
              </a:ext>
            </a:extLst>
          </p:cNvPr>
          <p:cNvGrpSpPr/>
          <p:nvPr/>
        </p:nvGrpSpPr>
        <p:grpSpPr>
          <a:xfrm>
            <a:off x="582345" y="3120826"/>
            <a:ext cx="11325338" cy="1200330"/>
            <a:chOff x="582344" y="2850665"/>
            <a:chExt cx="11325338" cy="1200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98379D-CC9A-46D8-97DF-F24D6ED6B3E8}"/>
                </a:ext>
              </a:extLst>
            </p:cNvPr>
            <p:cNvSpPr txBox="1"/>
            <p:nvPr/>
          </p:nvSpPr>
          <p:spPr>
            <a:xfrm>
              <a:off x="582344" y="2850666"/>
              <a:ext cx="11325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b. Với        , chim gõ kiến có thể đục thủng bất kì than cây nào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  <a:r>
                <a:rPr lang="en-US" sz="3600"/>
                <a:t> </a:t>
              </a:r>
              <a:endPara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45509C-2C3B-46F8-AA19-681618C21BC2}"/>
                </a:ext>
              </a:extLst>
            </p:cNvPr>
            <p:cNvGrpSpPr/>
            <p:nvPr/>
          </p:nvGrpSpPr>
          <p:grpSpPr>
            <a:xfrm>
              <a:off x="1828801" y="2850665"/>
              <a:ext cx="647700" cy="707886"/>
              <a:chOff x="2352676" y="1637083"/>
              <a:chExt cx="647700" cy="7078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A8FBEA-A1EB-47A9-ADE9-A3774E45981E}"/>
                  </a:ext>
                </a:extLst>
              </p:cNvPr>
              <p:cNvSpPr/>
              <p:nvPr/>
            </p:nvSpPr>
            <p:spPr>
              <a:xfrm>
                <a:off x="2352676" y="1724025"/>
                <a:ext cx="647700" cy="4572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8AB863-C333-47CE-AC6B-D4B3C384B6DA}"/>
                  </a:ext>
                </a:extLst>
              </p:cNvPr>
              <p:cNvSpPr txBox="1"/>
              <p:nvPr/>
            </p:nvSpPr>
            <p:spPr>
              <a:xfrm>
                <a:off x="2476501" y="1637083"/>
                <a:ext cx="523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?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C39E61-634B-4350-B675-A2E3A8481FE8}"/>
              </a:ext>
            </a:extLst>
          </p:cNvPr>
          <p:cNvGrpSpPr/>
          <p:nvPr/>
        </p:nvGrpSpPr>
        <p:grpSpPr>
          <a:xfrm>
            <a:off x="545623" y="4533035"/>
            <a:ext cx="11100753" cy="1200329"/>
            <a:chOff x="582345" y="4487595"/>
            <a:chExt cx="11100753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43FB54-5D39-4E75-9B09-5CA2475A3A70}"/>
                </a:ext>
              </a:extLst>
            </p:cNvPr>
            <p:cNvSpPr txBox="1"/>
            <p:nvPr/>
          </p:nvSpPr>
          <p:spPr>
            <a:xfrm>
              <a:off x="582345" y="4487595"/>
              <a:ext cx="11100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c. 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Bằng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         </a:t>
              </a:r>
              <a:r>
                <a:rPr lang="vi-VN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 </a:t>
              </a:r>
              <a:r>
                <a:rPr lang="en-US" sz="3600" b="0" i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voi có thể dễ dàng kéo lá cây, cành cây từ trên cao xuống.</a:t>
              </a:r>
              <a:endPara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A5B661-35B3-4231-A5B6-289A11B02C0C}"/>
                </a:ext>
              </a:extLst>
            </p:cNvPr>
            <p:cNvGrpSpPr/>
            <p:nvPr/>
          </p:nvGrpSpPr>
          <p:grpSpPr>
            <a:xfrm>
              <a:off x="2250657" y="4487595"/>
              <a:ext cx="647700" cy="707886"/>
              <a:chOff x="2352676" y="1637083"/>
              <a:chExt cx="647700" cy="70788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44B18E-76A1-4199-9EB8-D1E3C5D93711}"/>
                  </a:ext>
                </a:extLst>
              </p:cNvPr>
              <p:cNvSpPr/>
              <p:nvPr/>
            </p:nvSpPr>
            <p:spPr>
              <a:xfrm>
                <a:off x="2352676" y="1724025"/>
                <a:ext cx="647700" cy="4572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F9516B-D9D2-4A80-97BE-914169C5C183}"/>
                  </a:ext>
                </a:extLst>
              </p:cNvPr>
              <p:cNvSpPr txBox="1"/>
              <p:nvPr/>
            </p:nvSpPr>
            <p:spPr>
              <a:xfrm>
                <a:off x="2476501" y="1637083"/>
                <a:ext cx="523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7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0" y="107875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4. Tìm từ ngữ thích hợp để hoàn thành các câu có trạng ngữ chỉ phương tiện.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6234-D75F-4BE4-8C9C-605E93E141E6}"/>
              </a:ext>
            </a:extLst>
          </p:cNvPr>
          <p:cNvSpPr txBox="1"/>
          <p:nvPr/>
        </p:nvSpPr>
        <p:spPr>
          <a:xfrm>
            <a:off x="582344" y="1816175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hai cặp cánh mỏng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chuồn chuồn bay lượn khắp đó đây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8379D-CC9A-46D8-97DF-F24D6ED6B3E8}"/>
              </a:ext>
            </a:extLst>
          </p:cNvPr>
          <p:cNvSpPr txBox="1"/>
          <p:nvPr/>
        </p:nvSpPr>
        <p:spPr>
          <a:xfrm>
            <a:off x="582344" y="3174181"/>
            <a:ext cx="1132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b. Với </a:t>
            </a:r>
            <a:r>
              <a:rPr lang="en-US" sz="3600" i="1">
                <a:solidFill>
                  <a:srgbClr val="FF0000"/>
                </a:solidFill>
              </a:rPr>
              <a:t>chiếc mỏ cứng</a:t>
            </a:r>
            <a:r>
              <a:rPr lang="en-US" sz="3600"/>
              <a:t>, chim gõ kiến có thể đục thủng bất kì than cây nào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sz="3600"/>
              <a:t> 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FB54-5D39-4E75-9B09-5CA2475A3A70}"/>
              </a:ext>
            </a:extLst>
          </p:cNvPr>
          <p:cNvSpPr txBox="1"/>
          <p:nvPr/>
        </p:nvSpPr>
        <p:spPr>
          <a:xfrm>
            <a:off x="545623" y="4533035"/>
            <a:ext cx="111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c. 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</a:t>
            </a:r>
            <a:r>
              <a:rPr lang="en-US" sz="360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3600" i="1">
                <a:solidFill>
                  <a:srgbClr val="FF0000"/>
                </a:solidFill>
                <a:latin typeface="Roboto" panose="02000000000000000000" pitchFamily="2" charset="0"/>
              </a:rPr>
              <a:t>chiếc vòi dài</a:t>
            </a:r>
            <a:r>
              <a:rPr lang="vi-VN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36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voi có thể dễ dàng kéo lá cây, cành cây từ trên cao xuống.</a:t>
            </a:r>
            <a:endParaRPr lang="vi-VN" sz="36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8935926" y="-333317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28123" y="1137622"/>
            <a:ext cx="2585782" cy="2284201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1827750" y="423078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787874" y="1985942"/>
            <a:ext cx="963561" cy="1035642"/>
          </a:xfrm>
          <a:prstGeom prst="rect">
            <a:avLst/>
          </a:prstGeom>
        </p:spPr>
      </p:pic>
      <p:grpSp>
        <p:nvGrpSpPr>
          <p:cNvPr id="17" name="Nhóm 20">
            <a:extLst>
              <a:ext uri="{FF2B5EF4-FFF2-40B4-BE49-F238E27FC236}">
                <a16:creationId xmlns:a16="http://schemas.microsoft.com/office/drawing/2014/main" id="{B1117641-B956-4E03-B768-67EA42B404E6}"/>
              </a:ext>
            </a:extLst>
          </p:cNvPr>
          <p:cNvGrpSpPr/>
          <p:nvPr/>
        </p:nvGrpSpPr>
        <p:grpSpPr>
          <a:xfrm>
            <a:off x="1793742" y="158670"/>
            <a:ext cx="8549762" cy="6871789"/>
            <a:chOff x="4608885" y="1935"/>
            <a:chExt cx="7246320" cy="5655502"/>
          </a:xfrm>
        </p:grpSpPr>
        <p:pic>
          <p:nvPicPr>
            <p:cNvPr id="19" name="Hình ảnh 21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989F774E-9B27-4FB1-88A3-7314479D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885" y="1507274"/>
              <a:ext cx="7246320" cy="4150163"/>
            </a:xfrm>
            <a:prstGeom prst="rect">
              <a:avLst/>
            </a:prstGeom>
          </p:spPr>
        </p:pic>
        <p:sp>
          <p:nvSpPr>
            <p:cNvPr id="27" name="Hộp Văn bản 27">
              <a:extLst>
                <a:ext uri="{FF2B5EF4-FFF2-40B4-BE49-F238E27FC236}">
                  <a16:creationId xmlns:a16="http://schemas.microsoft.com/office/drawing/2014/main" id="{464AA764-D5BE-4A4F-B3E5-86ECE430C20A}"/>
                </a:ext>
              </a:extLst>
            </p:cNvPr>
            <p:cNvSpPr txBox="1"/>
            <p:nvPr/>
          </p:nvSpPr>
          <p:spPr>
            <a:xfrm>
              <a:off x="5577956" y="1935"/>
              <a:ext cx="5013331" cy="210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Đám mây 2">
            <a:extLst>
              <a:ext uri="{FF2B5EF4-FFF2-40B4-BE49-F238E27FC236}">
                <a16:creationId xmlns:a16="http://schemas.microsoft.com/office/drawing/2014/main" id="{276B55DB-804C-DCC8-E3C6-83B93C854A01}"/>
              </a:ext>
            </a:extLst>
          </p:cNvPr>
          <p:cNvSpPr/>
          <p:nvPr/>
        </p:nvSpPr>
        <p:spPr>
          <a:xfrm>
            <a:off x="2418602" y="504967"/>
            <a:ext cx="6670512" cy="3925357"/>
          </a:xfrm>
          <a:prstGeom prst="clou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356776" y="3196584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18C2947C-BEFD-4705-A0B0-0AAC7C3F5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 rot="18370189">
            <a:off x="2138761" y="3077428"/>
            <a:ext cx="1335035" cy="1033282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311499" y="4411644"/>
            <a:ext cx="2786380" cy="2461403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2332548" y="4715917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059804" y="1905752"/>
            <a:ext cx="963561" cy="103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43936-C19B-9F09-8FAD-515338F67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812" y="867162"/>
            <a:ext cx="7480440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8802728" y="3928920"/>
            <a:ext cx="3572377" cy="2362574"/>
            <a:chOff x="812493" y="1298947"/>
            <a:chExt cx="6862148" cy="3384233"/>
          </a:xfrm>
        </p:grpSpPr>
        <p:sp>
          <p:nvSpPr>
            <p:cNvPr id="64" name="任意多边形: 形状 63"/>
            <p:cNvSpPr>
              <a:spLocks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cs"/>
                <a:sym typeface="FZHei-B01S" panose="02010601030101010101" pitchFamily="2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任意多边形: 形状 67"/>
              <p:cNvSpPr>
                <a:spLocks/>
              </p:cNvSpPr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任意多边形: 形状 68"/>
              <p:cNvSpPr>
                <a:spLocks/>
              </p:cNvSpPr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任意多边形: 形状 69"/>
              <p:cNvSpPr>
                <a:spLocks/>
              </p:cNvSpPr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任意多边形: 形状 70"/>
              <p:cNvSpPr>
                <a:spLocks/>
              </p:cNvSpPr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1E604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任意多边形: 形状 71"/>
              <p:cNvSpPr>
                <a:spLocks/>
              </p:cNvSpPr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14" name="Nhóm 113">
            <a:extLst>
              <a:ext uri="{FF2B5EF4-FFF2-40B4-BE49-F238E27FC236}">
                <a16:creationId xmlns:a16="http://schemas.microsoft.com/office/drawing/2014/main" id="{FEC367DF-0483-5085-E5A2-FC13AAEE5F9F}"/>
              </a:ext>
            </a:extLst>
          </p:cNvPr>
          <p:cNvGrpSpPr/>
          <p:nvPr/>
        </p:nvGrpSpPr>
        <p:grpSpPr>
          <a:xfrm>
            <a:off x="4727105" y="1217857"/>
            <a:ext cx="7096105" cy="4468114"/>
            <a:chOff x="6166005" y="1812086"/>
            <a:chExt cx="6139539" cy="3388292"/>
          </a:xfrm>
        </p:grpSpPr>
        <p:grpSp>
          <p:nvGrpSpPr>
            <p:cNvPr id="106" name="Nhóm 105">
              <a:extLst>
                <a:ext uri="{FF2B5EF4-FFF2-40B4-BE49-F238E27FC236}">
                  <a16:creationId xmlns:a16="http://schemas.microsoft.com/office/drawing/2014/main" id="{A379EB41-F77C-E583-A1A9-3287C1649AE7}"/>
                </a:ext>
              </a:extLst>
            </p:cNvPr>
            <p:cNvGrpSpPr/>
            <p:nvPr/>
          </p:nvGrpSpPr>
          <p:grpSpPr>
            <a:xfrm>
              <a:off x="6668179" y="2402352"/>
              <a:ext cx="5637365" cy="2798026"/>
              <a:chOff x="6130163" y="2500954"/>
              <a:chExt cx="5846342" cy="2798026"/>
            </a:xfrm>
          </p:grpSpPr>
          <p:sp>
            <p:nvSpPr>
              <p:cNvPr id="107" name="Lưu đồ: Tài liệu 106">
                <a:extLst>
                  <a:ext uri="{FF2B5EF4-FFF2-40B4-BE49-F238E27FC236}">
                    <a16:creationId xmlns:a16="http://schemas.microsoft.com/office/drawing/2014/main" id="{ECC047D7-F740-C756-1C75-E0A8B7A0E207}"/>
                  </a:ext>
                </a:extLst>
              </p:cNvPr>
              <p:cNvSpPr/>
              <p:nvPr/>
            </p:nvSpPr>
            <p:spPr>
              <a:xfrm>
                <a:off x="6130163" y="2500954"/>
                <a:ext cx="5846342" cy="2698494"/>
              </a:xfrm>
              <a:custGeom>
                <a:avLst/>
                <a:gdLst>
                  <a:gd name="connsiteX0" fmla="*/ 0 w 6515690"/>
                  <a:gd name="connsiteY0" fmla="*/ 0 h 3558483"/>
                  <a:gd name="connsiteX1" fmla="*/ 6515690 w 6515690"/>
                  <a:gd name="connsiteY1" fmla="*/ 0 h 3558483"/>
                  <a:gd name="connsiteX2" fmla="*/ 6515690 w 6515690"/>
                  <a:gd name="connsiteY2" fmla="*/ 2853705 h 3558483"/>
                  <a:gd name="connsiteX3" fmla="*/ 0 w 6515690"/>
                  <a:gd name="connsiteY3" fmla="*/ 3323227 h 3558483"/>
                  <a:gd name="connsiteX4" fmla="*/ 0 w 6515690"/>
                  <a:gd name="connsiteY4" fmla="*/ 0 h 35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5690" h="3558483" fill="none" extrusionOk="0">
                    <a:moveTo>
                      <a:pt x="0" y="0"/>
                    </a:moveTo>
                    <a:cubicBezTo>
                      <a:pt x="1570365" y="143258"/>
                      <a:pt x="3933482" y="169764"/>
                      <a:pt x="6515690" y="0"/>
                    </a:cubicBezTo>
                    <a:cubicBezTo>
                      <a:pt x="6638112" y="1280333"/>
                      <a:pt x="6594382" y="1895868"/>
                      <a:pt x="6515690" y="2853705"/>
                    </a:cubicBezTo>
                    <a:cubicBezTo>
                      <a:pt x="3341211" y="2782929"/>
                      <a:pt x="3464560" y="3978501"/>
                      <a:pt x="0" y="3323227"/>
                    </a:cubicBezTo>
                    <a:cubicBezTo>
                      <a:pt x="-54846" y="1792501"/>
                      <a:pt x="69323" y="1113170"/>
                      <a:pt x="0" y="0"/>
                    </a:cubicBezTo>
                    <a:close/>
                  </a:path>
                  <a:path w="6515690" h="3558483" stroke="0" extrusionOk="0">
                    <a:moveTo>
                      <a:pt x="0" y="0"/>
                    </a:moveTo>
                    <a:cubicBezTo>
                      <a:pt x="1348795" y="-69867"/>
                      <a:pt x="4344186" y="63979"/>
                      <a:pt x="6515690" y="0"/>
                    </a:cubicBezTo>
                    <a:cubicBezTo>
                      <a:pt x="6670685" y="1070472"/>
                      <a:pt x="6511151" y="1563900"/>
                      <a:pt x="6515690" y="2853705"/>
                    </a:cubicBezTo>
                    <a:cubicBezTo>
                      <a:pt x="3262001" y="2835753"/>
                      <a:pt x="3187517" y="3828749"/>
                      <a:pt x="0" y="3323227"/>
                    </a:cubicBezTo>
                    <a:cubicBezTo>
                      <a:pt x="-13679" y="2614049"/>
                      <a:pt x="124305" y="816681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AD47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444365566">
                      <a:prstGeom prst="flowChartDocumen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C7FF1CE2-EAE4-FFDE-B5C5-9C3C067057A2}"/>
                  </a:ext>
                </a:extLst>
              </p:cNvPr>
              <p:cNvSpPr txBox="1"/>
              <p:nvPr/>
            </p:nvSpPr>
            <p:spPr>
              <a:xfrm>
                <a:off x="6450531" y="2708292"/>
                <a:ext cx="5525974" cy="259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rgbClr val="7432A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Khi hoàng hôn buông xuống, mọi vật như chìm vào giấc ngủ.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432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EA4882BA-F1DD-9A58-3D5C-F1BB212AE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4" t="9313" r="19667" b="48554"/>
            <a:stretch/>
          </p:blipFill>
          <p:spPr>
            <a:xfrm>
              <a:off x="6166005" y="1812086"/>
              <a:ext cx="1513751" cy="1333718"/>
            </a:xfrm>
            <a:prstGeom prst="rect">
              <a:avLst/>
            </a:prstGeom>
          </p:spPr>
        </p:pic>
      </p:grpSp>
      <p:pic>
        <p:nvPicPr>
          <p:cNvPr id="1026" name="Picture 2" descr="Bí kíp 'sống ảo' với hoàng hôn ở biển">
            <a:extLst>
              <a:ext uri="{FF2B5EF4-FFF2-40B4-BE49-F238E27FC236}">
                <a16:creationId xmlns:a16="http://schemas.microsoft.com/office/drawing/2014/main" id="{582868E9-A160-4B13-BECB-8AB758B7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" y="2174182"/>
            <a:ext cx="4142400" cy="31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Nhóm 83">
            <a:extLst>
              <a:ext uri="{FF2B5EF4-FFF2-40B4-BE49-F238E27FC236}">
                <a16:creationId xmlns:a16="http://schemas.microsoft.com/office/drawing/2014/main" id="{8D172C90-47D9-4946-80B9-327463225A3E}"/>
              </a:ext>
            </a:extLst>
          </p:cNvPr>
          <p:cNvGrpSpPr/>
          <p:nvPr/>
        </p:nvGrpSpPr>
        <p:grpSpPr>
          <a:xfrm>
            <a:off x="804309" y="390661"/>
            <a:ext cx="11018902" cy="707942"/>
            <a:chOff x="1259741" y="177421"/>
            <a:chExt cx="3639022" cy="1165284"/>
          </a:xfrm>
        </p:grpSpPr>
        <p:sp>
          <p:nvSpPr>
            <p:cNvPr id="31" name="Hình chữ nhật: Góc Tròn 82">
              <a:extLst>
                <a:ext uri="{FF2B5EF4-FFF2-40B4-BE49-F238E27FC236}">
                  <a16:creationId xmlns:a16="http://schemas.microsoft.com/office/drawing/2014/main" id="{B878B974-CF16-4D3D-A3DF-E41004DB3966}"/>
                </a:ext>
              </a:extLst>
            </p:cNvPr>
            <p:cNvSpPr/>
            <p:nvPr/>
          </p:nvSpPr>
          <p:spPr>
            <a:xfrm>
              <a:off x="1282890" y="177421"/>
              <a:ext cx="3615873" cy="11652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Hộp Văn bản 2">
              <a:extLst>
                <a:ext uri="{FF2B5EF4-FFF2-40B4-BE49-F238E27FC236}">
                  <a16:creationId xmlns:a16="http://schemas.microsoft.com/office/drawing/2014/main" id="{327AC944-B088-4419-B0DB-4179B2851949}"/>
                </a:ext>
              </a:extLst>
            </p:cNvPr>
            <p:cNvSpPr txBox="1"/>
            <p:nvPr/>
          </p:nvSpPr>
          <p:spPr>
            <a:xfrm>
              <a:off x="1259741" y="200556"/>
              <a:ext cx="3615873" cy="10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b="1">
                  <a:solidFill>
                    <a:srgbClr val="ED7D31"/>
                  </a:solidFill>
                  <a:latin typeface="Calibri"/>
                </a:rPr>
                <a:t>Đặt câu có trạng ngữ chỉ thời gian phù hợp với bức tranh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8859436" y="3842483"/>
            <a:ext cx="3572377" cy="2362574"/>
            <a:chOff x="812493" y="1298947"/>
            <a:chExt cx="6862148" cy="3384233"/>
          </a:xfrm>
        </p:grpSpPr>
        <p:sp>
          <p:nvSpPr>
            <p:cNvPr id="64" name="任意多边形: 形状 63"/>
            <p:cNvSpPr>
              <a:spLocks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cs"/>
                <a:sym typeface="FZHei-B01S" panose="02010601030101010101" pitchFamily="2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任意多边形: 形状 67"/>
              <p:cNvSpPr>
                <a:spLocks/>
              </p:cNvSpPr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任意多边形: 形状 68"/>
              <p:cNvSpPr>
                <a:spLocks/>
              </p:cNvSpPr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任意多边形: 形状 69"/>
              <p:cNvSpPr>
                <a:spLocks/>
              </p:cNvSpPr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任意多边形: 形状 70"/>
              <p:cNvSpPr>
                <a:spLocks/>
              </p:cNvSpPr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1E604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任意多边形: 形状 71"/>
              <p:cNvSpPr>
                <a:spLocks/>
              </p:cNvSpPr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ABD3BFED-3FFC-B41E-D5D9-418B0FCBE933}"/>
              </a:ext>
            </a:extLst>
          </p:cNvPr>
          <p:cNvGrpSpPr/>
          <p:nvPr/>
        </p:nvGrpSpPr>
        <p:grpSpPr>
          <a:xfrm>
            <a:off x="804309" y="390661"/>
            <a:ext cx="11018902" cy="707942"/>
            <a:chOff x="1259741" y="177421"/>
            <a:chExt cx="3639022" cy="1165284"/>
          </a:xfrm>
        </p:grpSpPr>
        <p:sp>
          <p:nvSpPr>
            <p:cNvPr id="83" name="Hình chữ nhật: Góc Tròn 82">
              <a:extLst>
                <a:ext uri="{FF2B5EF4-FFF2-40B4-BE49-F238E27FC236}">
                  <a16:creationId xmlns:a16="http://schemas.microsoft.com/office/drawing/2014/main" id="{3BF207FF-B18C-9BF6-0403-2170B3688BB9}"/>
                </a:ext>
              </a:extLst>
            </p:cNvPr>
            <p:cNvSpPr/>
            <p:nvPr/>
          </p:nvSpPr>
          <p:spPr>
            <a:xfrm>
              <a:off x="1282890" y="177421"/>
              <a:ext cx="3615873" cy="11652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7A60DA6-3B14-ED22-6E20-25CAE5C7C780}"/>
                </a:ext>
              </a:extLst>
            </p:cNvPr>
            <p:cNvSpPr txBox="1"/>
            <p:nvPr/>
          </p:nvSpPr>
          <p:spPr>
            <a:xfrm>
              <a:off x="1259741" y="200556"/>
              <a:ext cx="3615873" cy="103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b="1">
                  <a:solidFill>
                    <a:srgbClr val="ED7D31"/>
                  </a:solidFill>
                  <a:latin typeface="Calibri"/>
                </a:rPr>
                <a:t>Đặt câu có trạng ngữ chỉ nơi chốn phù hợp với bức tranh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Nhóm 113">
            <a:extLst>
              <a:ext uri="{FF2B5EF4-FFF2-40B4-BE49-F238E27FC236}">
                <a16:creationId xmlns:a16="http://schemas.microsoft.com/office/drawing/2014/main" id="{FEC367DF-0483-5085-E5A2-FC13AAEE5F9F}"/>
              </a:ext>
            </a:extLst>
          </p:cNvPr>
          <p:cNvGrpSpPr/>
          <p:nvPr/>
        </p:nvGrpSpPr>
        <p:grpSpPr>
          <a:xfrm>
            <a:off x="75554" y="1493974"/>
            <a:ext cx="5299230" cy="3681947"/>
            <a:chOff x="6166005" y="1812086"/>
            <a:chExt cx="4650923" cy="3681947"/>
          </a:xfrm>
        </p:grpSpPr>
        <p:grpSp>
          <p:nvGrpSpPr>
            <p:cNvPr id="106" name="Nhóm 105">
              <a:extLst>
                <a:ext uri="{FF2B5EF4-FFF2-40B4-BE49-F238E27FC236}">
                  <a16:creationId xmlns:a16="http://schemas.microsoft.com/office/drawing/2014/main" id="{A379EB41-F77C-E583-A1A9-3287C1649AE7}"/>
                </a:ext>
              </a:extLst>
            </p:cNvPr>
            <p:cNvGrpSpPr/>
            <p:nvPr/>
          </p:nvGrpSpPr>
          <p:grpSpPr>
            <a:xfrm>
              <a:off x="6684219" y="2507935"/>
              <a:ext cx="4132709" cy="2986098"/>
              <a:chOff x="6146797" y="2606537"/>
              <a:chExt cx="4285909" cy="2986098"/>
            </a:xfrm>
          </p:grpSpPr>
          <p:sp>
            <p:nvSpPr>
              <p:cNvPr id="107" name="Lưu đồ: Tài liệu 106">
                <a:extLst>
                  <a:ext uri="{FF2B5EF4-FFF2-40B4-BE49-F238E27FC236}">
                    <a16:creationId xmlns:a16="http://schemas.microsoft.com/office/drawing/2014/main" id="{ECC047D7-F740-C756-1C75-E0A8B7A0E207}"/>
                  </a:ext>
                </a:extLst>
              </p:cNvPr>
              <p:cNvSpPr/>
              <p:nvPr/>
            </p:nvSpPr>
            <p:spPr>
              <a:xfrm>
                <a:off x="6249125" y="2606537"/>
                <a:ext cx="4183581" cy="2986098"/>
              </a:xfrm>
              <a:custGeom>
                <a:avLst/>
                <a:gdLst>
                  <a:gd name="connsiteX0" fmla="*/ 0 w 4596356"/>
                  <a:gd name="connsiteY0" fmla="*/ 0 h 2986098"/>
                  <a:gd name="connsiteX1" fmla="*/ 4596356 w 4596356"/>
                  <a:gd name="connsiteY1" fmla="*/ 0 h 2986098"/>
                  <a:gd name="connsiteX2" fmla="*/ 4596356 w 4596356"/>
                  <a:gd name="connsiteY2" fmla="*/ 2394684 h 2986098"/>
                  <a:gd name="connsiteX3" fmla="*/ 0 w 4596356"/>
                  <a:gd name="connsiteY3" fmla="*/ 2788683 h 2986098"/>
                  <a:gd name="connsiteX4" fmla="*/ 0 w 4596356"/>
                  <a:gd name="connsiteY4" fmla="*/ 0 h 298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356" h="2986098" fill="none" extrusionOk="0">
                    <a:moveTo>
                      <a:pt x="0" y="0"/>
                    </a:moveTo>
                    <a:cubicBezTo>
                      <a:pt x="940573" y="143258"/>
                      <a:pt x="2695754" y="169764"/>
                      <a:pt x="4596356" y="0"/>
                    </a:cubicBezTo>
                    <a:cubicBezTo>
                      <a:pt x="4718778" y="317767"/>
                      <a:pt x="4675048" y="1664048"/>
                      <a:pt x="4596356" y="2394684"/>
                    </a:cubicBezTo>
                    <a:cubicBezTo>
                      <a:pt x="2388679" y="2317851"/>
                      <a:pt x="2390494" y="3323842"/>
                      <a:pt x="0" y="2788683"/>
                    </a:cubicBezTo>
                    <a:cubicBezTo>
                      <a:pt x="-54846" y="1456788"/>
                      <a:pt x="69323" y="1274944"/>
                      <a:pt x="0" y="0"/>
                    </a:cubicBezTo>
                    <a:close/>
                  </a:path>
                  <a:path w="4596356" h="2986098" stroke="0" extrusionOk="0">
                    <a:moveTo>
                      <a:pt x="0" y="0"/>
                    </a:moveTo>
                    <a:cubicBezTo>
                      <a:pt x="1520196" y="-69867"/>
                      <a:pt x="2728387" y="63979"/>
                      <a:pt x="4596356" y="0"/>
                    </a:cubicBezTo>
                    <a:cubicBezTo>
                      <a:pt x="4751351" y="588624"/>
                      <a:pt x="4591817" y="1819532"/>
                      <a:pt x="4596356" y="2394684"/>
                    </a:cubicBezTo>
                    <a:cubicBezTo>
                      <a:pt x="2323397" y="2285745"/>
                      <a:pt x="2237545" y="3210311"/>
                      <a:pt x="0" y="2788683"/>
                    </a:cubicBezTo>
                    <a:cubicBezTo>
                      <a:pt x="-13679" y="1692562"/>
                      <a:pt x="124305" y="1212989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AD47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444365566">
                      <a:prstGeom prst="flowChartDocumen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C7FF1CE2-EAE4-FFDE-B5C5-9C3C067057A2}"/>
                  </a:ext>
                </a:extLst>
              </p:cNvPr>
              <p:cNvSpPr txBox="1"/>
              <p:nvPr/>
            </p:nvSpPr>
            <p:spPr>
              <a:xfrm>
                <a:off x="6146797" y="2826956"/>
                <a:ext cx="41396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7432A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 lớp, các bạn học sinh đang học bài.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7432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EA4882BA-F1DD-9A58-3D5C-F1BB212AE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4" t="9313" r="19667" b="48554"/>
            <a:stretch/>
          </p:blipFill>
          <p:spPr>
            <a:xfrm>
              <a:off x="6166005" y="1812086"/>
              <a:ext cx="1513751" cy="133371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0FFF3C-E497-5DBB-A3BC-FE43009B0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37" y="1671637"/>
            <a:ext cx="5154636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>
            <a:extLst>
              <a:ext uri="{FF2B5EF4-FFF2-40B4-BE49-F238E27FC236}">
                <a16:creationId xmlns:a16="http://schemas.microsoft.com/office/drawing/2014/main" id="{ABD3BFED-3FFC-B41E-D5D9-418B0FCBE933}"/>
              </a:ext>
            </a:extLst>
          </p:cNvPr>
          <p:cNvGrpSpPr/>
          <p:nvPr/>
        </p:nvGrpSpPr>
        <p:grpSpPr>
          <a:xfrm>
            <a:off x="286847" y="531468"/>
            <a:ext cx="11618305" cy="618481"/>
            <a:chOff x="1259741" y="177421"/>
            <a:chExt cx="3639022" cy="1192685"/>
          </a:xfrm>
        </p:grpSpPr>
        <p:sp>
          <p:nvSpPr>
            <p:cNvPr id="83" name="Hình chữ nhật: Góc Tròn 82">
              <a:extLst>
                <a:ext uri="{FF2B5EF4-FFF2-40B4-BE49-F238E27FC236}">
                  <a16:creationId xmlns:a16="http://schemas.microsoft.com/office/drawing/2014/main" id="{3BF207FF-B18C-9BF6-0403-2170B3688BB9}"/>
                </a:ext>
              </a:extLst>
            </p:cNvPr>
            <p:cNvSpPr/>
            <p:nvPr/>
          </p:nvSpPr>
          <p:spPr>
            <a:xfrm>
              <a:off x="1282890" y="177421"/>
              <a:ext cx="3615873" cy="11652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7A60DA6-3B14-ED22-6E20-25CAE5C7C780}"/>
                </a:ext>
              </a:extLst>
            </p:cNvPr>
            <p:cNvSpPr txBox="1"/>
            <p:nvPr/>
          </p:nvSpPr>
          <p:spPr>
            <a:xfrm>
              <a:off x="1259741" y="200555"/>
              <a:ext cx="36158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b="1">
                  <a:solidFill>
                    <a:srgbClr val="ED7D31"/>
                  </a:solidFill>
                  <a:latin typeface="Calibri"/>
                </a:rPr>
                <a:t>Đặt câu có trạng ngữ chỉ nguyên nhân phù hợp với bức tranh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Nhóm 113">
            <a:extLst>
              <a:ext uri="{FF2B5EF4-FFF2-40B4-BE49-F238E27FC236}">
                <a16:creationId xmlns:a16="http://schemas.microsoft.com/office/drawing/2014/main" id="{FEC367DF-0483-5085-E5A2-FC13AAEE5F9F}"/>
              </a:ext>
            </a:extLst>
          </p:cNvPr>
          <p:cNvGrpSpPr/>
          <p:nvPr/>
        </p:nvGrpSpPr>
        <p:grpSpPr>
          <a:xfrm>
            <a:off x="-524521" y="1474924"/>
            <a:ext cx="6953896" cy="5138498"/>
            <a:chOff x="6166005" y="1812086"/>
            <a:chExt cx="4176957" cy="4309184"/>
          </a:xfrm>
        </p:grpSpPr>
        <p:grpSp>
          <p:nvGrpSpPr>
            <p:cNvPr id="106" name="Nhóm 105">
              <a:extLst>
                <a:ext uri="{FF2B5EF4-FFF2-40B4-BE49-F238E27FC236}">
                  <a16:creationId xmlns:a16="http://schemas.microsoft.com/office/drawing/2014/main" id="{A379EB41-F77C-E583-A1A9-3287C1649AE7}"/>
                </a:ext>
              </a:extLst>
            </p:cNvPr>
            <p:cNvGrpSpPr/>
            <p:nvPr/>
          </p:nvGrpSpPr>
          <p:grpSpPr>
            <a:xfrm>
              <a:off x="6782889" y="2510469"/>
              <a:ext cx="3560073" cy="3610801"/>
              <a:chOff x="6249125" y="2609071"/>
              <a:chExt cx="3692045" cy="3610801"/>
            </a:xfrm>
          </p:grpSpPr>
          <p:sp>
            <p:nvSpPr>
              <p:cNvPr id="107" name="Lưu đồ: Tài liệu 106">
                <a:extLst>
                  <a:ext uri="{FF2B5EF4-FFF2-40B4-BE49-F238E27FC236}">
                    <a16:creationId xmlns:a16="http://schemas.microsoft.com/office/drawing/2014/main" id="{ECC047D7-F740-C756-1C75-E0A8B7A0E207}"/>
                  </a:ext>
                </a:extLst>
              </p:cNvPr>
              <p:cNvSpPr/>
              <p:nvPr/>
            </p:nvSpPr>
            <p:spPr>
              <a:xfrm>
                <a:off x="6249125" y="2609071"/>
                <a:ext cx="3692045" cy="2983564"/>
              </a:xfrm>
              <a:custGeom>
                <a:avLst/>
                <a:gdLst>
                  <a:gd name="connsiteX0" fmla="*/ 0 w 5926893"/>
                  <a:gd name="connsiteY0" fmla="*/ 0 h 3557759"/>
                  <a:gd name="connsiteX1" fmla="*/ 5926893 w 5926893"/>
                  <a:gd name="connsiteY1" fmla="*/ 0 h 3557759"/>
                  <a:gd name="connsiteX2" fmla="*/ 5926893 w 5926893"/>
                  <a:gd name="connsiteY2" fmla="*/ 2853124 h 3557759"/>
                  <a:gd name="connsiteX3" fmla="*/ 0 w 5926893"/>
                  <a:gd name="connsiteY3" fmla="*/ 3322551 h 3557759"/>
                  <a:gd name="connsiteX4" fmla="*/ 0 w 5926893"/>
                  <a:gd name="connsiteY4" fmla="*/ 0 h 3557759"/>
                  <a:gd name="connsiteX0" fmla="*/ 0 w 5926893"/>
                  <a:gd name="connsiteY0" fmla="*/ 0 h 3557759"/>
                  <a:gd name="connsiteX1" fmla="*/ 5926893 w 5926893"/>
                  <a:gd name="connsiteY1" fmla="*/ 0 h 3557759"/>
                  <a:gd name="connsiteX2" fmla="*/ 5926893 w 5926893"/>
                  <a:gd name="connsiteY2" fmla="*/ 2853124 h 3557759"/>
                  <a:gd name="connsiteX3" fmla="*/ 0 w 5926893"/>
                  <a:gd name="connsiteY3" fmla="*/ 3322551 h 3557759"/>
                  <a:gd name="connsiteX4" fmla="*/ 0 w 5926893"/>
                  <a:gd name="connsiteY4" fmla="*/ 0 h 355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6893" h="3557759" fill="none" extrusionOk="0">
                    <a:moveTo>
                      <a:pt x="0" y="0"/>
                    </a:moveTo>
                    <a:cubicBezTo>
                      <a:pt x="1966423" y="100821"/>
                      <a:pt x="3979533" y="-141181"/>
                      <a:pt x="5926893" y="0"/>
                    </a:cubicBezTo>
                    <a:cubicBezTo>
                      <a:pt x="6192708" y="1161021"/>
                      <a:pt x="6124770" y="1814912"/>
                      <a:pt x="5926893" y="2853124"/>
                    </a:cubicBezTo>
                    <a:cubicBezTo>
                      <a:pt x="3253980" y="2622690"/>
                      <a:pt x="3276794" y="3993593"/>
                      <a:pt x="0" y="3322551"/>
                    </a:cubicBezTo>
                    <a:cubicBezTo>
                      <a:pt x="12155" y="2828680"/>
                      <a:pt x="145513" y="1619030"/>
                      <a:pt x="0" y="0"/>
                    </a:cubicBezTo>
                    <a:close/>
                  </a:path>
                  <a:path w="5926893" h="3557759" stroke="0" extrusionOk="0">
                    <a:moveTo>
                      <a:pt x="0" y="0"/>
                    </a:moveTo>
                    <a:cubicBezTo>
                      <a:pt x="1283126" y="-81922"/>
                      <a:pt x="3795404" y="174083"/>
                      <a:pt x="5926893" y="0"/>
                    </a:cubicBezTo>
                    <a:cubicBezTo>
                      <a:pt x="6156744" y="393445"/>
                      <a:pt x="5927556" y="1475462"/>
                      <a:pt x="5926893" y="2853124"/>
                    </a:cubicBezTo>
                    <a:cubicBezTo>
                      <a:pt x="2895657" y="2811710"/>
                      <a:pt x="3083867" y="4019854"/>
                      <a:pt x="0" y="3322551"/>
                    </a:cubicBezTo>
                    <a:cubicBezTo>
                      <a:pt x="44074" y="2432476"/>
                      <a:pt x="113791" y="885542"/>
                      <a:pt x="0" y="0"/>
                    </a:cubicBezTo>
                    <a:close/>
                  </a:path>
                  <a:path w="5926893" h="3557759" fill="none" stroke="0" extrusionOk="0">
                    <a:moveTo>
                      <a:pt x="0" y="0"/>
                    </a:moveTo>
                    <a:cubicBezTo>
                      <a:pt x="2122188" y="9593"/>
                      <a:pt x="4032489" y="237424"/>
                      <a:pt x="5926893" y="0"/>
                    </a:cubicBezTo>
                    <a:cubicBezTo>
                      <a:pt x="6101150" y="1174432"/>
                      <a:pt x="6005360" y="1890346"/>
                      <a:pt x="5926893" y="2853124"/>
                    </a:cubicBezTo>
                    <a:cubicBezTo>
                      <a:pt x="3139161" y="2643412"/>
                      <a:pt x="3012897" y="3799812"/>
                      <a:pt x="0" y="3322551"/>
                    </a:cubicBezTo>
                    <a:cubicBezTo>
                      <a:pt x="-125899" y="2748848"/>
                      <a:pt x="-64197" y="1470531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AD47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444365566">
                      <a:custGeom>
                        <a:avLst/>
                        <a:gdLst>
                          <a:gd name="connsiteX0" fmla="*/ 0 w 4351947"/>
                          <a:gd name="connsiteY0" fmla="*/ 0 h 2983564"/>
                          <a:gd name="connsiteX1" fmla="*/ 4351947 w 4351947"/>
                          <a:gd name="connsiteY1" fmla="*/ 0 h 2983564"/>
                          <a:gd name="connsiteX2" fmla="*/ 4351947 w 4351947"/>
                          <a:gd name="connsiteY2" fmla="*/ 2392652 h 2983564"/>
                          <a:gd name="connsiteX3" fmla="*/ 0 w 4351947"/>
                          <a:gd name="connsiteY3" fmla="*/ 2786317 h 2983564"/>
                          <a:gd name="connsiteX4" fmla="*/ 0 w 4351947"/>
                          <a:gd name="connsiteY4" fmla="*/ 0 h 29835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351947" h="2983564" fill="none" extrusionOk="0">
                            <a:moveTo>
                              <a:pt x="0" y="0"/>
                            </a:moveTo>
                            <a:cubicBezTo>
                              <a:pt x="1535828" y="143258"/>
                              <a:pt x="2988902" y="169764"/>
                              <a:pt x="4351947" y="0"/>
                            </a:cubicBezTo>
                            <a:cubicBezTo>
                              <a:pt x="4474369" y="959300"/>
                              <a:pt x="4430639" y="1544780"/>
                              <a:pt x="4351947" y="2392652"/>
                            </a:cubicBezTo>
                            <a:cubicBezTo>
                              <a:pt x="2288757" y="2296901"/>
                              <a:pt x="2288008" y="3324612"/>
                              <a:pt x="0" y="2786317"/>
                            </a:cubicBezTo>
                            <a:cubicBezTo>
                              <a:pt x="-54846" y="2336987"/>
                              <a:pt x="69323" y="1283177"/>
                              <a:pt x="0" y="0"/>
                            </a:cubicBezTo>
                            <a:close/>
                          </a:path>
                          <a:path w="4351947" h="2983564" stroke="0" extrusionOk="0">
                            <a:moveTo>
                              <a:pt x="0" y="0"/>
                            </a:moveTo>
                            <a:cubicBezTo>
                              <a:pt x="966069" y="-69867"/>
                              <a:pt x="2814525" y="63979"/>
                              <a:pt x="4351947" y="0"/>
                            </a:cubicBezTo>
                            <a:cubicBezTo>
                              <a:pt x="4506942" y="334847"/>
                              <a:pt x="4347408" y="1265832"/>
                              <a:pt x="4351947" y="2392652"/>
                            </a:cubicBezTo>
                            <a:cubicBezTo>
                              <a:pt x="2184700" y="2354955"/>
                              <a:pt x="2152587" y="3266964"/>
                              <a:pt x="0" y="2786317"/>
                            </a:cubicBezTo>
                            <a:cubicBezTo>
                              <a:pt x="-13679" y="1993564"/>
                              <a:pt x="124305" y="83480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C7FF1CE2-EAE4-FFDE-B5C5-9C3C067057A2}"/>
                  </a:ext>
                </a:extLst>
              </p:cNvPr>
              <p:cNvSpPr txBox="1"/>
              <p:nvPr/>
            </p:nvSpPr>
            <p:spPr>
              <a:xfrm>
                <a:off x="6340117" y="2803552"/>
                <a:ext cx="339338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>
                    <a:solidFill>
                      <a:srgbClr val="7432A6"/>
                    </a:solidFill>
                    <a:latin typeface="Calibri"/>
                  </a:rPr>
                  <a:t>Vì cần sự giúp đỡ, cậu bé đã tìm đến đồn biên phòng.</a:t>
                </a:r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rgbClr val="7432A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432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EA4882BA-F1DD-9A58-3D5C-F1BB212AE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4" t="9313" r="19667" b="48554"/>
            <a:stretch/>
          </p:blipFill>
          <p:spPr>
            <a:xfrm>
              <a:off x="6166005" y="1812086"/>
              <a:ext cx="1513751" cy="133371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AE6518-0B7F-22B3-E459-04E56380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1943099"/>
            <a:ext cx="4629150" cy="32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8736626" y="3592901"/>
            <a:ext cx="3572377" cy="2362574"/>
            <a:chOff x="812493" y="1298947"/>
            <a:chExt cx="6862148" cy="3384233"/>
          </a:xfrm>
        </p:grpSpPr>
        <p:sp>
          <p:nvSpPr>
            <p:cNvPr id="64" name="任意多边形: 形状 63"/>
            <p:cNvSpPr>
              <a:spLocks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cs"/>
                <a:sym typeface="FZHei-B01S" panose="02010601030101010101" pitchFamily="2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8" name="任意多边形: 形状 67"/>
              <p:cNvSpPr>
                <a:spLocks/>
              </p:cNvSpPr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69" name="任意多边形: 形状 68"/>
              <p:cNvSpPr>
                <a:spLocks/>
              </p:cNvSpPr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0" name="任意多边形: 形状 69"/>
              <p:cNvSpPr>
                <a:spLocks/>
              </p:cNvSpPr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1" name="任意多边形: 形状 70"/>
              <p:cNvSpPr>
                <a:spLocks/>
              </p:cNvSpPr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1E604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2" name="任意多边形: 形状 71"/>
              <p:cNvSpPr>
                <a:spLocks/>
              </p:cNvSpPr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2E937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cs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ABD3BFED-3FFC-B41E-D5D9-418B0FCBE933}"/>
              </a:ext>
            </a:extLst>
          </p:cNvPr>
          <p:cNvGrpSpPr/>
          <p:nvPr/>
        </p:nvGrpSpPr>
        <p:grpSpPr>
          <a:xfrm>
            <a:off x="973746" y="220797"/>
            <a:ext cx="10403780" cy="1223463"/>
            <a:chOff x="1259741" y="177421"/>
            <a:chExt cx="3639022" cy="1223463"/>
          </a:xfrm>
        </p:grpSpPr>
        <p:sp>
          <p:nvSpPr>
            <p:cNvPr id="83" name="Hình chữ nhật: Góc Tròn 82">
              <a:extLst>
                <a:ext uri="{FF2B5EF4-FFF2-40B4-BE49-F238E27FC236}">
                  <a16:creationId xmlns:a16="http://schemas.microsoft.com/office/drawing/2014/main" id="{3BF207FF-B18C-9BF6-0403-2170B3688BB9}"/>
                </a:ext>
              </a:extLst>
            </p:cNvPr>
            <p:cNvSpPr/>
            <p:nvPr/>
          </p:nvSpPr>
          <p:spPr>
            <a:xfrm>
              <a:off x="1282890" y="177421"/>
              <a:ext cx="3615873" cy="11652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7A60DA6-3B14-ED22-6E20-25CAE5C7C780}"/>
                </a:ext>
              </a:extLst>
            </p:cNvPr>
            <p:cNvSpPr txBox="1"/>
            <p:nvPr/>
          </p:nvSpPr>
          <p:spPr>
            <a:xfrm>
              <a:off x="1259741" y="200555"/>
              <a:ext cx="36158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ED7D31"/>
                  </a:solidFill>
                  <a:latin typeface="Calibri"/>
                </a:rPr>
                <a:t>Đặt câu có chứa trạng ngữ chỉ mục đích phù hợp với bức tranh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Nhóm 113">
            <a:extLst>
              <a:ext uri="{FF2B5EF4-FFF2-40B4-BE49-F238E27FC236}">
                <a16:creationId xmlns:a16="http://schemas.microsoft.com/office/drawing/2014/main" id="{FEC367DF-0483-5085-E5A2-FC13AAEE5F9F}"/>
              </a:ext>
            </a:extLst>
          </p:cNvPr>
          <p:cNvGrpSpPr/>
          <p:nvPr/>
        </p:nvGrpSpPr>
        <p:grpSpPr>
          <a:xfrm>
            <a:off x="4850632" y="1567805"/>
            <a:ext cx="7088956" cy="3259106"/>
            <a:chOff x="6166005" y="1812086"/>
            <a:chExt cx="5499500" cy="3180426"/>
          </a:xfrm>
        </p:grpSpPr>
        <p:grpSp>
          <p:nvGrpSpPr>
            <p:cNvPr id="106" name="Nhóm 105">
              <a:extLst>
                <a:ext uri="{FF2B5EF4-FFF2-40B4-BE49-F238E27FC236}">
                  <a16:creationId xmlns:a16="http://schemas.microsoft.com/office/drawing/2014/main" id="{A379EB41-F77C-E583-A1A9-3287C1649AE7}"/>
                </a:ext>
              </a:extLst>
            </p:cNvPr>
            <p:cNvGrpSpPr/>
            <p:nvPr/>
          </p:nvGrpSpPr>
          <p:grpSpPr>
            <a:xfrm>
              <a:off x="6782890" y="2438232"/>
              <a:ext cx="4882615" cy="2554280"/>
              <a:chOff x="6249125" y="2536834"/>
              <a:chExt cx="5063613" cy="2554280"/>
            </a:xfrm>
          </p:grpSpPr>
          <p:sp>
            <p:nvSpPr>
              <p:cNvPr id="107" name="Lưu đồ: Tài liệu 106">
                <a:extLst>
                  <a:ext uri="{FF2B5EF4-FFF2-40B4-BE49-F238E27FC236}">
                    <a16:creationId xmlns:a16="http://schemas.microsoft.com/office/drawing/2014/main" id="{ECC047D7-F740-C756-1C75-E0A8B7A0E207}"/>
                  </a:ext>
                </a:extLst>
              </p:cNvPr>
              <p:cNvSpPr/>
              <p:nvPr/>
            </p:nvSpPr>
            <p:spPr>
              <a:xfrm>
                <a:off x="6249125" y="2536834"/>
                <a:ext cx="5063613" cy="2554280"/>
              </a:xfrm>
              <a:custGeom>
                <a:avLst/>
                <a:gdLst>
                  <a:gd name="connsiteX0" fmla="*/ 0 w 6293780"/>
                  <a:gd name="connsiteY0" fmla="*/ 0 h 2617470"/>
                  <a:gd name="connsiteX1" fmla="*/ 6293780 w 6293780"/>
                  <a:gd name="connsiteY1" fmla="*/ 0 h 2617470"/>
                  <a:gd name="connsiteX2" fmla="*/ 6293780 w 6293780"/>
                  <a:gd name="connsiteY2" fmla="*/ 2099065 h 2617470"/>
                  <a:gd name="connsiteX3" fmla="*/ 0 w 6293780"/>
                  <a:gd name="connsiteY3" fmla="*/ 2444426 h 2617470"/>
                  <a:gd name="connsiteX4" fmla="*/ 0 w 6293780"/>
                  <a:gd name="connsiteY4" fmla="*/ 0 h 261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3780" h="2617470" fill="none" extrusionOk="0">
                    <a:moveTo>
                      <a:pt x="0" y="0"/>
                    </a:moveTo>
                    <a:cubicBezTo>
                      <a:pt x="1216941" y="143258"/>
                      <a:pt x="4985084" y="169764"/>
                      <a:pt x="6293780" y="0"/>
                    </a:cubicBezTo>
                    <a:cubicBezTo>
                      <a:pt x="6416202" y="861117"/>
                      <a:pt x="6372472" y="1801847"/>
                      <a:pt x="6293780" y="2099065"/>
                    </a:cubicBezTo>
                    <a:cubicBezTo>
                      <a:pt x="3186993" y="2065018"/>
                      <a:pt x="3207753" y="2909884"/>
                      <a:pt x="0" y="2444426"/>
                    </a:cubicBezTo>
                    <a:cubicBezTo>
                      <a:pt x="-54846" y="1727924"/>
                      <a:pt x="69323" y="950466"/>
                      <a:pt x="0" y="0"/>
                    </a:cubicBezTo>
                    <a:close/>
                  </a:path>
                  <a:path w="6293780" h="2617470" stroke="0" extrusionOk="0">
                    <a:moveTo>
                      <a:pt x="0" y="0"/>
                    </a:moveTo>
                    <a:cubicBezTo>
                      <a:pt x="1827067" y="-69867"/>
                      <a:pt x="3197760" y="63979"/>
                      <a:pt x="6293780" y="0"/>
                    </a:cubicBezTo>
                    <a:cubicBezTo>
                      <a:pt x="6448775" y="326333"/>
                      <a:pt x="6289241" y="1584481"/>
                      <a:pt x="6293780" y="2099065"/>
                    </a:cubicBezTo>
                    <a:cubicBezTo>
                      <a:pt x="3181546" y="1949364"/>
                      <a:pt x="3115484" y="2848712"/>
                      <a:pt x="0" y="2444426"/>
                    </a:cubicBezTo>
                    <a:cubicBezTo>
                      <a:pt x="-13679" y="1777924"/>
                      <a:pt x="124305" y="1086498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70AD47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444365566">
                      <a:prstGeom prst="flowChartDocumen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C7FF1CE2-EAE4-FFDE-B5C5-9C3C067057A2}"/>
                  </a:ext>
                </a:extLst>
              </p:cNvPr>
              <p:cNvSpPr txBox="1"/>
              <p:nvPr/>
            </p:nvSpPr>
            <p:spPr>
              <a:xfrm>
                <a:off x="6297458" y="2950749"/>
                <a:ext cx="4750815" cy="171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7432A6"/>
                    </a:solidFill>
                    <a:latin typeface="Calibri"/>
                  </a:rPr>
                  <a:t>Để giúp đỡ người nghèo, Hải Thượng Lãn Ông đã quyết tâm học nghề y.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432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EA4882BA-F1DD-9A58-3D5C-F1BB212AE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4" t="9313" r="19667" b="48554"/>
            <a:stretch/>
          </p:blipFill>
          <p:spPr>
            <a:xfrm>
              <a:off x="6166005" y="1812086"/>
              <a:ext cx="1513751" cy="133371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1D21ED-80ED-C455-FEAF-2F8BAB9D0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" y="2686050"/>
            <a:ext cx="497595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356776" y="3196584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311499" y="4411644"/>
            <a:ext cx="2786380" cy="2461403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2332548" y="4715917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787874" y="1985942"/>
            <a:ext cx="963561" cy="1035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1563C-508E-49DE-2496-76EF51351133}"/>
              </a:ext>
            </a:extLst>
          </p:cNvPr>
          <p:cNvSpPr txBox="1"/>
          <p:nvPr/>
        </p:nvSpPr>
        <p:spPr>
          <a:xfrm>
            <a:off x="1307659" y="1511320"/>
            <a:ext cx="91004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solidFill>
                  <a:srgbClr val="FF33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KHÁM PHÁ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AF44FE-F8FB-41F6-A302-F315915A4D2C}"/>
              </a:ext>
            </a:extLst>
          </p:cNvPr>
          <p:cNvSpPr/>
          <p:nvPr/>
        </p:nvSpPr>
        <p:spPr>
          <a:xfrm>
            <a:off x="508902" y="181957"/>
            <a:ext cx="11325338" cy="6494085"/>
          </a:xfrm>
          <a:prstGeom prst="roundRect">
            <a:avLst>
              <a:gd name="adj" fmla="val 818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en-US" sz="18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>
                <a:solidFill>
                  <a:srgbClr val="333333"/>
                </a:solidFill>
                <a:latin typeface="Roboto" panose="02000000000000000000" pitchFamily="2" charset="0"/>
              </a:rPr>
              <a:t>	</a:t>
            </a:r>
          </a:p>
          <a:p>
            <a:endParaRPr lang="en-US" sz="25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sz="250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US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5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Ngày xưa, ở vùng sông nước miền Tây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những chiếc cầu tre trở thành hình ảnh thân thuộc, tô điểm thêm cho nét đẹp làng quê. </a:t>
            </a:r>
            <a:r>
              <a:rPr lang="vi-VN" sz="25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Bằng vài cây tre già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người ta đã làm thành những cây cầu bắc qua kênh rạch nhỏ, đôi bờ không còn ngăn cách.</a:t>
            </a:r>
          </a:p>
          <a:p>
            <a:r>
              <a:rPr lang="en-US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                                                                                  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(Theo Lê Quang Huy)</a:t>
            </a:r>
          </a:p>
          <a:p>
            <a:r>
              <a:rPr lang="en-US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</a:t>
            </a:r>
            <a:r>
              <a:rPr lang="en-US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5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lâu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chiếc nón lá là hình ảnh thân thuộc với quê hương Việt Nam, gắn liền với hình ảnh người mẹ, người chị tảo tần, đảm đang. </a:t>
            </a:r>
            <a:r>
              <a:rPr lang="vi-VN" sz="25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Với chiếc nón lá</a:t>
            </a:r>
            <a:r>
              <a:rPr lang="vi-VN" sz="25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vẻ đẹp hồn hậu, duyên dáng của người phụ nữ Việt Nam càng được tôn lên.</a:t>
            </a:r>
            <a:endParaRPr lang="en-US" sz="25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500">
                <a:solidFill>
                  <a:srgbClr val="333333"/>
                </a:solidFill>
                <a:latin typeface="Roboto" panose="02000000000000000000" pitchFamily="2" charset="0"/>
              </a:rPr>
              <a:t>                                                                                       (Theo Hạ Mi)</a:t>
            </a:r>
            <a:endParaRPr lang="vi-VN" sz="25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21B79-AC71-65A1-5B22-883C99CC4025}"/>
              </a:ext>
            </a:extLst>
          </p:cNvPr>
          <p:cNvSpPr/>
          <p:nvPr/>
        </p:nvSpPr>
        <p:spPr>
          <a:xfrm>
            <a:off x="582345" y="321732"/>
            <a:ext cx="11100753" cy="108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27BCF-1159-493A-B96C-B5D96FC38DB3}"/>
              </a:ext>
            </a:extLst>
          </p:cNvPr>
          <p:cNvSpPr txBox="1"/>
          <p:nvPr/>
        </p:nvSpPr>
        <p:spPr>
          <a:xfrm>
            <a:off x="582345" y="321732"/>
            <a:ext cx="10729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1. Xếp các trạng ngữ của mỗi câu trong các đoạn văn vào nhóm thích hợp.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0612EA-A736-49E1-885A-EF67C9E6212B}"/>
              </a:ext>
            </a:extLst>
          </p:cNvPr>
          <p:cNvGrpSpPr/>
          <p:nvPr/>
        </p:nvGrpSpPr>
        <p:grpSpPr>
          <a:xfrm>
            <a:off x="822887" y="1825048"/>
            <a:ext cx="2667000" cy="676275"/>
            <a:chOff x="2114550" y="2181225"/>
            <a:chExt cx="2667000" cy="6762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7284DA-B403-4DDE-B172-313C44243046}"/>
                </a:ext>
              </a:extLst>
            </p:cNvPr>
            <p:cNvSpPr/>
            <p:nvPr/>
          </p:nvSpPr>
          <p:spPr>
            <a:xfrm>
              <a:off x="2114550" y="2181225"/>
              <a:ext cx="2667000" cy="6762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1CC9DE-8601-417A-900A-0AEFEBCA0178}"/>
                </a:ext>
              </a:extLst>
            </p:cNvPr>
            <p:cNvSpPr txBox="1"/>
            <p:nvPr/>
          </p:nvSpPr>
          <p:spPr>
            <a:xfrm>
              <a:off x="2243137" y="2244150"/>
              <a:ext cx="2409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Chỉ nơi chốn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4EFC5E-E249-4171-9DF1-370A4D50D6E5}"/>
              </a:ext>
            </a:extLst>
          </p:cNvPr>
          <p:cNvGrpSpPr/>
          <p:nvPr/>
        </p:nvGrpSpPr>
        <p:grpSpPr>
          <a:xfrm>
            <a:off x="4322948" y="1855499"/>
            <a:ext cx="2667000" cy="676275"/>
            <a:chOff x="2114550" y="2181225"/>
            <a:chExt cx="2667000" cy="6762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E5C23E-B3E9-4326-881D-209443C978B4}"/>
                </a:ext>
              </a:extLst>
            </p:cNvPr>
            <p:cNvSpPr/>
            <p:nvPr/>
          </p:nvSpPr>
          <p:spPr>
            <a:xfrm>
              <a:off x="2114550" y="2181225"/>
              <a:ext cx="2667000" cy="6762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915184-A645-42A1-9D43-37A689BF02AF}"/>
                </a:ext>
              </a:extLst>
            </p:cNvPr>
            <p:cNvSpPr txBox="1"/>
            <p:nvPr/>
          </p:nvSpPr>
          <p:spPr>
            <a:xfrm>
              <a:off x="2243137" y="2221351"/>
              <a:ext cx="2409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Chỉ thời gian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CDE72C-960C-4DD8-8991-BE47FE8B2CAF}"/>
              </a:ext>
            </a:extLst>
          </p:cNvPr>
          <p:cNvGrpSpPr/>
          <p:nvPr/>
        </p:nvGrpSpPr>
        <p:grpSpPr>
          <a:xfrm>
            <a:off x="7988863" y="1825049"/>
            <a:ext cx="3164911" cy="676275"/>
            <a:chOff x="2114550" y="2181225"/>
            <a:chExt cx="2667000" cy="6762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4D5319-9166-41C5-B04A-3E357B5989B6}"/>
                </a:ext>
              </a:extLst>
            </p:cNvPr>
            <p:cNvSpPr/>
            <p:nvPr/>
          </p:nvSpPr>
          <p:spPr>
            <a:xfrm>
              <a:off x="2114550" y="2181225"/>
              <a:ext cx="2667000" cy="6762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46518-9751-4A6C-B131-9E2E0D50BA67}"/>
                </a:ext>
              </a:extLst>
            </p:cNvPr>
            <p:cNvSpPr txBox="1"/>
            <p:nvPr/>
          </p:nvSpPr>
          <p:spPr>
            <a:xfrm>
              <a:off x="2243137" y="2244150"/>
              <a:ext cx="2409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Chỉ phương tiện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71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-100702" y="4849981"/>
            <a:ext cx="12192000" cy="2069330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18C2947C-BEFD-4705-A0B0-0AAC7C3F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 rot="18370189">
            <a:off x="-2356312" y="1763082"/>
            <a:ext cx="1335035" cy="1033282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19644825">
            <a:off x="233447" y="5208024"/>
            <a:ext cx="2099342" cy="1854495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1597252" y="5356820"/>
            <a:ext cx="1069686" cy="120874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F84F29D-AF9C-4250-8439-E0D611435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88727"/>
              </p:ext>
            </p:extLst>
          </p:nvPr>
        </p:nvGraphicFramePr>
        <p:xfrm>
          <a:off x="212351" y="313763"/>
          <a:ext cx="1189115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43">
                  <a:extLst>
                    <a:ext uri="{9D8B030D-6E8A-4147-A177-3AD203B41FA5}">
                      <a16:colId xmlns:a16="http://schemas.microsoft.com/office/drawing/2014/main" val="4213711862"/>
                    </a:ext>
                  </a:extLst>
                </a:gridCol>
                <a:gridCol w="3234812">
                  <a:extLst>
                    <a:ext uri="{9D8B030D-6E8A-4147-A177-3AD203B41FA5}">
                      <a16:colId xmlns:a16="http://schemas.microsoft.com/office/drawing/2014/main" val="4015045040"/>
                    </a:ext>
                  </a:extLst>
                </a:gridCol>
                <a:gridCol w="3116826">
                  <a:extLst>
                    <a:ext uri="{9D8B030D-6E8A-4147-A177-3AD203B41FA5}">
                      <a16:colId xmlns:a16="http://schemas.microsoft.com/office/drawing/2014/main" val="1960713166"/>
                    </a:ext>
                  </a:extLst>
                </a:gridCol>
                <a:gridCol w="4168878">
                  <a:extLst>
                    <a:ext uri="{9D8B030D-6E8A-4147-A177-3AD203B41FA5}">
                      <a16:colId xmlns:a16="http://schemas.microsoft.com/office/drawing/2014/main" val="2530440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/>
                        <a:t>Đoạn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Trạng ngữ chỉ nơi chốn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Trạng ngữ chỉ 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Trạng ngữ chỉ phương tiện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6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/>
                        <a:t>a</a:t>
                      </a:r>
                    </a:p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0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9702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ED5A5C-0990-45C3-A3B8-66F730D612FA}"/>
              </a:ext>
            </a:extLst>
          </p:cNvPr>
          <p:cNvSpPr txBox="1"/>
          <p:nvPr/>
        </p:nvSpPr>
        <p:spPr>
          <a:xfrm>
            <a:off x="1597252" y="1697091"/>
            <a:ext cx="3665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Ở vùng sông nước miền Tây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40D45F-CF40-4DC0-A2BB-CE713DFD78AD}"/>
              </a:ext>
            </a:extLst>
          </p:cNvPr>
          <p:cNvSpPr txBox="1"/>
          <p:nvPr/>
        </p:nvSpPr>
        <p:spPr>
          <a:xfrm>
            <a:off x="4946944" y="1697091"/>
            <a:ext cx="229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Ngày xưa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3BAF8A-C190-46E8-A41F-6231F913228F}"/>
              </a:ext>
            </a:extLst>
          </p:cNvPr>
          <p:cNvSpPr txBox="1"/>
          <p:nvPr/>
        </p:nvSpPr>
        <p:spPr>
          <a:xfrm>
            <a:off x="7911368" y="1670123"/>
            <a:ext cx="423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Bằng vài cây tre già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39C92C-0620-421E-AFB8-6A4EF482DE92}"/>
              </a:ext>
            </a:extLst>
          </p:cNvPr>
          <p:cNvSpPr txBox="1"/>
          <p:nvPr/>
        </p:nvSpPr>
        <p:spPr>
          <a:xfrm>
            <a:off x="4946944" y="3260052"/>
            <a:ext cx="229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Từ lâu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A8F87-3374-4B85-98B9-AFD6463BF28F}"/>
              </a:ext>
            </a:extLst>
          </p:cNvPr>
          <p:cNvSpPr txBox="1"/>
          <p:nvPr/>
        </p:nvSpPr>
        <p:spPr>
          <a:xfrm>
            <a:off x="7990029" y="3260052"/>
            <a:ext cx="411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Với chiếc nón lá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4FBBEF-78AE-4C0B-998C-93CC812FFD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98" y="4435303"/>
            <a:ext cx="4107200" cy="24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910</Words>
  <Application>Microsoft Office PowerPoint</Application>
  <PresentationFormat>Widescreen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FZHei-B01S</vt:lpstr>
      <vt:lpstr>Roboto</vt:lpstr>
      <vt:lpstr>SVN-Poky's</vt:lpstr>
      <vt:lpstr>Times New Roman</vt:lpstr>
      <vt:lpstr>字魂107号-萌趣欢乐体</vt:lpstr>
      <vt:lpstr>思源黑体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KHÁNH HẠ</cp:lastModifiedBy>
  <cp:revision>41</cp:revision>
  <dcterms:created xsi:type="dcterms:W3CDTF">2023-12-14T02:24:10Z</dcterms:created>
  <dcterms:modified xsi:type="dcterms:W3CDTF">2024-03-24T13:53:08Z</dcterms:modified>
</cp:coreProperties>
</file>