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 id="2147483704" r:id="rId6"/>
  </p:sldMasterIdLst>
  <p:notesMasterIdLst>
    <p:notesMasterId r:id="rId45"/>
  </p:notesMasterIdLst>
  <p:sldIdLst>
    <p:sldId id="325" r:id="rId7"/>
    <p:sldId id="484" r:id="rId8"/>
    <p:sldId id="327" r:id="rId9"/>
    <p:sldId id="329" r:id="rId10"/>
    <p:sldId id="507" r:id="rId11"/>
    <p:sldId id="334" r:id="rId12"/>
    <p:sldId id="335" r:id="rId13"/>
    <p:sldId id="485" r:id="rId14"/>
    <p:sldId id="486" r:id="rId15"/>
    <p:sldId id="488" r:id="rId16"/>
    <p:sldId id="508" r:id="rId17"/>
    <p:sldId id="509" r:id="rId18"/>
    <p:sldId id="336" r:id="rId19"/>
    <p:sldId id="337" r:id="rId20"/>
    <p:sldId id="2753" r:id="rId21"/>
    <p:sldId id="487" r:id="rId22"/>
    <p:sldId id="2754" r:id="rId23"/>
    <p:sldId id="2755" r:id="rId24"/>
    <p:sldId id="2756" r:id="rId25"/>
    <p:sldId id="494" r:id="rId26"/>
    <p:sldId id="2757" r:id="rId27"/>
    <p:sldId id="264" r:id="rId28"/>
    <p:sldId id="294" r:id="rId29"/>
    <p:sldId id="269" r:id="rId30"/>
    <p:sldId id="295" r:id="rId31"/>
    <p:sldId id="296" r:id="rId32"/>
    <p:sldId id="297" r:id="rId33"/>
    <p:sldId id="288" r:id="rId34"/>
    <p:sldId id="298" r:id="rId35"/>
    <p:sldId id="275" r:id="rId36"/>
    <p:sldId id="2758" r:id="rId37"/>
    <p:sldId id="265" r:id="rId38"/>
    <p:sldId id="2759" r:id="rId39"/>
    <p:sldId id="290" r:id="rId40"/>
    <p:sldId id="2760" r:id="rId41"/>
    <p:sldId id="2761" r:id="rId42"/>
    <p:sldId id="2762" r:id="rId43"/>
    <p:sldId id="35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4" d="100"/>
          <a:sy n="64" d="100"/>
        </p:scale>
        <p:origin x="68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57ADB-BF12-412D-8FA6-9FA68988D1F1}"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A373D-C4AC-477D-A14F-A85F8778E3FA}" type="slidenum">
              <a:rPr lang="en-US" smtClean="0"/>
              <a:t>‹#›</a:t>
            </a:fld>
            <a:endParaRPr lang="en-US"/>
          </a:p>
        </p:txBody>
      </p:sp>
    </p:spTree>
    <p:extLst>
      <p:ext uri="{BB962C8B-B14F-4D97-AF65-F5344CB8AC3E}">
        <p14:creationId xmlns:p14="http://schemas.microsoft.com/office/powerpoint/2010/main" val="9562387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8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258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2E5F2-B029-45CF-B8EC-408179FF8A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0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2024/5/20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6842009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55265294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9877684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4479763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27782744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914426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3880958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8374338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268D0-BAC1-CF32-3490-5D85B2133BE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16C00C-1489-FD9C-5B87-2EA932CC32E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EA485-8795-A3E3-7244-25951789E7D2}"/>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5" name="Footer Placeholder 4">
            <a:extLst>
              <a:ext uri="{FF2B5EF4-FFF2-40B4-BE49-F238E27FC236}">
                <a16:creationId xmlns:a16="http://schemas.microsoft.com/office/drawing/2014/main" id="{1400B4D8-D3AD-A3D4-B6C4-FE88D8428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79569-72F7-4B12-E624-CE1D66259104}"/>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14954445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57EDC-1153-2C9C-6525-E862DE87ECB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E5C69CC-CAD0-357D-30C8-8F490B5C4FE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91F80-ADD7-B691-6E91-1EB54FFE499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5" name="Footer Placeholder 4">
            <a:extLst>
              <a:ext uri="{FF2B5EF4-FFF2-40B4-BE49-F238E27FC236}">
                <a16:creationId xmlns:a16="http://schemas.microsoft.com/office/drawing/2014/main" id="{3DBCE20B-4D18-EAE8-E61A-E619931601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6A8414-4E4F-A6EE-F8D1-7D1B9E17492E}"/>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5508292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8603-3F30-A2F7-C0F4-7A225370E5A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D224B5-FEE5-657D-13B0-C2B88D1FA68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E16B61-6C0A-AD43-8421-65B87CFA2150}"/>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5" name="Footer Placeholder 4">
            <a:extLst>
              <a:ext uri="{FF2B5EF4-FFF2-40B4-BE49-F238E27FC236}">
                <a16:creationId xmlns:a16="http://schemas.microsoft.com/office/drawing/2014/main" id="{EEE7B10F-8BD5-3953-2F0E-48CD79743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F5BEE3-075B-29B6-4364-87979E961EEB}"/>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1479719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2024/5/20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7550212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F91E-76AD-3DC1-D523-A8A295B9BA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72CEC6-CA8A-F07B-5FCD-143F5E9439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9C6F0-2A16-DCBB-DAF5-2D93BE1C9D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41402E-2DD9-B315-14F0-73B06999415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6" name="Footer Placeholder 5">
            <a:extLst>
              <a:ext uri="{FF2B5EF4-FFF2-40B4-BE49-F238E27FC236}">
                <a16:creationId xmlns:a16="http://schemas.microsoft.com/office/drawing/2014/main" id="{FCF56146-5743-C719-5A80-323CEA9D8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C96EBF-1812-7D64-1CAA-11F51E2C5255}"/>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429284266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D0D6F-B27B-CFF8-80AA-4402E81329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BFEFCA-C193-EB75-FA95-3E5A014822F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FBC1C1-4A53-B5AA-BD98-120553A9C51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13D76F-5C12-6703-D41B-E4EDD6A5089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883400-40C9-D43E-4B5F-719263C5A5C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AAF88C-80F1-B51F-63AC-50C86A24021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8" name="Footer Placeholder 7">
            <a:extLst>
              <a:ext uri="{FF2B5EF4-FFF2-40B4-BE49-F238E27FC236}">
                <a16:creationId xmlns:a16="http://schemas.microsoft.com/office/drawing/2014/main" id="{E86BDE95-5155-57CE-6F83-DB6982F6F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EBFD46-CC05-ED84-0303-F2C883A38509}"/>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2660404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3B71-CCE1-0D05-72DA-6C56A03675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DD293-6EDE-98DF-4AE1-53FCD591A52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4" name="Footer Placeholder 3">
            <a:extLst>
              <a:ext uri="{FF2B5EF4-FFF2-40B4-BE49-F238E27FC236}">
                <a16:creationId xmlns:a16="http://schemas.microsoft.com/office/drawing/2014/main" id="{AE329AFD-B68B-51D0-0EE9-508D81DCCE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FE3D94-4A31-0D53-EA2A-2AA63651A026}"/>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64067139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4F301-9875-67B7-02B2-9D1CEEEB3D6D}"/>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3" name="Footer Placeholder 2">
            <a:extLst>
              <a:ext uri="{FF2B5EF4-FFF2-40B4-BE49-F238E27FC236}">
                <a16:creationId xmlns:a16="http://schemas.microsoft.com/office/drawing/2014/main" id="{2B9048BD-F1C5-5874-1C71-57C8855EFA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45D3DB-A761-932A-D224-D07C4D62DC7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365812261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D77D7-31EA-359C-7395-102147F972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06C269-3811-D8DC-96DF-8F8E33B734F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E9D77-AF96-F57A-5581-652E7EF01D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3D9CDF-CEED-D3A2-9563-EE183F2AC60B}"/>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6" name="Footer Placeholder 5">
            <a:extLst>
              <a:ext uri="{FF2B5EF4-FFF2-40B4-BE49-F238E27FC236}">
                <a16:creationId xmlns:a16="http://schemas.microsoft.com/office/drawing/2014/main" id="{6D11A99A-6F70-791D-F029-396DEBE96B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E965C9-2BF2-E4AD-DE66-A20373EE094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90233000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0D461-7974-7807-67B9-77D161DA861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67F0A5-0DA5-A775-4F44-55A1C30C7A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078067-1FCC-C500-E89B-D1A64C68840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0280A-C4B7-3361-FAE9-E9B3D2D99737}"/>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6" name="Footer Placeholder 5">
            <a:extLst>
              <a:ext uri="{FF2B5EF4-FFF2-40B4-BE49-F238E27FC236}">
                <a16:creationId xmlns:a16="http://schemas.microsoft.com/office/drawing/2014/main" id="{504381A2-4F7A-CE7B-F7BD-4C8A830813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DFB3A1-43CA-B910-34CA-CAD22493A1F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943853252"/>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07D2-040C-B49F-595E-87BD6B61AF8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A16E1C-8298-E6DA-6431-1D5FD3B93A6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4D1C3-245C-AA0A-26FC-70951A1B93A1}"/>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5" name="Footer Placeholder 4">
            <a:extLst>
              <a:ext uri="{FF2B5EF4-FFF2-40B4-BE49-F238E27FC236}">
                <a16:creationId xmlns:a16="http://schemas.microsoft.com/office/drawing/2014/main" id="{74D83865-A0F8-A356-27FB-C54A37C7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09668F-CA42-22CF-B4FD-2447992267B8}"/>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15028499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9D270-4E29-ACD6-2901-5622CDD3DFD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90500-CF32-1736-55A3-4D8C3B0E40A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2AB94-FCB2-F086-5EC3-E3757384C974}"/>
              </a:ext>
            </a:extLst>
          </p:cNvPr>
          <p:cNvSpPr>
            <a:spLocks noGrp="1"/>
          </p:cNvSpPr>
          <p:nvPr>
            <p:ph type="dt" sz="half" idx="10"/>
          </p:nvPr>
        </p:nvSpPr>
        <p:spPr>
          <a:xfrm>
            <a:off x="838200" y="6356350"/>
            <a:ext cx="2743200" cy="365125"/>
          </a:xfrm>
          <a:prstGeom prst="rect">
            <a:avLst/>
          </a:prstGeom>
        </p:spPr>
        <p:txBody>
          <a:bodyPr/>
          <a:lstStyle/>
          <a:p>
            <a:fld id="{106306B7-6C96-4BB4-AF49-1140B8314F89}" type="datetimeFigureOut">
              <a:rPr lang="en-US" smtClean="0"/>
              <a:t>5/20/2024</a:t>
            </a:fld>
            <a:endParaRPr lang="en-US"/>
          </a:p>
        </p:txBody>
      </p:sp>
      <p:sp>
        <p:nvSpPr>
          <p:cNvPr id="5" name="Footer Placeholder 4">
            <a:extLst>
              <a:ext uri="{FF2B5EF4-FFF2-40B4-BE49-F238E27FC236}">
                <a16:creationId xmlns:a16="http://schemas.microsoft.com/office/drawing/2014/main" id="{6F5C1275-A9FA-3846-9311-4CAEBE172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31E4C5-1B45-8DC8-FCF0-D6438C6454BA}"/>
              </a:ext>
            </a:extLst>
          </p:cNvPr>
          <p:cNvSpPr>
            <a:spLocks noGrp="1"/>
          </p:cNvSpPr>
          <p:nvPr>
            <p:ph type="sldNum" sz="quarter" idx="12"/>
          </p:nvPr>
        </p:nvSpPr>
        <p:spPr>
          <a:xfrm>
            <a:off x="8610600" y="6356350"/>
            <a:ext cx="2743200" cy="365125"/>
          </a:xfrm>
          <a:prstGeom prst="rect">
            <a:avLst/>
          </a:prstGeom>
        </p:spPr>
        <p:txBody>
          <a:bodyPr/>
          <a:lstStyle/>
          <a:p>
            <a:fld id="{2B03318C-1F3E-432F-8CB4-4F8614F5B18E}" type="slidenum">
              <a:rPr lang="en-US" smtClean="0"/>
              <a:t>‹#›</a:t>
            </a:fld>
            <a:endParaRPr lang="en-US"/>
          </a:p>
        </p:txBody>
      </p:sp>
    </p:spTree>
    <p:extLst>
      <p:ext uri="{BB962C8B-B14F-4D97-AF65-F5344CB8AC3E}">
        <p14:creationId xmlns:p14="http://schemas.microsoft.com/office/powerpoint/2010/main" val="285036473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50591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07778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6627627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04619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8637340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967326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264355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2480187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46559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351628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682844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5/20/2024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4194465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2181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041609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5554417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0954870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30806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958814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39412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606959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3356757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5796305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86922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136584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4927186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365406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5316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95843099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2024/5/20</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3437568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1.png"/><Relationship Id="rId5" Type="http://schemas.openxmlformats.org/officeDocument/2006/relationships/slideLayout" Target="../slideLayouts/slideLayout12.xml"/><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799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62E41A65-5589-4356-BC87-2C1D1E003D0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p:cNvPicPr>
            <a:picLocks noChangeAspect="1"/>
          </p:cNvPicPr>
          <p:nvPr userDrawn="1"/>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Tree>
    <p:extLst>
      <p:ext uri="{BB962C8B-B14F-4D97-AF65-F5344CB8AC3E}">
        <p14:creationId xmlns:p14="http://schemas.microsoft.com/office/powerpoint/2010/main" val="3203242107"/>
      </p:ext>
    </p:extLst>
  </p:cSld>
  <p:clrMap bg1="lt1" tx1="dk1" bg2="lt2" tx2="dk2" accent1="accent1" accent2="accent2" accent3="accent3" accent4="accent4" accent5="accent5" accent6="accent6" hlink="hlink" folHlink="folHlink"/>
  <p:sldLayoutIdLst>
    <p:sldLayoutId id="2147483669"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361950" y="0"/>
            <a:ext cx="11563349" cy="6743700"/>
          </a:xfrm>
          <a:prstGeom prst="rect">
            <a:avLst/>
          </a:prstGeom>
        </p:spPr>
      </p:pic>
    </p:spTree>
    <p:extLst>
      <p:ext uri="{BB962C8B-B14F-4D97-AF65-F5344CB8AC3E}">
        <p14:creationId xmlns:p14="http://schemas.microsoft.com/office/powerpoint/2010/main" val="93734167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2854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627331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5/20/2024</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spTree>
    <p:extLst>
      <p:ext uri="{BB962C8B-B14F-4D97-AF65-F5344CB8AC3E}">
        <p14:creationId xmlns:p14="http://schemas.microsoft.com/office/powerpoint/2010/main" val="62908538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40.xml"/><Relationship Id="rId6" Type="http://schemas.microsoft.com/office/2007/relationships/hdphoto" Target="../media/hdphoto8.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5" Type="http://schemas.openxmlformats.org/officeDocument/2006/relationships/image" Target="../media/image45.png"/><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0.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5" Type="http://schemas.openxmlformats.org/officeDocument/2006/relationships/image" Target="../media/image45.png"/><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5" Type="http://schemas.openxmlformats.org/officeDocument/2006/relationships/image" Target="../media/image45.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40.xml"/><Relationship Id="rId6" Type="http://schemas.microsoft.com/office/2007/relationships/hdphoto" Target="../media/hdphoto12.wdp"/><Relationship Id="rId5" Type="http://schemas.openxmlformats.org/officeDocument/2006/relationships/image" Target="../media/image48.png"/><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7.jpeg"/><Relationship Id="rId1" Type="http://schemas.openxmlformats.org/officeDocument/2006/relationships/slideLayout" Target="../slideLayouts/slideLayout40.xml"/><Relationship Id="rId4" Type="http://schemas.microsoft.com/office/2007/relationships/hdphoto" Target="../media/hdphoto13.wdp"/></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40.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audio" Target="../media/audio1.wav"/><Relationship Id="rId1" Type="http://schemas.openxmlformats.org/officeDocument/2006/relationships/slideLayout" Target="../slideLayouts/slideLayout40.xml"/><Relationship Id="rId6" Type="http://schemas.openxmlformats.org/officeDocument/2006/relationships/image" Target="../media/image54.png"/><Relationship Id="rId5" Type="http://schemas.microsoft.com/office/2007/relationships/hdphoto" Target="../media/hdphoto15.wdp"/><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g"/><Relationship Id="rId1" Type="http://schemas.openxmlformats.org/officeDocument/2006/relationships/slideLayout" Target="../slideLayouts/slideLayout4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40.xml"/><Relationship Id="rId4"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image" Target="../media/image52.jpg"/><Relationship Id="rId1" Type="http://schemas.openxmlformats.org/officeDocument/2006/relationships/slideLayout" Target="../slideLayouts/slideLayout40.xml"/><Relationship Id="rId6" Type="http://schemas.microsoft.com/office/2007/relationships/hdphoto" Target="../media/hdphoto8.wdp"/><Relationship Id="rId5" Type="http://schemas.openxmlformats.org/officeDocument/2006/relationships/image" Target="../media/image39.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2.jpg"/><Relationship Id="rId1" Type="http://schemas.openxmlformats.org/officeDocument/2006/relationships/slideLayout" Target="../slideLayouts/slideLayout40.xml"/><Relationship Id="rId5" Type="http://schemas.openxmlformats.org/officeDocument/2006/relationships/image" Target="../media/image59.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2.jp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1330667" y="286689"/>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8" name="图片 46">
            <a:extLst>
              <a:ext uri="{FF2B5EF4-FFF2-40B4-BE49-F238E27FC236}">
                <a16:creationId xmlns:a16="http://schemas.microsoft.com/office/drawing/2014/main" id="{EDFBC509-49AB-17B1-643A-B515604E1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422459" y="3571471"/>
            <a:ext cx="3048014" cy="3193373"/>
          </a:xfrm>
          <a:prstGeom prst="rect">
            <a:avLst/>
          </a:prstGeom>
        </p:spPr>
      </p:pic>
      <p:pic>
        <p:nvPicPr>
          <p:cNvPr id="10" name="Hình ảnh 5" descr="Ảnh có chứa đồ chơi, LEGO&#10;&#10;Mô tả được tạo tự động">
            <a:extLst>
              <a:ext uri="{FF2B5EF4-FFF2-40B4-BE49-F238E27FC236}">
                <a16:creationId xmlns:a16="http://schemas.microsoft.com/office/drawing/2014/main" id="{4006A250-7B32-3874-9436-6A49914442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5384" y="3636577"/>
            <a:ext cx="4810466" cy="3221423"/>
          </a:xfrm>
          <a:prstGeom prst="rect">
            <a:avLst/>
          </a:prstGeom>
        </p:spPr>
      </p:pic>
      <p:pic>
        <p:nvPicPr>
          <p:cNvPr id="19" name="Picture 18">
            <a:extLst>
              <a:ext uri="{FF2B5EF4-FFF2-40B4-BE49-F238E27FC236}">
                <a16:creationId xmlns:a16="http://schemas.microsoft.com/office/drawing/2014/main" id="{30700623-6003-0A8E-4C2D-98580710890B}"/>
              </a:ext>
            </a:extLst>
          </p:cNvPr>
          <p:cNvPicPr>
            <a:picLocks noChangeAspect="1"/>
          </p:cNvPicPr>
          <p:nvPr/>
        </p:nvPicPr>
        <p:blipFill>
          <a:blip r:embed="rId7"/>
          <a:stretch>
            <a:fillRect/>
          </a:stretch>
        </p:blipFill>
        <p:spPr>
          <a:xfrm>
            <a:off x="3516090" y="1428750"/>
            <a:ext cx="5722275" cy="1381125"/>
          </a:xfrm>
          <a:prstGeom prst="rect">
            <a:avLst/>
          </a:prstGeom>
        </p:spPr>
      </p:pic>
      <p:pic>
        <p:nvPicPr>
          <p:cNvPr id="22" name="Picture 21">
            <a:extLst>
              <a:ext uri="{FF2B5EF4-FFF2-40B4-BE49-F238E27FC236}">
                <a16:creationId xmlns:a16="http://schemas.microsoft.com/office/drawing/2014/main" id="{9173371E-3E56-0502-14B7-948760608C01}"/>
              </a:ext>
            </a:extLst>
          </p:cNvPr>
          <p:cNvPicPr>
            <a:picLocks noChangeAspect="1"/>
          </p:cNvPicPr>
          <p:nvPr/>
        </p:nvPicPr>
        <p:blipFill>
          <a:blip r:embed="rId8"/>
          <a:stretch>
            <a:fillRect/>
          </a:stretch>
        </p:blipFill>
        <p:spPr>
          <a:xfrm>
            <a:off x="2029235" y="2697810"/>
            <a:ext cx="8114479" cy="1176630"/>
          </a:xfrm>
          <a:prstGeom prst="rect">
            <a:avLst/>
          </a:prstGeom>
        </p:spPr>
      </p:pic>
      <p:pic>
        <p:nvPicPr>
          <p:cNvPr id="25" name="Picture 24">
            <a:extLst>
              <a:ext uri="{FF2B5EF4-FFF2-40B4-BE49-F238E27FC236}">
                <a16:creationId xmlns:a16="http://schemas.microsoft.com/office/drawing/2014/main" id="{EBA11E17-7139-5CB0-4BE4-6121D8BA66BA}"/>
              </a:ext>
            </a:extLst>
          </p:cNvPr>
          <p:cNvPicPr>
            <a:picLocks noChangeAspect="1"/>
          </p:cNvPicPr>
          <p:nvPr/>
        </p:nvPicPr>
        <p:blipFill>
          <a:blip r:embed="rId9"/>
          <a:stretch>
            <a:fillRect/>
          </a:stretch>
        </p:blipFill>
        <p:spPr>
          <a:xfrm>
            <a:off x="1214518" y="1585253"/>
            <a:ext cx="2523963" cy="2030144"/>
          </a:xfrm>
          <a:prstGeom prst="rect">
            <a:avLst/>
          </a:prstGeom>
        </p:spPr>
      </p:pic>
    </p:spTree>
    <p:extLst>
      <p:ext uri="{BB962C8B-B14F-4D97-AF65-F5344CB8AC3E}">
        <p14:creationId xmlns:p14="http://schemas.microsoft.com/office/powerpoint/2010/main" val="2932460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972924"/>
            <a:chOff x="1116917" y="304502"/>
            <a:chExt cx="9960347" cy="740976"/>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691485"/>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viết lên tấm bìa một mục tiêu học tập của mình với câu hỏi: Em muốn kết quả môn học nào tốt lên?</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图片 19">
            <a:extLst>
              <a:ext uri="{FF2B5EF4-FFF2-40B4-BE49-F238E27FC236}">
                <a16:creationId xmlns:a16="http://schemas.microsoft.com/office/drawing/2014/main" id="{858C6BBF-0942-3ED8-4B3E-F4A16464D8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082" r="14173"/>
          <a:stretch/>
        </p:blipFill>
        <p:spPr>
          <a:xfrm>
            <a:off x="4619625" y="1589452"/>
            <a:ext cx="2959505" cy="4649423"/>
          </a:xfrm>
          <a:prstGeom prst="rect">
            <a:avLst/>
          </a:prstGeom>
        </p:spPr>
      </p:pic>
    </p:spTree>
    <p:extLst>
      <p:ext uri="{BB962C8B-B14F-4D97-AF65-F5344CB8AC3E}">
        <p14:creationId xmlns:p14="http://schemas.microsoft.com/office/powerpoint/2010/main" val="946396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nêu hai mục tiêu: ngắn hạn và dài hạn đối với môn học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4" name="Hình chữ nhật: Góc Tròn 7">
            <a:extLst>
              <a:ext uri="{FF2B5EF4-FFF2-40B4-BE49-F238E27FC236}">
                <a16:creationId xmlns:a16="http://schemas.microsoft.com/office/drawing/2014/main" id="{BAA095AC-F138-A0F6-84A5-29843AA43211}"/>
              </a:ext>
            </a:extLst>
          </p:cNvPr>
          <p:cNvSpPr/>
          <p:nvPr/>
        </p:nvSpPr>
        <p:spPr>
          <a:xfrm>
            <a:off x="933449" y="1495798"/>
            <a:ext cx="10239375" cy="161887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Ngắn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dự</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định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gần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đây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tháng</a:t>
            </a:r>
            <a:r>
              <a:rPr lang="en-US" sz="3200" kern="0" dirty="0">
                <a:solidFill>
                  <a:srgbClr val="000000"/>
                </a:solidFill>
                <a:latin typeface="Calibri" panose="020F0502020204030204" pitchFamily="34" charset="0"/>
                <a:cs typeface="Calibri" panose="020F0502020204030204" pitchFamily="34" charset="0"/>
                <a:sym typeface="Arial"/>
              </a:rPr>
              <a:t>.</a:t>
            </a:r>
          </a:p>
        </p:txBody>
      </p:sp>
      <p:sp>
        <p:nvSpPr>
          <p:cNvPr id="5" name="Hình chữ nhật: Góc Tròn 7">
            <a:extLst>
              <a:ext uri="{FF2B5EF4-FFF2-40B4-BE49-F238E27FC236}">
                <a16:creationId xmlns:a16="http://schemas.microsoft.com/office/drawing/2014/main" id="{5CF1DCA7-619A-53C7-8C94-89CD00E827C0}"/>
              </a:ext>
            </a:extLst>
          </p:cNvPr>
          <p:cNvSpPr/>
          <p:nvPr/>
        </p:nvSpPr>
        <p:spPr>
          <a:xfrm>
            <a:off x="1009649" y="3448423"/>
            <a:ext cx="10239375" cy="261900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Dài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hạn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mục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tiêu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những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hoạch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trong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một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khoảng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thời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gian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rất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dài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sau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của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bạn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Ví</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dụ</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thiện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kì</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điểm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tổng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quyết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tâm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trang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bị</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thêm</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nhiều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kiến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thức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và</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kĩ</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năng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liên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quan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đến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môn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học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này</a:t>
            </a:r>
            <a:r>
              <a:rPr lang="en-US" sz="3200"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2486010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89427" y="242737"/>
            <a:ext cx="10030802" cy="1072534"/>
            <a:chOff x="1116917" y="304502"/>
            <a:chExt cx="9960347" cy="81683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68182" y="336096"/>
              <a:ext cx="9119365"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lập kế hoạch hành động để đạt được mục tiêu theo gợi ý sau:</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 name="Group 1">
            <a:extLst>
              <a:ext uri="{FF2B5EF4-FFF2-40B4-BE49-F238E27FC236}">
                <a16:creationId xmlns:a16="http://schemas.microsoft.com/office/drawing/2014/main" id="{C0761CB5-5B65-A1E4-2218-21820BC9545C}"/>
              </a:ext>
            </a:extLst>
          </p:cNvPr>
          <p:cNvGrpSpPr/>
          <p:nvPr/>
        </p:nvGrpSpPr>
        <p:grpSpPr>
          <a:xfrm>
            <a:off x="1191077" y="1481321"/>
            <a:ext cx="6257473" cy="1299979"/>
            <a:chOff x="6330073" y="2742745"/>
            <a:chExt cx="4557001" cy="2457905"/>
          </a:xfrm>
        </p:grpSpPr>
        <p:grpSp>
          <p:nvGrpSpPr>
            <p:cNvPr id="3" name="Nhóm 31">
              <a:extLst>
                <a:ext uri="{FF2B5EF4-FFF2-40B4-BE49-F238E27FC236}">
                  <a16:creationId xmlns:a16="http://schemas.microsoft.com/office/drawing/2014/main" id="{8004EFA7-0803-9049-F696-10E7A91B4F68}"/>
                </a:ext>
              </a:extLst>
            </p:cNvPr>
            <p:cNvGrpSpPr/>
            <p:nvPr/>
          </p:nvGrpSpPr>
          <p:grpSpPr>
            <a:xfrm>
              <a:off x="6488431" y="3071819"/>
              <a:ext cx="4398643" cy="2128831"/>
              <a:chOff x="1922830" y="773002"/>
              <a:chExt cx="5400981" cy="1282973"/>
            </a:xfrm>
          </p:grpSpPr>
          <p:sp>
            <p:nvSpPr>
              <p:cNvPr id="8" name="Freeform: Shape 34">
                <a:extLst>
                  <a:ext uri="{FF2B5EF4-FFF2-40B4-BE49-F238E27FC236}">
                    <a16:creationId xmlns:a16="http://schemas.microsoft.com/office/drawing/2014/main" id="{53274F16-CB6C-F85A-7212-784CD884978A}"/>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9" name="Freeform: Shape 35">
                <a:extLst>
                  <a:ext uri="{FF2B5EF4-FFF2-40B4-BE49-F238E27FC236}">
                    <a16:creationId xmlns:a16="http://schemas.microsoft.com/office/drawing/2014/main" id="{A9338CC5-478B-6FAD-AC89-FBBCC6E07C3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6" name="Picture 4" descr="Colourful ribbons">
              <a:extLst>
                <a:ext uri="{FF2B5EF4-FFF2-40B4-BE49-F238E27FC236}">
                  <a16:creationId xmlns:a16="http://schemas.microsoft.com/office/drawing/2014/main" id="{E20B4B1B-F9CD-7B0F-31AE-58EF6140021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9EDC523-2E36-3A26-89A5-EA81B7417CAF}"/>
                </a:ext>
              </a:extLst>
            </p:cNvPr>
            <p:cNvSpPr txBox="1"/>
            <p:nvPr/>
          </p:nvSpPr>
          <p:spPr>
            <a:xfrm>
              <a:off x="6825132" y="3312575"/>
              <a:ext cx="3785744" cy="71693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Kiến thức em cần bổ sung.</a:t>
              </a:r>
              <a:endParaRPr lang="vi-VN" sz="5400" dirty="0">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75018F2E-B431-970B-6C24-6B87CC4D4D9F}"/>
              </a:ext>
            </a:extLst>
          </p:cNvPr>
          <p:cNvGrpSpPr/>
          <p:nvPr/>
        </p:nvGrpSpPr>
        <p:grpSpPr>
          <a:xfrm>
            <a:off x="2591252" y="2862446"/>
            <a:ext cx="6257473" cy="1299979"/>
            <a:chOff x="6330073" y="2742745"/>
            <a:chExt cx="4557001" cy="2457905"/>
          </a:xfrm>
        </p:grpSpPr>
        <p:grpSp>
          <p:nvGrpSpPr>
            <p:cNvPr id="11" name="Nhóm 31">
              <a:extLst>
                <a:ext uri="{FF2B5EF4-FFF2-40B4-BE49-F238E27FC236}">
                  <a16:creationId xmlns:a16="http://schemas.microsoft.com/office/drawing/2014/main" id="{DBB29552-CE62-6DB9-6FBC-9FD949485EED}"/>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36386CA3-F2E5-1B5C-76AD-A7B842C643E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EBBB9F91-C3F9-33D1-AE0B-FAEEE57266B3}"/>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04383274-0A90-AF54-C038-DE0C93432DA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A107A7D-CE24-0936-BFAB-8EECE2021B10}"/>
                </a:ext>
              </a:extLst>
            </p:cNvPr>
            <p:cNvSpPr txBox="1"/>
            <p:nvPr/>
          </p:nvSpPr>
          <p:spPr>
            <a:xfrm>
              <a:off x="6956927" y="3384611"/>
              <a:ext cx="3785744" cy="1105650"/>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Kĩ năng em cần rèn luyện.</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9E32941A-099F-19AB-9E8A-20451012744B}"/>
              </a:ext>
            </a:extLst>
          </p:cNvPr>
          <p:cNvGrpSpPr/>
          <p:nvPr/>
        </p:nvGrpSpPr>
        <p:grpSpPr>
          <a:xfrm>
            <a:off x="4124777" y="4310246"/>
            <a:ext cx="6257473" cy="1299979"/>
            <a:chOff x="6330073" y="2742745"/>
            <a:chExt cx="4557001" cy="2457905"/>
          </a:xfrm>
        </p:grpSpPr>
        <p:grpSp>
          <p:nvGrpSpPr>
            <p:cNvPr id="20" name="Nhóm 31">
              <a:extLst>
                <a:ext uri="{FF2B5EF4-FFF2-40B4-BE49-F238E27FC236}">
                  <a16:creationId xmlns:a16="http://schemas.microsoft.com/office/drawing/2014/main" id="{E99ECEA9-664B-4024-5441-429964A7A940}"/>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61D7A3CD-545C-C597-5044-E1FB08458607}"/>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A205056F-EE07-F19F-8541-35CA92AFD638}"/>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E40C9F1A-CF3E-114E-CB14-8A5EA94BE81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E16A03F-DDB1-669B-90A1-30EA190A1E48}"/>
                </a:ext>
              </a:extLst>
            </p:cNvPr>
            <p:cNvSpPr txBox="1"/>
            <p:nvPr/>
          </p:nvSpPr>
          <p:spPr>
            <a:xfrm>
              <a:off x="6908371" y="3096464"/>
              <a:ext cx="3687367" cy="203672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Thời gian và trình tự thực hiện công việc</a:t>
              </a:r>
              <a:endParaRPr lang="vi-VN" sz="54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403299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62995C-FD93-F671-922D-BC91851CC07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3675" y="1384537"/>
            <a:ext cx="6210299" cy="4724156"/>
          </a:xfrm>
          <a:prstGeom prst="rect">
            <a:avLst/>
          </a:prstGeom>
          <a:noFill/>
        </p:spPr>
      </p:pic>
      <p:grpSp>
        <p:nvGrpSpPr>
          <p:cNvPr id="13" name="Group 12">
            <a:extLst>
              <a:ext uri="{FF2B5EF4-FFF2-40B4-BE49-F238E27FC236}">
                <a16:creationId xmlns:a16="http://schemas.microsoft.com/office/drawing/2014/main" id="{56489B4D-E9B0-F2F3-CFD4-0CD4941E9CE0}"/>
              </a:ext>
            </a:extLst>
          </p:cNvPr>
          <p:cNvGrpSpPr/>
          <p:nvPr/>
        </p:nvGrpSpPr>
        <p:grpSpPr>
          <a:xfrm>
            <a:off x="1089427" y="242737"/>
            <a:ext cx="10030802" cy="972924"/>
            <a:chOff x="1116917" y="304502"/>
            <a:chExt cx="9960347" cy="740976"/>
          </a:xfrm>
        </p:grpSpPr>
        <p:sp>
          <p:nvSpPr>
            <p:cNvPr id="14" name="矩形 10">
              <a:extLst>
                <a:ext uri="{FF2B5EF4-FFF2-40B4-BE49-F238E27FC236}">
                  <a16:creationId xmlns:a16="http://schemas.microsoft.com/office/drawing/2014/main" id="{CCA1D1BA-FDF6-E1C0-EFCA-9998E22C2666}"/>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6" name="TextBox 15">
              <a:extLst>
                <a:ext uri="{FF2B5EF4-FFF2-40B4-BE49-F238E27FC236}">
                  <a16:creationId xmlns:a16="http://schemas.microsoft.com/office/drawing/2014/main" id="{81128968-DBF7-FB24-5FE9-F29AE8FB47B6}"/>
                </a:ext>
              </a:extLst>
            </p:cNvPr>
            <p:cNvSpPr txBox="1"/>
            <p:nvPr/>
          </p:nvSpPr>
          <p:spPr>
            <a:xfrm>
              <a:off x="1264695" y="336096"/>
              <a:ext cx="9422852" cy="69148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đưa ra những việc cần làm để đạt được mục tiêu, thời gian và địa điểm thực hiện các công việc theo mẫu sau:</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998817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55FCB9-A367-C782-E705-0ACBDFBAB10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799" y="857249"/>
            <a:ext cx="7462061" cy="5372101"/>
          </a:xfrm>
          <a:prstGeom prst="rect">
            <a:avLst/>
          </a:prstGeom>
          <a:noFill/>
        </p:spPr>
      </p:pic>
      <p:grpSp>
        <p:nvGrpSpPr>
          <p:cNvPr id="3" name="Group 2">
            <a:extLst>
              <a:ext uri="{FF2B5EF4-FFF2-40B4-BE49-F238E27FC236}">
                <a16:creationId xmlns:a16="http://schemas.microsoft.com/office/drawing/2014/main" id="{0E236E38-269C-8EB3-4DB5-2D039D169F28}"/>
              </a:ext>
            </a:extLst>
          </p:cNvPr>
          <p:cNvGrpSpPr/>
          <p:nvPr/>
        </p:nvGrpSpPr>
        <p:grpSpPr>
          <a:xfrm>
            <a:off x="4004077" y="0"/>
            <a:ext cx="3501623" cy="740976"/>
            <a:chOff x="1116917" y="304502"/>
            <a:chExt cx="9960347" cy="740976"/>
          </a:xfrm>
        </p:grpSpPr>
        <p:sp>
          <p:nvSpPr>
            <p:cNvPr id="5" name="矩形 10">
              <a:extLst>
                <a:ext uri="{FF2B5EF4-FFF2-40B4-BE49-F238E27FC236}">
                  <a16:creationId xmlns:a16="http://schemas.microsoft.com/office/drawing/2014/main" id="{B65CCA51-0F8C-C4B8-5DFB-22F89E726F07}"/>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482963C3-ED68-EDCF-7A5E-FC93310376A2}"/>
                </a:ext>
              </a:extLst>
            </p:cNvPr>
            <p:cNvSpPr txBox="1"/>
            <p:nvPr/>
          </p:nvSpPr>
          <p:spPr>
            <a:xfrm>
              <a:off x="1747886" y="328842"/>
              <a:ext cx="9119364" cy="649793"/>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Kế</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hoạch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mẫu</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859183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3">
            <a:extLst>
              <a:ext uri="{28A0092B-C50C-407E-A947-70E740481C1C}">
                <a14:useLocalDpi xmlns:a14="http://schemas.microsoft.com/office/drawing/2010/main" val="0"/>
              </a:ext>
            </a:extLst>
          </a:blip>
          <a:srcRect l="10303" r="10303" b="48596"/>
          <a:stretch/>
        </p:blipFill>
        <p:spPr>
          <a:xfrm>
            <a:off x="304531" y="5858022"/>
            <a:ext cx="6362700" cy="999978"/>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2993112"/>
            <a:ext cx="6898101" cy="3425781"/>
          </a:xfrm>
          <a:prstGeom prst="rect">
            <a:avLst/>
          </a:prstGeom>
        </p:spPr>
      </p:pic>
      <p:sp>
        <p:nvSpPr>
          <p:cNvPr id="19" name="Hình chữ nhật: Góc Tròn 1">
            <a:extLst>
              <a:ext uri="{FF2B5EF4-FFF2-40B4-BE49-F238E27FC236}">
                <a16:creationId xmlns:a16="http://schemas.microsoft.com/office/drawing/2014/main" id="{D634F29B-8BD2-8006-E5EF-0F7CE82EFD48}"/>
              </a:ext>
            </a:extLst>
          </p:cNvPr>
          <p:cNvSpPr/>
          <p:nvPr/>
        </p:nvSpPr>
        <p:spPr>
          <a:xfrm>
            <a:off x="4907176" y="1315406"/>
            <a:ext cx="6919415" cy="25136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5265937" y="1437215"/>
            <a:ext cx="6163792" cy="2123658"/>
          </a:xfrm>
          <a:prstGeom prst="rect">
            <a:avLst/>
          </a:prstGeom>
          <a:noFill/>
        </p:spPr>
        <p:txBody>
          <a:bodyPr wrap="square" rtlCol="0">
            <a:spAutoFit/>
          </a:bodyPr>
          <a:lstStyle/>
          <a:p>
            <a:pPr lvl="0" algn="ctr">
              <a:defRPr/>
            </a:pPr>
            <a:r>
              <a:rPr lang="en-US" sz="4400" b="1" dirty="0">
                <a:solidFill>
                  <a:srgbClr val="FF0000"/>
                </a:solidFill>
              </a:rPr>
              <a:t>Chia </a:t>
            </a:r>
            <a:r>
              <a:rPr lang="en-US" sz="4400" b="1" dirty="0" err="1">
                <a:solidFill>
                  <a:srgbClr val="FF0000"/>
                </a:solidFill>
              </a:rPr>
              <a:t>sẻ</a:t>
            </a:r>
            <a:r>
              <a:rPr lang="en-US" sz="4400" b="1" dirty="0">
                <a:solidFill>
                  <a:srgbClr val="FF0000"/>
                </a:solidFill>
              </a:rPr>
              <a:t> </a:t>
            </a:r>
            <a:r>
              <a:rPr lang="en-US" sz="4400" b="1" dirty="0" err="1">
                <a:solidFill>
                  <a:srgbClr val="FF0000"/>
                </a:solidFill>
              </a:rPr>
              <a:t>với</a:t>
            </a:r>
            <a:r>
              <a:rPr lang="en-US" sz="4400" b="1" dirty="0">
                <a:solidFill>
                  <a:srgbClr val="FF0000"/>
                </a:solidFill>
              </a:rPr>
              <a:t> </a:t>
            </a:r>
            <a:r>
              <a:rPr lang="en-US" sz="4400" b="1" dirty="0" err="1">
                <a:solidFill>
                  <a:srgbClr val="FF0000"/>
                </a:solidFill>
              </a:rPr>
              <a:t>các</a:t>
            </a:r>
            <a:r>
              <a:rPr lang="en-US" sz="4400" b="1" dirty="0">
                <a:solidFill>
                  <a:srgbClr val="FF0000"/>
                </a:solidFill>
              </a:rPr>
              <a:t> </a:t>
            </a:r>
            <a:r>
              <a:rPr lang="en-US" sz="4400" b="1" dirty="0" err="1">
                <a:solidFill>
                  <a:srgbClr val="FF0000"/>
                </a:solidFill>
              </a:rPr>
              <a:t>bạn</a:t>
            </a:r>
            <a:r>
              <a:rPr lang="en-US" sz="4400" b="1" dirty="0">
                <a:solidFill>
                  <a:srgbClr val="FF0000"/>
                </a:solidFill>
              </a:rPr>
              <a:t> </a:t>
            </a:r>
            <a:r>
              <a:rPr lang="en-US" sz="4400" b="1" dirty="0" err="1">
                <a:solidFill>
                  <a:srgbClr val="FF0000"/>
                </a:solidFill>
              </a:rPr>
              <a:t>trong</a:t>
            </a:r>
            <a:r>
              <a:rPr lang="en-US" sz="4400" b="1" dirty="0">
                <a:solidFill>
                  <a:srgbClr val="FF0000"/>
                </a:solidFill>
              </a:rPr>
              <a:t> </a:t>
            </a:r>
            <a:r>
              <a:rPr lang="en-US" sz="4400" b="1" dirty="0" err="1">
                <a:solidFill>
                  <a:srgbClr val="FF0000"/>
                </a:solidFill>
              </a:rPr>
              <a:t>nhóm</a:t>
            </a:r>
            <a:r>
              <a:rPr lang="en-US" sz="4400" b="1" dirty="0">
                <a:solidFill>
                  <a:srgbClr val="FF0000"/>
                </a:solidFill>
              </a:rPr>
              <a:t> </a:t>
            </a:r>
            <a:r>
              <a:rPr lang="en-US" sz="4400" b="1" dirty="0" err="1">
                <a:solidFill>
                  <a:srgbClr val="FF0000"/>
                </a:solidFill>
              </a:rPr>
              <a:t>kế</a:t>
            </a:r>
            <a:r>
              <a:rPr lang="en-US" sz="4400" b="1" dirty="0">
                <a:solidFill>
                  <a:srgbClr val="FF0000"/>
                </a:solidFill>
              </a:rPr>
              <a:t> </a:t>
            </a:r>
            <a:r>
              <a:rPr lang="en-US" sz="4400" b="1" dirty="0" err="1">
                <a:solidFill>
                  <a:srgbClr val="FF0000"/>
                </a:solidFill>
              </a:rPr>
              <a:t>hoạch</a:t>
            </a:r>
            <a:r>
              <a:rPr lang="en-US" sz="4400" b="1" dirty="0">
                <a:solidFill>
                  <a:srgbClr val="FF0000"/>
                </a:solidFill>
              </a:rPr>
              <a:t> </a:t>
            </a:r>
            <a:r>
              <a:rPr lang="en-US" sz="4400" b="1" dirty="0" err="1">
                <a:solidFill>
                  <a:srgbClr val="FF0000"/>
                </a:solidFill>
              </a:rPr>
              <a:t>hành</a:t>
            </a:r>
            <a:r>
              <a:rPr lang="en-US" sz="4400" b="1" dirty="0">
                <a:solidFill>
                  <a:srgbClr val="FF0000"/>
                </a:solidFill>
              </a:rPr>
              <a:t> </a:t>
            </a:r>
            <a:r>
              <a:rPr lang="en-US" sz="4400" b="1" dirty="0" err="1">
                <a:solidFill>
                  <a:srgbClr val="FF0000"/>
                </a:solidFill>
              </a:rPr>
              <a:t>động</a:t>
            </a:r>
            <a:r>
              <a:rPr lang="en-US" sz="4400" b="1" dirty="0">
                <a:solidFill>
                  <a:srgbClr val="FF0000"/>
                </a:solidFill>
              </a:rPr>
              <a:t> </a:t>
            </a:r>
            <a:r>
              <a:rPr lang="en-US" sz="4400" b="1" dirty="0" err="1">
                <a:solidFill>
                  <a:srgbClr val="FF0000"/>
                </a:solidFill>
              </a:rPr>
              <a:t>của</a:t>
            </a:r>
            <a:r>
              <a:rPr lang="en-US" sz="4400" b="1" dirty="0">
                <a:solidFill>
                  <a:srgbClr val="FF0000"/>
                </a:solidFill>
              </a:rPr>
              <a:t> </a:t>
            </a:r>
            <a:r>
              <a:rPr lang="en-US" sz="4400" b="1" dirty="0" err="1">
                <a:solidFill>
                  <a:srgbClr val="FF0000"/>
                </a:solidFill>
              </a:rPr>
              <a:t>mình</a:t>
            </a:r>
            <a:endParaRPr kumimoji="0" lang="en-US" sz="44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474364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ppt_y</p:attrName>
                                        </p:attrNameLst>
                                      </p:cBhvr>
                                      <p:tavLst>
                                        <p:tav tm="0">
                                          <p:val>
                                            <p:strVal val="#ppt_y+#ppt_h*1.125000"/>
                                          </p:val>
                                        </p:tav>
                                        <p:tav tm="100000">
                                          <p:val>
                                            <p:strVal val="#ppt_y"/>
                                          </p:val>
                                        </p:tav>
                                      </p:tavLst>
                                    </p:anim>
                                    <p:animEffect transition="in" filter="wipe(up)">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935679" y="61069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2</a:t>
            </a:r>
          </a:p>
        </p:txBody>
      </p:sp>
      <p:sp>
        <p:nvSpPr>
          <p:cNvPr id="5" name="TextBox 4">
            <a:extLst>
              <a:ext uri="{FF2B5EF4-FFF2-40B4-BE49-F238E27FC236}">
                <a16:creationId xmlns:a16="http://schemas.microsoft.com/office/drawing/2014/main" id="{76FCEA11-FB82-AB4A-F791-39209B44E5DC}"/>
              </a:ext>
            </a:extLst>
          </p:cNvPr>
          <p:cNvSpPr txBox="1"/>
          <p:nvPr/>
        </p:nvSpPr>
        <p:spPr>
          <a:xfrm>
            <a:off x="4571035" y="1090143"/>
            <a:ext cx="7045039" cy="1446550"/>
          </a:xfrm>
          <a:prstGeom prst="rect">
            <a:avLst/>
          </a:prstGeom>
          <a:noFill/>
        </p:spPr>
        <p:txBody>
          <a:bodyPr wrap="square" rtlCol="0">
            <a:spAutoFit/>
          </a:bodyPr>
          <a:lstStyle/>
          <a:p>
            <a:pPr lvl="0" algn="ctr">
              <a:defRPr/>
            </a:pPr>
            <a:r>
              <a:rPr lang="en-US" sz="4400" b="1">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Tự đánh giá về nền nếp sinh hoạt</a:t>
            </a:r>
            <a:endParaRPr kumimoji="0" lang="en-US" sz="44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42811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lendar&#10;&#10;Description automatically generated">
            <a:extLst>
              <a:ext uri="{FF2B5EF4-FFF2-40B4-BE49-F238E27FC236}">
                <a16:creationId xmlns:a16="http://schemas.microsoft.com/office/drawing/2014/main" id="{2FAB67D0-2445-26A4-9400-1B411DDC9D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5349" y="2125284"/>
            <a:ext cx="4847015" cy="4847015"/>
          </a:xfrm>
          <a:prstGeom prst="rect">
            <a:avLst/>
          </a:prstGeom>
        </p:spPr>
      </p:pic>
      <p:pic>
        <p:nvPicPr>
          <p:cNvPr id="6" name="Picture 5">
            <a:extLst>
              <a:ext uri="{FF2B5EF4-FFF2-40B4-BE49-F238E27FC236}">
                <a16:creationId xmlns:a16="http://schemas.microsoft.com/office/drawing/2014/main" id="{356ACABE-3224-8FBE-B5F7-2B9AB8E8FDBE}"/>
              </a:ext>
            </a:extLst>
          </p:cNvPr>
          <p:cNvPicPr>
            <a:picLocks noChangeAspect="1"/>
          </p:cNvPicPr>
          <p:nvPr/>
        </p:nvPicPr>
        <p:blipFill>
          <a:blip r:embed="rId3"/>
          <a:stretch>
            <a:fillRect/>
          </a:stretch>
        </p:blipFill>
        <p:spPr>
          <a:xfrm>
            <a:off x="1819275" y="1694391"/>
            <a:ext cx="2699916" cy="1299959"/>
          </a:xfrm>
          <a:prstGeom prst="rect">
            <a:avLst/>
          </a:prstGeom>
        </p:spPr>
      </p:pic>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210496"/>
            <a:chOff x="1116917" y="304502"/>
            <a:chExt cx="9960347" cy="816839"/>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64695" y="336096"/>
              <a:ext cx="9422852" cy="785245"/>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thảo luận xây dựng các tiêu chí đánh giá nền nếp sinh hoạt: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0" name="Group 9">
            <a:extLst>
              <a:ext uri="{FF2B5EF4-FFF2-40B4-BE49-F238E27FC236}">
                <a16:creationId xmlns:a16="http://schemas.microsoft.com/office/drawing/2014/main" id="{8FDCFAA7-6FC4-765D-BEA5-AC0DC53CA1A8}"/>
              </a:ext>
            </a:extLst>
          </p:cNvPr>
          <p:cNvGrpSpPr/>
          <p:nvPr/>
        </p:nvGrpSpPr>
        <p:grpSpPr>
          <a:xfrm>
            <a:off x="5563052" y="1652772"/>
            <a:ext cx="5057323" cy="1138054"/>
            <a:chOff x="6330073" y="2742745"/>
            <a:chExt cx="4557001" cy="2606554"/>
          </a:xfrm>
        </p:grpSpPr>
        <p:grpSp>
          <p:nvGrpSpPr>
            <p:cNvPr id="11" name="Nhóm 31">
              <a:extLst>
                <a:ext uri="{FF2B5EF4-FFF2-40B4-BE49-F238E27FC236}">
                  <a16:creationId xmlns:a16="http://schemas.microsoft.com/office/drawing/2014/main" id="{4F7D7BC5-B817-AA3D-C1D9-ED3C33D1A059}"/>
                </a:ext>
              </a:extLst>
            </p:cNvPr>
            <p:cNvGrpSpPr/>
            <p:nvPr/>
          </p:nvGrpSpPr>
          <p:grpSpPr>
            <a:xfrm>
              <a:off x="6488431" y="3071819"/>
              <a:ext cx="4398643" cy="2128831"/>
              <a:chOff x="1922830" y="773002"/>
              <a:chExt cx="5400981" cy="1282973"/>
            </a:xfrm>
          </p:grpSpPr>
          <p:sp>
            <p:nvSpPr>
              <p:cNvPr id="15" name="Freeform: Shape 34">
                <a:extLst>
                  <a:ext uri="{FF2B5EF4-FFF2-40B4-BE49-F238E27FC236}">
                    <a16:creationId xmlns:a16="http://schemas.microsoft.com/office/drawing/2014/main" id="{E92049AA-29EE-404F-2CE5-00488F22B9A4}"/>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6" name="Freeform: Shape 35">
                <a:extLst>
                  <a:ext uri="{FF2B5EF4-FFF2-40B4-BE49-F238E27FC236}">
                    <a16:creationId xmlns:a16="http://schemas.microsoft.com/office/drawing/2014/main" id="{03E6B571-1ED5-99FB-5534-539BBAB8859D}"/>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12" name="Picture 4" descr="Colourful ribbons">
              <a:extLst>
                <a:ext uri="{FF2B5EF4-FFF2-40B4-BE49-F238E27FC236}">
                  <a16:creationId xmlns:a16="http://schemas.microsoft.com/office/drawing/2014/main" id="{771C1E8B-6A51-5D4C-5D04-4A775D0763A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E53022C-A8C9-337A-1D16-768F32E6385F}"/>
                </a:ext>
              </a:extLst>
            </p:cNvPr>
            <p:cNvSpPr txBox="1"/>
            <p:nvPr/>
          </p:nvSpPr>
          <p:spPr>
            <a:xfrm>
              <a:off x="6825132" y="3312574"/>
              <a:ext cx="3785744" cy="203672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Làm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hoạch</a:t>
              </a:r>
              <a:endParaRPr lang="vi-VN" sz="5400" dirty="0">
                <a:effectLst/>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EAA3AEDB-28EC-E9A2-3D4A-509947B14BCC}"/>
              </a:ext>
            </a:extLst>
          </p:cNvPr>
          <p:cNvGrpSpPr/>
          <p:nvPr/>
        </p:nvGrpSpPr>
        <p:grpSpPr>
          <a:xfrm>
            <a:off x="5667827" y="2995797"/>
            <a:ext cx="5057323" cy="1238740"/>
            <a:chOff x="6330073" y="2742745"/>
            <a:chExt cx="4557001" cy="2479931"/>
          </a:xfrm>
        </p:grpSpPr>
        <p:grpSp>
          <p:nvGrpSpPr>
            <p:cNvPr id="20" name="Nhóm 31">
              <a:extLst>
                <a:ext uri="{FF2B5EF4-FFF2-40B4-BE49-F238E27FC236}">
                  <a16:creationId xmlns:a16="http://schemas.microsoft.com/office/drawing/2014/main" id="{8A42B2BE-7D22-1623-DBE4-D42BD81A1B5E}"/>
                </a:ext>
              </a:extLst>
            </p:cNvPr>
            <p:cNvGrpSpPr/>
            <p:nvPr/>
          </p:nvGrpSpPr>
          <p:grpSpPr>
            <a:xfrm>
              <a:off x="6488431" y="3071819"/>
              <a:ext cx="4398643" cy="2128831"/>
              <a:chOff x="1922830" y="773002"/>
              <a:chExt cx="5400981" cy="1282973"/>
            </a:xfrm>
          </p:grpSpPr>
          <p:sp>
            <p:nvSpPr>
              <p:cNvPr id="23" name="Freeform: Shape 34">
                <a:extLst>
                  <a:ext uri="{FF2B5EF4-FFF2-40B4-BE49-F238E27FC236}">
                    <a16:creationId xmlns:a16="http://schemas.microsoft.com/office/drawing/2014/main" id="{146F1291-8F7C-14D0-2482-19EF799AA651}"/>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24" name="Freeform: Shape 35">
                <a:extLst>
                  <a:ext uri="{FF2B5EF4-FFF2-40B4-BE49-F238E27FC236}">
                    <a16:creationId xmlns:a16="http://schemas.microsoft.com/office/drawing/2014/main" id="{6AE82819-B0E9-4D5C-5C4C-39BD00857BF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1" name="Picture 4" descr="Colourful ribbons">
              <a:extLst>
                <a:ext uri="{FF2B5EF4-FFF2-40B4-BE49-F238E27FC236}">
                  <a16:creationId xmlns:a16="http://schemas.microsoft.com/office/drawing/2014/main" id="{52742B1F-E10F-3918-8921-601A61C9AC4C}"/>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ACCFC9C-2372-5380-3126-9A04D4A7CEC0}"/>
                </a:ext>
              </a:extLst>
            </p:cNvPr>
            <p:cNvSpPr txBox="1"/>
            <p:nvPr/>
          </p:nvSpPr>
          <p:spPr>
            <a:xfrm>
              <a:off x="6825132" y="3312574"/>
              <a:ext cx="3785744" cy="1910102"/>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điều</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chỉnh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hoạch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hợp</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lý</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7" name="Group 26">
            <a:extLst>
              <a:ext uri="{FF2B5EF4-FFF2-40B4-BE49-F238E27FC236}">
                <a16:creationId xmlns:a16="http://schemas.microsoft.com/office/drawing/2014/main" id="{35B01192-4906-A02B-94B0-4D6885DBC5E9}"/>
              </a:ext>
            </a:extLst>
          </p:cNvPr>
          <p:cNvGrpSpPr/>
          <p:nvPr/>
        </p:nvGrpSpPr>
        <p:grpSpPr>
          <a:xfrm>
            <a:off x="6010727" y="4300722"/>
            <a:ext cx="5057323" cy="1227738"/>
            <a:chOff x="6330073" y="2742745"/>
            <a:chExt cx="4557001" cy="2457905"/>
          </a:xfrm>
        </p:grpSpPr>
        <p:grpSp>
          <p:nvGrpSpPr>
            <p:cNvPr id="28" name="Nhóm 31">
              <a:extLst>
                <a:ext uri="{FF2B5EF4-FFF2-40B4-BE49-F238E27FC236}">
                  <a16:creationId xmlns:a16="http://schemas.microsoft.com/office/drawing/2014/main" id="{36B21F51-EA33-666D-08F8-B56490CB2F49}"/>
                </a:ext>
              </a:extLst>
            </p:cNvPr>
            <p:cNvGrpSpPr/>
            <p:nvPr/>
          </p:nvGrpSpPr>
          <p:grpSpPr>
            <a:xfrm>
              <a:off x="6488431" y="3071819"/>
              <a:ext cx="4398643" cy="2128831"/>
              <a:chOff x="1922830" y="773002"/>
              <a:chExt cx="5400981" cy="1282973"/>
            </a:xfrm>
          </p:grpSpPr>
          <p:sp>
            <p:nvSpPr>
              <p:cNvPr id="31" name="Freeform: Shape 34">
                <a:extLst>
                  <a:ext uri="{FF2B5EF4-FFF2-40B4-BE49-F238E27FC236}">
                    <a16:creationId xmlns:a16="http://schemas.microsoft.com/office/drawing/2014/main" id="{EAB0E267-852D-B5DD-4A66-05B7E61AF8D8}"/>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32" name="Freeform: Shape 35">
                <a:extLst>
                  <a:ext uri="{FF2B5EF4-FFF2-40B4-BE49-F238E27FC236}">
                    <a16:creationId xmlns:a16="http://schemas.microsoft.com/office/drawing/2014/main" id="{031DFA4D-50C7-01AC-FF3C-7D02C0B64939}"/>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pic>
          <p:nvPicPr>
            <p:cNvPr id="29" name="Picture 4" descr="Colourful ribbons">
              <a:extLst>
                <a:ext uri="{FF2B5EF4-FFF2-40B4-BE49-F238E27FC236}">
                  <a16:creationId xmlns:a16="http://schemas.microsoft.com/office/drawing/2014/main" id="{5D7A310B-4D5E-05BC-73D3-919CC9C19AB5}"/>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30073" y="2742745"/>
              <a:ext cx="585223" cy="106728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A1FFC975-25DB-312A-5FC4-C10D43D67342}"/>
                </a:ext>
              </a:extLst>
            </p:cNvPr>
            <p:cNvSpPr txBox="1"/>
            <p:nvPr/>
          </p:nvSpPr>
          <p:spPr>
            <a:xfrm>
              <a:off x="6971037" y="3522331"/>
              <a:ext cx="3785744" cy="1047475"/>
            </a:xfrm>
            <a:prstGeom prst="rect">
              <a:avLst/>
            </a:prstGeom>
            <a:noFill/>
          </p:spPr>
          <p:txBody>
            <a:bodyPr wrap="square" rtlCol="0">
              <a:spAutoFit/>
            </a:bodyPr>
            <a:lstStyle/>
            <a:p>
              <a:pPr marL="0" marR="0" algn="just">
                <a:spcBef>
                  <a:spcPts val="0"/>
                </a:spcBef>
                <a:spcAft>
                  <a:spcPts val="0"/>
                </a:spcAft>
              </a:pP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Kết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quả</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thực</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hiện</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662306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500" fill="hold"/>
                                        <p:tgtEl>
                                          <p:spTgt spid="27"/>
                                        </p:tgtEl>
                                        <p:attrNameLst>
                                          <p:attrName>ppt_x</p:attrName>
                                        </p:attrNameLst>
                                      </p:cBhvr>
                                      <p:tavLst>
                                        <p:tav tm="0">
                                          <p:val>
                                            <p:strVal val="#ppt_x"/>
                                          </p:val>
                                        </p:tav>
                                        <p:tav tm="100000">
                                          <p:val>
                                            <p:strVal val="#ppt_x"/>
                                          </p:val>
                                        </p:tav>
                                      </p:tavLst>
                                    </p:anim>
                                    <p:anim calcmode="lin" valueType="num">
                                      <p:cBhvr additive="base">
                                        <p:cTn id="35"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D3A29D5-D5F6-E952-8B51-5272E8C229FC}"/>
              </a:ext>
            </a:extLst>
          </p:cNvPr>
          <p:cNvGrpSpPr/>
          <p:nvPr/>
        </p:nvGrpSpPr>
        <p:grpSpPr>
          <a:xfrm>
            <a:off x="1089427" y="104775"/>
            <a:ext cx="10030802" cy="1098073"/>
            <a:chOff x="1116917" y="304502"/>
            <a:chExt cx="9960347" cy="740976"/>
          </a:xfrm>
        </p:grpSpPr>
        <p:sp>
          <p:nvSpPr>
            <p:cNvPr id="8" name="矩形 10">
              <a:extLst>
                <a:ext uri="{FF2B5EF4-FFF2-40B4-BE49-F238E27FC236}">
                  <a16:creationId xmlns:a16="http://schemas.microsoft.com/office/drawing/2014/main" id="{14FC1CF5-1389-D461-CF6E-DEFF3955E42E}"/>
                </a:ext>
              </a:extLst>
            </p:cNvPr>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9" name="TextBox 8">
              <a:extLst>
                <a:ext uri="{FF2B5EF4-FFF2-40B4-BE49-F238E27FC236}">
                  <a16:creationId xmlns:a16="http://schemas.microsoft.com/office/drawing/2014/main" id="{9A4042AF-8CB5-87EC-BFB2-0D2523255223}"/>
                </a:ext>
              </a:extLst>
            </p:cNvPr>
            <p:cNvSpPr txBox="1"/>
            <p:nvPr/>
          </p:nvSpPr>
          <p:spPr>
            <a:xfrm>
              <a:off x="1274153" y="393943"/>
              <a:ext cx="9422852" cy="612676"/>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Em hãy tự đánh giá nền nếp sinh hoạt của bản thân theo mức độ chưa đạt, đạt và tốt theo phương pháp:</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 name="Rounded Rectangle 7">
            <a:extLst>
              <a:ext uri="{FF2B5EF4-FFF2-40B4-BE49-F238E27FC236}">
                <a16:creationId xmlns:a16="http://schemas.microsoft.com/office/drawing/2014/main" id="{AA199A79-4FB9-C499-0EC7-F45F48ED494B}"/>
              </a:ext>
            </a:extLst>
          </p:cNvPr>
          <p:cNvSpPr/>
          <p:nvPr/>
        </p:nvSpPr>
        <p:spPr>
          <a:xfrm>
            <a:off x="1200150" y="1548765"/>
            <a:ext cx="9296400" cy="1270636"/>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Rà soát từng tiêu chí đã xây dựng, mỗi tiêu chí đã đạt được, đánh dấu (+).</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ounded Rectangle 7">
            <a:extLst>
              <a:ext uri="{FF2B5EF4-FFF2-40B4-BE49-F238E27FC236}">
                <a16:creationId xmlns:a16="http://schemas.microsoft.com/office/drawing/2014/main" id="{246D8BEC-D437-8E8E-F326-6B410D1EF1E9}"/>
              </a:ext>
            </a:extLst>
          </p:cNvPr>
          <p:cNvSpPr/>
          <p:nvPr/>
        </p:nvSpPr>
        <p:spPr>
          <a:xfrm>
            <a:off x="1228725" y="3206114"/>
            <a:ext cx="9296400" cy="2756535"/>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lvl="0" algn="just">
              <a:defRPr/>
            </a:pPr>
            <a:r>
              <a:rPr lang="vi-VN" sz="3200" b="1" dirty="0">
                <a:solidFill>
                  <a:srgbClr val="FF0000"/>
                </a:solidFill>
                <a:latin typeface="Calibri" panose="020F0502020204030204" pitchFamily="34" charset="0"/>
                <a:cs typeface="Calibri" panose="020F0502020204030204" pitchFamily="34" charset="0"/>
                <a:sym typeface="+mn-ea"/>
              </a:rPr>
              <a:t>Càng nhiều dấu cộng, càng đạt mức độ cao hơn, tùy theo số lượng tiêu chí </a:t>
            </a:r>
            <a:r>
              <a:rPr lang="en-US" sz="3200" b="1" dirty="0" err="1">
                <a:solidFill>
                  <a:srgbClr val="FF0000"/>
                </a:solidFill>
                <a:latin typeface="Calibri" panose="020F0502020204030204" pitchFamily="34" charset="0"/>
                <a:cs typeface="Calibri" panose="020F0502020204030204" pitchFamily="34" charset="0"/>
                <a:sym typeface="+mn-ea"/>
              </a:rPr>
              <a:t>các</a:t>
            </a:r>
            <a:r>
              <a:rPr lang="en-US" sz="3200" b="1" dirty="0">
                <a:solidFill>
                  <a:srgbClr val="FF0000"/>
                </a:solidFill>
                <a:latin typeface="Calibri" panose="020F0502020204030204" pitchFamily="34" charset="0"/>
                <a:cs typeface="Calibri" panose="020F0502020204030204" pitchFamily="34" charset="0"/>
                <a:sym typeface="+mn-ea"/>
              </a:rPr>
              <a:t> </a:t>
            </a:r>
            <a:r>
              <a:rPr lang="en-US" sz="3200" b="1" dirty="0" err="1">
                <a:solidFill>
                  <a:srgbClr val="FF0000"/>
                </a:solidFill>
                <a:latin typeface="Calibri" panose="020F0502020204030204" pitchFamily="34" charset="0"/>
                <a:cs typeface="Calibri" panose="020F0502020204030204" pitchFamily="34" charset="0"/>
                <a:sym typeface="+mn-ea"/>
              </a:rPr>
              <a:t>em</a:t>
            </a:r>
            <a:r>
              <a:rPr lang="vi-VN" sz="3200" b="1" dirty="0">
                <a:solidFill>
                  <a:srgbClr val="FF0000"/>
                </a:solidFill>
                <a:latin typeface="Calibri" panose="020F0502020204030204" pitchFamily="34" charset="0"/>
                <a:cs typeface="Calibri" panose="020F0502020204030204" pitchFamily="34" charset="0"/>
                <a:sym typeface="+mn-ea"/>
              </a:rPr>
              <a:t> tự đề ra:</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2/7 dấu cộng: chưa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4 – 6/7: dấu cộng: đạt.</a:t>
            </a:r>
          </a:p>
          <a:p>
            <a:pPr marL="457200" lvl="0" indent="-457200" algn="just">
              <a:buFont typeface="Wingdings" panose="05000000000000000000" pitchFamily="2" charset="2"/>
              <a:buChar char="v"/>
              <a:defRPr/>
            </a:pPr>
            <a:r>
              <a:rPr lang="vi-VN" sz="3200" b="1" dirty="0">
                <a:solidFill>
                  <a:srgbClr val="FF0000"/>
                </a:solidFill>
                <a:latin typeface="Calibri" panose="020F0502020204030204" pitchFamily="34" charset="0"/>
                <a:cs typeface="Calibri" panose="020F0502020204030204" pitchFamily="34" charset="0"/>
                <a:sym typeface="+mn-ea"/>
              </a:rPr>
              <a:t>7/7 dấu cộng: tốt.</a:t>
            </a:r>
          </a:p>
        </p:txBody>
      </p:sp>
    </p:spTree>
    <p:extLst>
      <p:ext uri="{BB962C8B-B14F-4D97-AF65-F5344CB8AC3E}">
        <p14:creationId xmlns:p14="http://schemas.microsoft.com/office/powerpoint/2010/main" val="21097325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3796DE76-8EDE-B916-D69C-8E9BDE09EA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134" y="1702964"/>
            <a:ext cx="4673001" cy="4661009"/>
          </a:xfrm>
          <a:prstGeom prst="rect">
            <a:avLst/>
          </a:prstGeom>
        </p:spPr>
      </p:pic>
      <p:grpSp>
        <p:nvGrpSpPr>
          <p:cNvPr id="3" name="Group 2">
            <a:extLst>
              <a:ext uri="{FF2B5EF4-FFF2-40B4-BE49-F238E27FC236}">
                <a16:creationId xmlns:a16="http://schemas.microsoft.com/office/drawing/2014/main" id="{127E7DEA-3950-0847-0C5A-2BC90B359892}"/>
              </a:ext>
            </a:extLst>
          </p:cNvPr>
          <p:cNvGrpSpPr/>
          <p:nvPr/>
        </p:nvGrpSpPr>
        <p:grpSpPr>
          <a:xfrm>
            <a:off x="4458532" y="238866"/>
            <a:ext cx="7415968" cy="5929775"/>
            <a:chOff x="5241752" y="161403"/>
            <a:chExt cx="6819068" cy="5929774"/>
          </a:xfrm>
        </p:grpSpPr>
        <p:grpSp>
          <p:nvGrpSpPr>
            <p:cNvPr id="4" name="Group 6">
              <a:extLst>
                <a:ext uri="{FF2B5EF4-FFF2-40B4-BE49-F238E27FC236}">
                  <a16:creationId xmlns:a16="http://schemas.microsoft.com/office/drawing/2014/main" id="{DF7E08BC-F9BB-2586-3542-79C099662D7C}"/>
                </a:ext>
              </a:extLst>
            </p:cNvPr>
            <p:cNvGrpSpPr/>
            <p:nvPr/>
          </p:nvGrpSpPr>
          <p:grpSpPr>
            <a:xfrm>
              <a:off x="5335929" y="1160824"/>
              <a:ext cx="6475247" cy="0"/>
              <a:chOff x="1533184" y="0"/>
              <a:chExt cx="12950494" cy="0"/>
            </a:xfrm>
          </p:grpSpPr>
          <p:sp>
            <p:nvSpPr>
              <p:cNvPr id="8" name="AutoShape 7">
                <a:extLst>
                  <a:ext uri="{FF2B5EF4-FFF2-40B4-BE49-F238E27FC236}">
                    <a16:creationId xmlns:a16="http://schemas.microsoft.com/office/drawing/2014/main" id="{D98F6523-05E3-B903-9CA2-9DF466034045}"/>
                  </a:ext>
                </a:extLst>
              </p:cNvPr>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9" name="AutoShape 8">
                <a:extLst>
                  <a:ext uri="{FF2B5EF4-FFF2-40B4-BE49-F238E27FC236}">
                    <a16:creationId xmlns:a16="http://schemas.microsoft.com/office/drawing/2014/main" id="{77F4B30E-3BC6-D362-D866-E4A1964CD86C}"/>
                  </a:ext>
                </a:extLst>
              </p:cNvPr>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0" name="AutoShape 9">
                <a:extLst>
                  <a:ext uri="{FF2B5EF4-FFF2-40B4-BE49-F238E27FC236}">
                    <a16:creationId xmlns:a16="http://schemas.microsoft.com/office/drawing/2014/main" id="{7A48954D-5381-0121-61F9-40355ACA59ED}"/>
                  </a:ext>
                </a:extLst>
              </p:cNvPr>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5" name="Group 4">
              <a:extLst>
                <a:ext uri="{FF2B5EF4-FFF2-40B4-BE49-F238E27FC236}">
                  <a16:creationId xmlns:a16="http://schemas.microsoft.com/office/drawing/2014/main" id="{FBCF7812-CAF8-1AA2-C806-155C8F84B57D}"/>
                </a:ext>
              </a:extLst>
            </p:cNvPr>
            <p:cNvGrpSpPr/>
            <p:nvPr/>
          </p:nvGrpSpPr>
          <p:grpSpPr>
            <a:xfrm>
              <a:off x="5241752" y="161403"/>
              <a:ext cx="6819068" cy="5929774"/>
              <a:chOff x="5241752" y="161403"/>
              <a:chExt cx="6819068" cy="5929774"/>
            </a:xfrm>
          </p:grpSpPr>
          <p:pic>
            <p:nvPicPr>
              <p:cNvPr id="6" name="图片 14">
                <a:extLst>
                  <a:ext uri="{FF2B5EF4-FFF2-40B4-BE49-F238E27FC236}">
                    <a16:creationId xmlns:a16="http://schemas.microsoft.com/office/drawing/2014/main" id="{5B2FBF95-E7D4-5CE6-64A5-363BA14272C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7" name="TextBox 23">
                <a:extLst>
                  <a:ext uri="{FF2B5EF4-FFF2-40B4-BE49-F238E27FC236}">
                    <a16:creationId xmlns:a16="http://schemas.microsoft.com/office/drawing/2014/main" id="{C8EE2A84-DAA5-D5C5-29F5-B5E39E089F51}"/>
                  </a:ext>
                </a:extLst>
              </p:cNvPr>
              <p:cNvSpPr txBox="1"/>
              <p:nvPr/>
            </p:nvSpPr>
            <p:spPr>
              <a:xfrm>
                <a:off x="6232161" y="2200311"/>
                <a:ext cx="4941004" cy="2769989"/>
              </a:xfrm>
              <a:prstGeom prst="rect">
                <a:avLst/>
              </a:prstGeom>
            </p:spPr>
            <p:txBody>
              <a:bodyPr wrap="square" lIns="0" tIns="0" rIns="0" bIns="0" rtlCol="0" anchor="t">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hãy</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chia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sẻ</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kết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quả</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tự</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đánh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giá</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và</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lắng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nghe</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nhận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xét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các</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bạn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trong</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nhóm</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về</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nền</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nếp</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sinh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hoạt</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của</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 </a:t>
                </a:r>
                <a:r>
                  <a:rPr kumimoji="0" lang="en-US" sz="3600" b="1" i="0" u="none" strike="noStrike" kern="1200" cap="none" spc="0" normalizeH="0" baseline="0" noProof="0" dirty="0" err="1">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mình</a:t>
                </a:r>
                <a:r>
                  <a:rPr kumimoji="0" lang="en-US"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a:t>
                </a:r>
                <a:endParaRPr kumimoji="0" lang="vi-VN" sz="3600" b="1" i="0" u="none" strike="noStrike" kern="1200" cap="none" spc="0" normalizeH="0" baseline="0" noProof="0" dirty="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3447491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26431" y="3288036"/>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Xây dựng kế hoạch hành động để đạt được mục tiêu trong học tập và sinh hoạt.</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104481" y="3308145"/>
            <a:ext cx="9642502" cy="124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X</a:t>
            </a:r>
            <a:r>
              <a:rPr lang="vi-VN" altLang="zh-CN" sz="3000" b="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ây </a:t>
            </a: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dựng tiêu chí để tự đánh giá nền nếp sinh hoạt của bản thân </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6" name="Picture 5">
            <a:extLst>
              <a:ext uri="{FF2B5EF4-FFF2-40B4-BE49-F238E27FC236}">
                <a16:creationId xmlns:a16="http://schemas.microsoft.com/office/drawing/2014/main" id="{427818C3-C8B3-B0FE-20B4-15482FF8E07C}"/>
              </a:ext>
            </a:extLst>
          </p:cNvPr>
          <p:cNvPicPr>
            <a:picLocks noChangeAspect="1"/>
          </p:cNvPicPr>
          <p:nvPr/>
        </p:nvPicPr>
        <p:blipFill>
          <a:blip r:embed="rId5"/>
          <a:stretch>
            <a:fillRect/>
          </a:stretch>
        </p:blipFill>
        <p:spPr>
          <a:xfrm>
            <a:off x="3168532" y="0"/>
            <a:ext cx="5645385" cy="1182727"/>
          </a:xfrm>
          <a:prstGeom prst="rect">
            <a:avLst/>
          </a:prstGeom>
        </p:spPr>
      </p:pic>
    </p:spTree>
    <p:extLst>
      <p:ext uri="{BB962C8B-B14F-4D97-AF65-F5344CB8AC3E}">
        <p14:creationId xmlns:p14="http://schemas.microsoft.com/office/powerpoint/2010/main" val="2464453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84062" y="751674"/>
            <a:ext cx="9236336"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8" name="图片 2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5" name="Rectangle 14"/>
          <p:cNvSpPr/>
          <p:nvPr/>
        </p:nvSpPr>
        <p:spPr>
          <a:xfrm>
            <a:off x="2190750" y="1598518"/>
            <a:ext cx="7786179" cy="2862322"/>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Nếp sống khoa học là sống, lao động, học tập, vui chơi có kế hoạch, đảm bảo giờ nào việc nấy, giữ được sức khỏe cho mình, chăm sóc được gia đình, người thân.</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61955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err="1">
                <a:latin typeface="Calibri" panose="020F0502020204030204" pitchFamily="34" charset="0"/>
                <a:cs typeface="Calibri" panose="020F0502020204030204" pitchFamily="34" charset="0"/>
              </a:rPr>
              <a:t>Ôn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lại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kiến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thức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hôm</a:t>
            </a:r>
            <a:r>
              <a:rPr lang="en-US" sz="3200" dirty="0">
                <a:latin typeface="Calibri" panose="020F0502020204030204" pitchFamily="34" charset="0"/>
                <a:cs typeface="Calibri" panose="020F0502020204030204" pitchFamily="34" charset="0"/>
              </a:rPr>
              <a:t> nay.</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sp>
        <p:nvSpPr>
          <p:cNvPr id="8" name="TextBox 36">
            <a:extLst>
              <a:ext uri="{FF2B5EF4-FFF2-40B4-BE49-F238E27FC236}">
                <a16:creationId xmlns:a16="http://schemas.microsoft.com/office/drawing/2014/main" id="{8F858E7C-F4FA-4921-6B61-B49BFB942E4A}"/>
              </a:ext>
            </a:extLst>
          </p:cNvPr>
          <p:cNvSpPr txBox="1"/>
          <p:nvPr/>
        </p:nvSpPr>
        <p:spPr>
          <a:xfrm>
            <a:off x="1819686" y="2781728"/>
            <a:ext cx="9350029"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dirty="0">
                <a:latin typeface="Calibri" panose="020F0502020204030204" pitchFamily="34" charset="0"/>
                <a:cs typeface="Calibri" panose="020F0502020204030204" pitchFamily="34" charset="0"/>
              </a:rPr>
              <a:t>Hoàn </a:t>
            </a:r>
            <a:r>
              <a:rPr lang="en-US" sz="3200" dirty="0" err="1">
                <a:latin typeface="Calibri" panose="020F0502020204030204" pitchFamily="34" charset="0"/>
                <a:cs typeface="Calibri" panose="020F0502020204030204" pitchFamily="34" charset="0"/>
              </a:rPr>
              <a:t>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hoạch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hành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động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để</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đạt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mục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tiêu</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tập</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giác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tích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thực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các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công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việc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ra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theo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trình</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DD8CD812-6C9B-A1D5-C1D3-C453C22E1019}"/>
              </a:ext>
            </a:extLst>
          </p:cNvPr>
          <p:cNvPicPr>
            <a:picLocks noChangeAspect="1"/>
          </p:cNvPicPr>
          <p:nvPr/>
        </p:nvPicPr>
        <p:blipFill>
          <a:blip r:embed="rId2"/>
          <a:stretch>
            <a:fillRect/>
          </a:stretch>
        </p:blipFill>
        <p:spPr>
          <a:xfrm rot="737208" flipH="1">
            <a:off x="627572" y="2699077"/>
            <a:ext cx="919996" cy="919996"/>
          </a:xfrm>
          <a:prstGeom prst="rect">
            <a:avLst/>
          </a:prstGeom>
        </p:spPr>
      </p:pic>
      <p:sp>
        <p:nvSpPr>
          <p:cNvPr id="12" name="TextBox 40">
            <a:extLst>
              <a:ext uri="{FF2B5EF4-FFF2-40B4-BE49-F238E27FC236}">
                <a16:creationId xmlns:a16="http://schemas.microsoft.com/office/drawing/2014/main" id="{1A080F36-CFD0-FFF0-2047-2CB3780F0998}"/>
              </a:ext>
            </a:extLst>
          </p:cNvPr>
          <p:cNvSpPr txBox="1"/>
          <p:nvPr/>
        </p:nvSpPr>
        <p:spPr>
          <a:xfrm>
            <a:off x="1819686" y="44770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3" name="Picture 12">
            <a:extLst>
              <a:ext uri="{FF2B5EF4-FFF2-40B4-BE49-F238E27FC236}">
                <a16:creationId xmlns:a16="http://schemas.microsoft.com/office/drawing/2014/main" id="{75E4EABA-2CFD-70BC-02E2-41F9F0784400}"/>
              </a:ext>
            </a:extLst>
          </p:cNvPr>
          <p:cNvPicPr>
            <a:picLocks noChangeAspect="1"/>
          </p:cNvPicPr>
          <p:nvPr/>
        </p:nvPicPr>
        <p:blipFill>
          <a:blip r:embed="rId2"/>
          <a:stretch>
            <a:fillRect/>
          </a:stretch>
        </p:blipFill>
        <p:spPr>
          <a:xfrm rot="737208" flipH="1">
            <a:off x="627572" y="4394401"/>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1496495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Hình ảnh 4">
            <a:extLst>
              <a:ext uri="{FF2B5EF4-FFF2-40B4-BE49-F238E27FC236}">
                <a16:creationId xmlns:a16="http://schemas.microsoft.com/office/drawing/2014/main" id="{D507BCAD-27C1-57FA-59EE-32476CA5580E}"/>
              </a:ext>
            </a:extLst>
          </p:cNvPr>
          <p:cNvPicPr>
            <a:picLocks noChangeAspect="1"/>
          </p:cNvPicPr>
          <p:nvPr/>
        </p:nvPicPr>
        <p:blipFill rotWithShape="1">
          <a:blip r:embed="rId3">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7" name="Hình chữ nhật: Góc Tròn 6">
            <a:extLst>
              <a:ext uri="{FF2B5EF4-FFF2-40B4-BE49-F238E27FC236}">
                <a16:creationId xmlns:a16="http://schemas.microsoft.com/office/drawing/2014/main" id="{AF45DDCB-DEEA-744B-3866-50828F7BE3C3}"/>
              </a:ext>
            </a:extLst>
          </p:cNvPr>
          <p:cNvSpPr/>
          <p:nvPr/>
        </p:nvSpPr>
        <p:spPr>
          <a:xfrm>
            <a:off x="817089" y="524839"/>
            <a:ext cx="8176438" cy="6018835"/>
          </a:xfrm>
          <a:custGeom>
            <a:avLst/>
            <a:gdLst>
              <a:gd name="connsiteX0" fmla="*/ 0 w 8176438"/>
              <a:gd name="connsiteY0" fmla="*/ 1003159 h 6018835"/>
              <a:gd name="connsiteX1" fmla="*/ 1003159 w 8176438"/>
              <a:gd name="connsiteY1" fmla="*/ 0 h 6018835"/>
              <a:gd name="connsiteX2" fmla="*/ 7173279 w 8176438"/>
              <a:gd name="connsiteY2" fmla="*/ 0 h 6018835"/>
              <a:gd name="connsiteX3" fmla="*/ 8176438 w 8176438"/>
              <a:gd name="connsiteY3" fmla="*/ 1003159 h 6018835"/>
              <a:gd name="connsiteX4" fmla="*/ 8176438 w 8176438"/>
              <a:gd name="connsiteY4" fmla="*/ 5015676 h 6018835"/>
              <a:gd name="connsiteX5" fmla="*/ 7173279 w 8176438"/>
              <a:gd name="connsiteY5" fmla="*/ 6018835 h 6018835"/>
              <a:gd name="connsiteX6" fmla="*/ 1003159 w 8176438"/>
              <a:gd name="connsiteY6" fmla="*/ 6018835 h 6018835"/>
              <a:gd name="connsiteX7" fmla="*/ 0 w 8176438"/>
              <a:gd name="connsiteY7" fmla="*/ 5015676 h 6018835"/>
              <a:gd name="connsiteX8" fmla="*/ 0 w 8176438"/>
              <a:gd name="connsiteY8" fmla="*/ 1003159 h 60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76438" h="6018835" fill="none" extrusionOk="0">
                <a:moveTo>
                  <a:pt x="0" y="1003159"/>
                </a:moveTo>
                <a:cubicBezTo>
                  <a:pt x="-54790" y="452537"/>
                  <a:pt x="430104" y="108038"/>
                  <a:pt x="1003159" y="0"/>
                </a:cubicBezTo>
                <a:cubicBezTo>
                  <a:pt x="2071890" y="77600"/>
                  <a:pt x="4896375" y="-27269"/>
                  <a:pt x="7173279" y="0"/>
                </a:cubicBezTo>
                <a:cubicBezTo>
                  <a:pt x="7734895" y="-10009"/>
                  <a:pt x="8267374" y="475901"/>
                  <a:pt x="8176438" y="1003159"/>
                </a:cubicBezTo>
                <a:cubicBezTo>
                  <a:pt x="8285438" y="2738288"/>
                  <a:pt x="8098229" y="3773028"/>
                  <a:pt x="8176438" y="5015676"/>
                </a:cubicBezTo>
                <a:cubicBezTo>
                  <a:pt x="8142903" y="5556586"/>
                  <a:pt x="7628321" y="6062491"/>
                  <a:pt x="7173279" y="6018835"/>
                </a:cubicBezTo>
                <a:cubicBezTo>
                  <a:pt x="5589765" y="6068012"/>
                  <a:pt x="3474126" y="5896133"/>
                  <a:pt x="1003159" y="6018835"/>
                </a:cubicBezTo>
                <a:cubicBezTo>
                  <a:pt x="442235" y="6071791"/>
                  <a:pt x="-68027" y="5628277"/>
                  <a:pt x="0" y="5015676"/>
                </a:cubicBezTo>
                <a:cubicBezTo>
                  <a:pt x="47022" y="4476548"/>
                  <a:pt x="104569" y="1843506"/>
                  <a:pt x="0" y="1003159"/>
                </a:cubicBezTo>
                <a:close/>
              </a:path>
              <a:path w="8176438" h="6018835" stroke="0" extrusionOk="0">
                <a:moveTo>
                  <a:pt x="0" y="1003159"/>
                </a:moveTo>
                <a:cubicBezTo>
                  <a:pt x="39818" y="444579"/>
                  <a:pt x="473446" y="-1623"/>
                  <a:pt x="1003159" y="0"/>
                </a:cubicBezTo>
                <a:cubicBezTo>
                  <a:pt x="2438542" y="-129276"/>
                  <a:pt x="6189222" y="-77778"/>
                  <a:pt x="7173279" y="0"/>
                </a:cubicBezTo>
                <a:cubicBezTo>
                  <a:pt x="7708369" y="-60378"/>
                  <a:pt x="8172238" y="473346"/>
                  <a:pt x="8176438" y="1003159"/>
                </a:cubicBezTo>
                <a:cubicBezTo>
                  <a:pt x="8258037" y="1414857"/>
                  <a:pt x="8330738" y="4435568"/>
                  <a:pt x="8176438" y="5015676"/>
                </a:cubicBezTo>
                <a:cubicBezTo>
                  <a:pt x="8206159" y="5632384"/>
                  <a:pt x="7711910" y="6024068"/>
                  <a:pt x="7173279" y="6018835"/>
                </a:cubicBezTo>
                <a:cubicBezTo>
                  <a:pt x="6311702" y="6063055"/>
                  <a:pt x="3262200" y="5989453"/>
                  <a:pt x="1003159" y="6018835"/>
                </a:cubicBezTo>
                <a:cubicBezTo>
                  <a:pt x="439168" y="5980559"/>
                  <a:pt x="-72629" y="5552919"/>
                  <a:pt x="0" y="5015676"/>
                </a:cubicBezTo>
                <a:cubicBezTo>
                  <a:pt x="-159954" y="3306283"/>
                  <a:pt x="22140" y="2264407"/>
                  <a:pt x="0" y="1003159"/>
                </a:cubicBezTo>
                <a:close/>
              </a:path>
            </a:pathLst>
          </a:custGeom>
          <a:solidFill>
            <a:schemeClr val="lt1"/>
          </a:solidFill>
          <a:ln w="76200">
            <a:solidFill>
              <a:schemeClr val="accent2">
                <a:lumMod val="60000"/>
                <a:lumOff val="40000"/>
              </a:schemeClr>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Hình ảnh 11" descr="Ảnh có chứa mẫu họa&#10;&#10;Mô tả được tạo tự động">
            <a:extLst>
              <a:ext uri="{FF2B5EF4-FFF2-40B4-BE49-F238E27FC236}">
                <a16:creationId xmlns:a16="http://schemas.microsoft.com/office/drawing/2014/main" id="{20A07B72-174B-A980-2377-A6B36B728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694" b="74388" l="13388" r="81143">
                        <a14:foregroundMark x1="47429" y1="21224" x2="35429" y2="30408"/>
                        <a14:foregroundMark x1="41224" y1="23163" x2="42531" y2="22551"/>
                        <a14:foregroundMark x1="38857" y1="24388" x2="41878" y2="30816"/>
                        <a14:foregroundMark x1="74204" y1="44184" x2="75429" y2="44184"/>
                        <a14:foregroundMark x1="20082" y1="47041" x2="20898" y2="46224"/>
                        <a14:foregroundMark x1="20898" y1="54592" x2="20408" y2="54592"/>
                        <a14:foregroundMark x1="13388" y1="59592" x2="13388" y2="59592"/>
                        <a14:foregroundMark x1="44571" y1="14796" x2="47184" y2="15612"/>
                        <a14:foregroundMark x1="45388" y1="72959" x2="47755" y2="73571"/>
                        <a14:foregroundMark x1="52735" y1="74184" x2="54367" y2="74388"/>
                        <a14:foregroundMark x1="43429" y1="23061" x2="45061" y2="26837"/>
                        <a14:backgroundMark x1="70041" y1="26122" x2="75837" y2="23163"/>
                        <a14:backgroundMark x1="77469" y1="22653" x2="73061" y2="29286"/>
                      </a14:backgroundRemoval>
                    </a14:imgEffect>
                  </a14:imgLayer>
                </a14:imgProps>
              </a:ext>
              <a:ext uri="{28A0092B-C50C-407E-A947-70E740481C1C}">
                <a14:useLocalDpi xmlns:a14="http://schemas.microsoft.com/office/drawing/2010/main" val="0"/>
              </a:ext>
            </a:extLst>
          </a:blip>
          <a:srcRect l="7222" t="7480" r="10611" b="20000"/>
          <a:stretch/>
        </p:blipFill>
        <p:spPr>
          <a:xfrm flipH="1">
            <a:off x="7878515" y="3429000"/>
            <a:ext cx="5043459" cy="3561091"/>
          </a:xfrm>
          <a:prstGeom prst="rect">
            <a:avLst/>
          </a:prstGeom>
        </p:spPr>
      </p:pic>
      <p:pic>
        <p:nvPicPr>
          <p:cNvPr id="4" name="Picture 3">
            <a:extLst>
              <a:ext uri="{FF2B5EF4-FFF2-40B4-BE49-F238E27FC236}">
                <a16:creationId xmlns:a16="http://schemas.microsoft.com/office/drawing/2014/main" id="{81CC7724-BEF9-4779-65AA-A7FDF4861582}"/>
              </a:ext>
            </a:extLst>
          </p:cNvPr>
          <p:cNvPicPr>
            <a:picLocks noChangeAspect="1"/>
          </p:cNvPicPr>
          <p:nvPr/>
        </p:nvPicPr>
        <p:blipFill>
          <a:blip r:embed="rId6"/>
          <a:stretch>
            <a:fillRect/>
          </a:stretch>
        </p:blipFill>
        <p:spPr>
          <a:xfrm>
            <a:off x="1680672" y="2029833"/>
            <a:ext cx="6925656" cy="3103133"/>
          </a:xfrm>
          <a:prstGeom prst="rect">
            <a:avLst/>
          </a:prstGeom>
        </p:spPr>
      </p:pic>
    </p:spTree>
    <p:extLst>
      <p:ext uri="{BB962C8B-B14F-4D97-AF65-F5344CB8AC3E}">
        <p14:creationId xmlns:p14="http://schemas.microsoft.com/office/powerpoint/2010/main" val="37059190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33333E-6 -1.48148E-6 L -0.35378 -0.00231 " pathEditMode="relative" rAng="0" ptsTypes="AA">
                                      <p:cBhvr>
                                        <p:cTn id="6" dur="1000" fill="hold"/>
                                        <p:tgtEl>
                                          <p:spTgt spid="12"/>
                                        </p:tgtEl>
                                        <p:attrNameLst>
                                          <p:attrName>ppt_x</p:attrName>
                                          <p:attrName>ppt_y</p:attrName>
                                        </p:attrNameLst>
                                      </p:cBhvr>
                                      <p:rCtr x="-17695" y="-116"/>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32" presetClass="emph" presetSubtype="0" repeatCount="indefinite" fill="hold" nodeType="withEffect">
                                  <p:stCondLst>
                                    <p:cond delay="0"/>
                                  </p:stCondLst>
                                  <p:endCondLst>
                                    <p:cond evt="onNext" delay="0">
                                      <p:tgtEl>
                                        <p:sldTgt/>
                                      </p:tgtEl>
                                    </p:cond>
                                  </p:endCondLst>
                                  <p:childTnLst>
                                    <p:animRot by="120000">
                                      <p:cBhvr>
                                        <p:cTn id="8" dur="100" fill="hold">
                                          <p:stCondLst>
                                            <p:cond delay="0"/>
                                          </p:stCondLst>
                                        </p:cTn>
                                        <p:tgtEl>
                                          <p:spTgt spid="12"/>
                                        </p:tgtEl>
                                        <p:attrNameLst>
                                          <p:attrName>r</p:attrName>
                                        </p:attrNameLst>
                                      </p:cBhvr>
                                    </p:animRot>
                                    <p:animRot by="-240000">
                                      <p:cBhvr>
                                        <p:cTn id="9" dur="200" fill="hold">
                                          <p:stCondLst>
                                            <p:cond delay="200"/>
                                          </p:stCondLst>
                                        </p:cTn>
                                        <p:tgtEl>
                                          <p:spTgt spid="12"/>
                                        </p:tgtEl>
                                        <p:attrNameLst>
                                          <p:attrName>r</p:attrName>
                                        </p:attrNameLst>
                                      </p:cBhvr>
                                    </p:animRot>
                                    <p:animRot by="240000">
                                      <p:cBhvr>
                                        <p:cTn id="10" dur="200" fill="hold">
                                          <p:stCondLst>
                                            <p:cond delay="400"/>
                                          </p:stCondLst>
                                        </p:cTn>
                                        <p:tgtEl>
                                          <p:spTgt spid="12"/>
                                        </p:tgtEl>
                                        <p:attrNameLst>
                                          <p:attrName>r</p:attrName>
                                        </p:attrNameLst>
                                      </p:cBhvr>
                                    </p:animRot>
                                    <p:animRot by="-240000">
                                      <p:cBhvr>
                                        <p:cTn id="11" dur="200" fill="hold">
                                          <p:stCondLst>
                                            <p:cond delay="600"/>
                                          </p:stCondLst>
                                        </p:cTn>
                                        <p:tgtEl>
                                          <p:spTgt spid="12"/>
                                        </p:tgtEl>
                                        <p:attrNameLst>
                                          <p:attrName>r</p:attrName>
                                        </p:attrNameLst>
                                      </p:cBhvr>
                                    </p:animRot>
                                    <p:animRot by="120000">
                                      <p:cBhvr>
                                        <p:cTn id="12" dur="200" fill="hold">
                                          <p:stCondLst>
                                            <p:cond delay="800"/>
                                          </p:stCondLst>
                                        </p:cTn>
                                        <p:tgtEl>
                                          <p:spTgt spid="12"/>
                                        </p:tgtEl>
                                        <p:attrNameLst>
                                          <p:attrName>r</p:attrName>
                                        </p:attrNameLst>
                                      </p:cBhvr>
                                    </p:animRot>
                                  </p:childTnLst>
                                </p:cTn>
                              </p:par>
                              <p:par>
                                <p:cTn id="13" presetID="10" presetClass="entr" presetSubtype="0" fill="hold" grpId="0" nodeType="with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133350" y="1704975"/>
            <a:ext cx="7796301" cy="2428875"/>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44546A"/>
                </a:solidFill>
                <a:latin typeface="Calibri" panose="020F0502020204030204"/>
              </a:rPr>
              <a:t>Chia sẻ thu hoạch sau trải nghiệm: Tự đánh giá bước đầu rèn luyện tư duy khoa học của em </a:t>
            </a:r>
            <a:endParaRPr kumimoji="0" lang="en-US" sz="40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4594189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161925"/>
            <a:ext cx="11455505" cy="64484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884301" y="171450"/>
            <a:ext cx="10306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Tự</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giá</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việc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rèn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luyện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tư</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duy</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khoa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học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theo</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các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tiêu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chí</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18778F4-3DF0-1C94-72A9-D22CB9B2D555}"/>
              </a:ext>
            </a:extLst>
          </p:cNvPr>
          <p:cNvPicPr>
            <a:picLocks noChangeAspect="1"/>
          </p:cNvPicPr>
          <p:nvPr/>
        </p:nvPicPr>
        <p:blipFill>
          <a:blip r:embed="rId3"/>
          <a:stretch>
            <a:fillRect/>
          </a:stretch>
        </p:blipFill>
        <p:spPr>
          <a:xfrm>
            <a:off x="652462" y="1562099"/>
            <a:ext cx="2035128" cy="828675"/>
          </a:xfrm>
          <a:prstGeom prst="rect">
            <a:avLst/>
          </a:prstGeom>
        </p:spPr>
      </p:pic>
      <p:pic>
        <p:nvPicPr>
          <p:cNvPr id="7" name="Picture 6">
            <a:extLst>
              <a:ext uri="{FF2B5EF4-FFF2-40B4-BE49-F238E27FC236}">
                <a16:creationId xmlns:a16="http://schemas.microsoft.com/office/drawing/2014/main" id="{809B6567-40CB-281C-942C-B1783CF1CDA7}"/>
              </a:ext>
            </a:extLst>
          </p:cNvPr>
          <p:cNvPicPr>
            <a:picLocks noChangeAspect="1"/>
          </p:cNvPicPr>
          <p:nvPr/>
        </p:nvPicPr>
        <p:blipFill>
          <a:blip r:embed="rId4"/>
          <a:stretch>
            <a:fillRect/>
          </a:stretch>
        </p:blipFill>
        <p:spPr>
          <a:xfrm>
            <a:off x="3209924" y="2095500"/>
            <a:ext cx="3372427" cy="876300"/>
          </a:xfrm>
          <a:prstGeom prst="rect">
            <a:avLst/>
          </a:prstGeom>
        </p:spPr>
      </p:pic>
      <p:pic>
        <p:nvPicPr>
          <p:cNvPr id="10" name="Picture 9">
            <a:extLst>
              <a:ext uri="{FF2B5EF4-FFF2-40B4-BE49-F238E27FC236}">
                <a16:creationId xmlns:a16="http://schemas.microsoft.com/office/drawing/2014/main" id="{88FCC602-D8DD-FDF5-E52D-6B151010EF9A}"/>
              </a:ext>
            </a:extLst>
          </p:cNvPr>
          <p:cNvPicPr>
            <a:picLocks noChangeAspect="1"/>
          </p:cNvPicPr>
          <p:nvPr/>
        </p:nvPicPr>
        <p:blipFill>
          <a:blip r:embed="rId5"/>
          <a:stretch>
            <a:fillRect/>
          </a:stretch>
        </p:blipFill>
        <p:spPr>
          <a:xfrm>
            <a:off x="6010274" y="3081337"/>
            <a:ext cx="2761541" cy="833438"/>
          </a:xfrm>
          <a:prstGeom prst="rect">
            <a:avLst/>
          </a:prstGeom>
        </p:spPr>
      </p:pic>
      <p:pic>
        <p:nvPicPr>
          <p:cNvPr id="13" name="Picture 12">
            <a:extLst>
              <a:ext uri="{FF2B5EF4-FFF2-40B4-BE49-F238E27FC236}">
                <a16:creationId xmlns:a16="http://schemas.microsoft.com/office/drawing/2014/main" id="{C6C74D8F-F9A0-2044-E80F-9395471B810A}"/>
              </a:ext>
            </a:extLst>
          </p:cNvPr>
          <p:cNvPicPr>
            <a:picLocks noChangeAspect="1"/>
          </p:cNvPicPr>
          <p:nvPr/>
        </p:nvPicPr>
        <p:blipFill>
          <a:blip r:embed="rId6"/>
          <a:stretch>
            <a:fillRect/>
          </a:stretch>
        </p:blipFill>
        <p:spPr>
          <a:xfrm>
            <a:off x="8143875" y="4138612"/>
            <a:ext cx="3588084" cy="852488"/>
          </a:xfrm>
          <a:prstGeom prst="rect">
            <a:avLst/>
          </a:prstGeom>
        </p:spPr>
      </p:pic>
      <p:sp>
        <p:nvSpPr>
          <p:cNvPr id="14" name="Rounded Rectangle 7">
            <a:extLst>
              <a:ext uri="{FF2B5EF4-FFF2-40B4-BE49-F238E27FC236}">
                <a16:creationId xmlns:a16="http://schemas.microsoft.com/office/drawing/2014/main" id="{37039B99-FB84-E0D1-371B-99D6E1C6291E}"/>
              </a:ext>
            </a:extLst>
          </p:cNvPr>
          <p:cNvSpPr/>
          <p:nvPr/>
        </p:nvSpPr>
        <p:spPr>
          <a:xfrm>
            <a:off x="590551" y="3295650"/>
            <a:ext cx="5391150" cy="2666999"/>
          </a:xfrm>
          <a:prstGeom prst="roundRect">
            <a:avLst/>
          </a:prstGeom>
          <a:solidFill>
            <a:srgbClr val="FFFF00"/>
          </a:solidFill>
          <a:ln>
            <a:solidFill>
              <a:srgbClr val="FF0000"/>
            </a:solidFill>
          </a:ln>
        </p:spPr>
        <p:style>
          <a:lnRef idx="0">
            <a:schemeClr val="accent3"/>
          </a:lnRef>
          <a:fillRef idx="3">
            <a:schemeClr val="accent3"/>
          </a:fillRef>
          <a:effectRef idx="3">
            <a:schemeClr val="accent3"/>
          </a:effectRef>
          <a:fontRef idx="minor">
            <a:schemeClr val="lt1"/>
          </a:fontRef>
        </p:style>
        <p:txBody>
          <a:bodyPr rtlCol="0" anchor="ctr"/>
          <a:lstStyle/>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Đánh giá từng tiêu chí, mỗi tiêu chí đạt được ghi +, chưa đạt ghi –</a:t>
            </a:r>
          </a:p>
          <a:p>
            <a:pPr marL="457200" lvl="0" indent="-457200" algn="just">
              <a:buFont typeface="Arial" panose="020B0604020202020204" pitchFamily="34" charset="0"/>
              <a:buChar char="•"/>
              <a:defRPr/>
            </a:pPr>
            <a:r>
              <a:rPr lang="vi-VN" sz="3200" b="1" dirty="0">
                <a:solidFill>
                  <a:srgbClr val="FF0000"/>
                </a:solidFill>
                <a:latin typeface="Calibri" panose="020F0502020204030204" pitchFamily="34" charset="0"/>
                <a:cs typeface="Calibri" panose="020F0502020204030204" pitchFamily="34" charset="0"/>
                <a:sym typeface="+mn-ea"/>
              </a:rPr>
              <a:t>Càng nhiều dấu +, mức độ đạt được càng cao.</a:t>
            </a: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bg/>
                                          </p:spTgt>
                                        </p:tgtEl>
                                        <p:attrNameLst>
                                          <p:attrName>style.visibility</p:attrName>
                                        </p:attrNameLst>
                                      </p:cBhvr>
                                      <p:to>
                                        <p:strVal val="visible"/>
                                      </p:to>
                                    </p:set>
                                    <p:animEffect transition="in" filter="wipe(down)">
                                      <p:cBhvr>
                                        <p:cTn id="32" dur="500"/>
                                        <p:tgtEl>
                                          <p:spTgt spid="14">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wipe(dow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xEl>
                                              <p:pRg st="1" end="1"/>
                                            </p:txEl>
                                          </p:spTgt>
                                        </p:tgtEl>
                                        <p:attrNameLst>
                                          <p:attrName>style.visibility</p:attrName>
                                        </p:attrNameLst>
                                      </p:cBhvr>
                                      <p:to>
                                        <p:strVal val="visible"/>
                                      </p:to>
                                    </p:set>
                                    <p:animEffect transition="in" filter="wipe(down)">
                                      <p:cBhvr>
                                        <p:cTn id="42"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390525" y="1733551"/>
            <a:ext cx="7796301" cy="1714500"/>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44546A"/>
                </a:solidFill>
                <a:latin typeface="Calibri" panose="020F0502020204030204"/>
              </a:rPr>
              <a:t>Thực hành các thao tác của tư duy khoa học </a:t>
            </a:r>
            <a:endParaRPr kumimoji="0" lang="en-US" sz="4400" b="1" i="0" u="none" strike="noStrike" kern="1200" cap="none" spc="0" normalizeH="0" baseline="0" noProof="0" dirty="0">
              <a:ln>
                <a:noFill/>
              </a:ln>
              <a:solidFill>
                <a:srgbClr val="44546A"/>
              </a:solidFill>
              <a:effectLst/>
              <a:uLnTx/>
              <a:uFillTx/>
              <a:latin typeface="Calibri" panose="020F0502020204030204"/>
            </a:endParaRPr>
          </a:p>
        </p:txBody>
      </p:sp>
    </p:spTree>
    <p:extLst>
      <p:ext uri="{BB962C8B-B14F-4D97-AF65-F5344CB8AC3E}">
        <p14:creationId xmlns:p14="http://schemas.microsoft.com/office/powerpoint/2010/main" val="8894663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6" name="Hình ảnh 17" descr="Ảnh có chứa đồ chơi, búp bê&#10;&#10;Mô tả được tạo tự động">
            <a:extLst>
              <a:ext uri="{FF2B5EF4-FFF2-40B4-BE49-F238E27FC236}">
                <a16:creationId xmlns:a16="http://schemas.microsoft.com/office/drawing/2014/main" id="{E10F970E-B0B1-08CF-8997-822C98C78B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8930541" y="1798057"/>
            <a:ext cx="3572177" cy="4566960"/>
          </a:xfrm>
          <a:prstGeom prst="rect">
            <a:avLst/>
          </a:prstGeom>
        </p:spPr>
      </p:pic>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30" name="Hình ảnh 19" descr="Ảnh có chứa đồ chơi, búp bê, đồ họa véc-tơ&#10;&#10;Mô tả được tạo tự động">
            <a:extLst>
              <a:ext uri="{FF2B5EF4-FFF2-40B4-BE49-F238E27FC236}">
                <a16:creationId xmlns:a16="http://schemas.microsoft.com/office/drawing/2014/main" id="{9EA3C0A2-FBFD-B652-04BE-BC331BAAC65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6097554" y="2391442"/>
            <a:ext cx="3849648" cy="4160624"/>
          </a:xfrm>
          <a:prstGeom prst="rect">
            <a:avLst/>
          </a:prstGeom>
        </p:spPr>
      </p:pic>
      <p:pic>
        <p:nvPicPr>
          <p:cNvPr id="31" name="Hình ảnh 21" descr="Ảnh có chứa đồ chơi, búp bê, đồ họa véc-tơ&#10;&#10;Mô tả được tạo tự động">
            <a:extLst>
              <a:ext uri="{FF2B5EF4-FFF2-40B4-BE49-F238E27FC236}">
                <a16:creationId xmlns:a16="http://schemas.microsoft.com/office/drawing/2014/main" id="{8B49243D-561E-4858-6A68-586B0FF13B6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834266" y="2346033"/>
            <a:ext cx="3440525" cy="4488546"/>
          </a:xfrm>
          <a:prstGeom prst="rect">
            <a:avLst/>
          </a:prstGeom>
        </p:spPr>
      </p:pic>
    </p:spTree>
    <p:extLst>
      <p:ext uri="{BB962C8B-B14F-4D97-AF65-F5344CB8AC3E}">
        <p14:creationId xmlns:p14="http://schemas.microsoft.com/office/powerpoint/2010/main" val="15540164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6"/>
                                        </p:tgtEl>
                                        <p:attrNameLst>
                                          <p:attrName>r</p:attrName>
                                        </p:attrNameLst>
                                      </p:cBhvr>
                                    </p:animRot>
                                    <p:animRot by="-240000">
                                      <p:cBhvr>
                                        <p:cTn id="19" dur="200" fill="hold">
                                          <p:stCondLst>
                                            <p:cond delay="200"/>
                                          </p:stCondLst>
                                        </p:cTn>
                                        <p:tgtEl>
                                          <p:spTgt spid="26"/>
                                        </p:tgtEl>
                                        <p:attrNameLst>
                                          <p:attrName>r</p:attrName>
                                        </p:attrNameLst>
                                      </p:cBhvr>
                                    </p:animRot>
                                    <p:animRot by="240000">
                                      <p:cBhvr>
                                        <p:cTn id="20" dur="200" fill="hold">
                                          <p:stCondLst>
                                            <p:cond delay="400"/>
                                          </p:stCondLst>
                                        </p:cTn>
                                        <p:tgtEl>
                                          <p:spTgt spid="26"/>
                                        </p:tgtEl>
                                        <p:attrNameLst>
                                          <p:attrName>r</p:attrName>
                                        </p:attrNameLst>
                                      </p:cBhvr>
                                    </p:animRot>
                                    <p:animRot by="-240000">
                                      <p:cBhvr>
                                        <p:cTn id="21" dur="200" fill="hold">
                                          <p:stCondLst>
                                            <p:cond delay="600"/>
                                          </p:stCondLst>
                                        </p:cTn>
                                        <p:tgtEl>
                                          <p:spTgt spid="26"/>
                                        </p:tgtEl>
                                        <p:attrNameLst>
                                          <p:attrName>r</p:attrName>
                                        </p:attrNameLst>
                                      </p:cBhvr>
                                    </p:animRot>
                                    <p:animRot by="120000">
                                      <p:cBhvr>
                                        <p:cTn id="22" dur="200" fill="hold">
                                          <p:stCondLst>
                                            <p:cond delay="800"/>
                                          </p:stCondLst>
                                        </p:cTn>
                                        <p:tgtEl>
                                          <p:spTgt spid="26"/>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31"/>
                                        </p:tgtEl>
                                        <p:attrNameLst>
                                          <p:attrName>r</p:attrName>
                                        </p:attrNameLst>
                                      </p:cBhvr>
                                    </p:animRot>
                                    <p:animRot by="-240000">
                                      <p:cBhvr>
                                        <p:cTn id="25" dur="200" fill="hold">
                                          <p:stCondLst>
                                            <p:cond delay="200"/>
                                          </p:stCondLst>
                                        </p:cTn>
                                        <p:tgtEl>
                                          <p:spTgt spid="31"/>
                                        </p:tgtEl>
                                        <p:attrNameLst>
                                          <p:attrName>r</p:attrName>
                                        </p:attrNameLst>
                                      </p:cBhvr>
                                    </p:animRot>
                                    <p:animRot by="240000">
                                      <p:cBhvr>
                                        <p:cTn id="26" dur="200" fill="hold">
                                          <p:stCondLst>
                                            <p:cond delay="400"/>
                                          </p:stCondLst>
                                        </p:cTn>
                                        <p:tgtEl>
                                          <p:spTgt spid="31"/>
                                        </p:tgtEl>
                                        <p:attrNameLst>
                                          <p:attrName>r</p:attrName>
                                        </p:attrNameLst>
                                      </p:cBhvr>
                                    </p:animRot>
                                    <p:animRot by="-240000">
                                      <p:cBhvr>
                                        <p:cTn id="27" dur="200" fill="hold">
                                          <p:stCondLst>
                                            <p:cond delay="600"/>
                                          </p:stCondLst>
                                        </p:cTn>
                                        <p:tgtEl>
                                          <p:spTgt spid="31"/>
                                        </p:tgtEl>
                                        <p:attrNameLst>
                                          <p:attrName>r</p:attrName>
                                        </p:attrNameLst>
                                      </p:cBhvr>
                                    </p:animRot>
                                    <p:animRot by="120000">
                                      <p:cBhvr>
                                        <p:cTn id="28" dur="200" fill="hold">
                                          <p:stCondLst>
                                            <p:cond delay="800"/>
                                          </p:stCondLst>
                                        </p:cTn>
                                        <p:tgtEl>
                                          <p:spTgt spid="31"/>
                                        </p:tgtEl>
                                        <p:attrNameLst>
                                          <p:attrName>r</p:attrName>
                                        </p:attrNameLst>
                                      </p:cBhvr>
                                    </p:animRot>
                                  </p:childTnLst>
                                </p:cTn>
                              </p:par>
                              <p:par>
                                <p:cTn id="29" presetID="32" presetClass="emph" presetSubtype="0" repeatCount="indefinite" fill="hold" nodeType="withEffect">
                                  <p:stCondLst>
                                    <p:cond delay="0"/>
                                  </p:stCondLst>
                                  <p:endCondLst>
                                    <p:cond evt="onNext" delay="0">
                                      <p:tgtEl>
                                        <p:sldTgt/>
                                      </p:tgtEl>
                                    </p:cond>
                                  </p:endCondLst>
                                  <p:childTnLst>
                                    <p:animRot by="120000">
                                      <p:cBhvr>
                                        <p:cTn id="30" dur="100" fill="hold">
                                          <p:stCondLst>
                                            <p:cond delay="0"/>
                                          </p:stCondLst>
                                        </p:cTn>
                                        <p:tgtEl>
                                          <p:spTgt spid="30"/>
                                        </p:tgtEl>
                                        <p:attrNameLst>
                                          <p:attrName>r</p:attrName>
                                        </p:attrNameLst>
                                      </p:cBhvr>
                                    </p:animRot>
                                    <p:animRot by="-240000">
                                      <p:cBhvr>
                                        <p:cTn id="31" dur="200" fill="hold">
                                          <p:stCondLst>
                                            <p:cond delay="200"/>
                                          </p:stCondLst>
                                        </p:cTn>
                                        <p:tgtEl>
                                          <p:spTgt spid="30"/>
                                        </p:tgtEl>
                                        <p:attrNameLst>
                                          <p:attrName>r</p:attrName>
                                        </p:attrNameLst>
                                      </p:cBhvr>
                                    </p:animRot>
                                    <p:animRot by="240000">
                                      <p:cBhvr>
                                        <p:cTn id="32" dur="200" fill="hold">
                                          <p:stCondLst>
                                            <p:cond delay="400"/>
                                          </p:stCondLst>
                                        </p:cTn>
                                        <p:tgtEl>
                                          <p:spTgt spid="30"/>
                                        </p:tgtEl>
                                        <p:attrNameLst>
                                          <p:attrName>r</p:attrName>
                                        </p:attrNameLst>
                                      </p:cBhvr>
                                    </p:animRot>
                                    <p:animRot by="-240000">
                                      <p:cBhvr>
                                        <p:cTn id="33" dur="200" fill="hold">
                                          <p:stCondLst>
                                            <p:cond delay="600"/>
                                          </p:stCondLst>
                                        </p:cTn>
                                        <p:tgtEl>
                                          <p:spTgt spid="30"/>
                                        </p:tgtEl>
                                        <p:attrNameLst>
                                          <p:attrName>r</p:attrName>
                                        </p:attrNameLst>
                                      </p:cBhvr>
                                    </p:animRot>
                                    <p:animRot by="120000">
                                      <p:cBhvr>
                                        <p:cTn id="34" dur="200" fill="hold">
                                          <p:stCondLst>
                                            <p:cond delay="800"/>
                                          </p:stCondLst>
                                        </p:cTn>
                                        <p:tgtEl>
                                          <p:spTgt spid="3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4" name="Rectangle: Rounded Corners 3">
            <a:extLst>
              <a:ext uri="{FF2B5EF4-FFF2-40B4-BE49-F238E27FC236}">
                <a16:creationId xmlns:a16="http://schemas.microsoft.com/office/drawing/2014/main" id="{E7609063-FE99-EF31-AC4B-7299060E33F0}"/>
              </a:ext>
            </a:extLst>
          </p:cNvPr>
          <p:cNvSpPr/>
          <p:nvPr/>
        </p:nvSpPr>
        <p:spPr>
          <a:xfrm>
            <a:off x="368247" y="477116"/>
            <a:ext cx="11455505" cy="5903768"/>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D69C72B-51D2-5330-4240-36051AF24FC1}"/>
              </a:ext>
            </a:extLst>
          </p:cNvPr>
          <p:cNvSpPr txBox="1"/>
          <p:nvPr/>
        </p:nvSpPr>
        <p:spPr>
          <a:xfrm>
            <a:off x="438151" y="818660"/>
            <a:ext cx="11210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bắt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nhận</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nhiệm</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vụ</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mình</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7" name="Hình ảnh 18" descr="Ảnh có chứa đồ chơi, búp bê&#10;&#10;Mô tả được tạo tự động">
            <a:extLst>
              <a:ext uri="{FF2B5EF4-FFF2-40B4-BE49-F238E27FC236}">
                <a16:creationId xmlns:a16="http://schemas.microsoft.com/office/drawing/2014/main" id="{3AF6B2C9-9119-A515-5473-09DE9BE049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312796" y="2219681"/>
            <a:ext cx="2986784" cy="4239667"/>
          </a:xfrm>
          <a:prstGeom prst="rect">
            <a:avLst/>
          </a:prstGeom>
        </p:spPr>
      </p:pic>
      <p:pic>
        <p:nvPicPr>
          <p:cNvPr id="5" name="Picture 4">
            <a:extLst>
              <a:ext uri="{FF2B5EF4-FFF2-40B4-BE49-F238E27FC236}">
                <a16:creationId xmlns:a16="http://schemas.microsoft.com/office/drawing/2014/main" id="{58B968E1-FE5F-6B68-0851-04E2D4144739}"/>
              </a:ext>
            </a:extLst>
          </p:cNvPr>
          <p:cNvPicPr>
            <a:picLocks noChangeAspect="1"/>
          </p:cNvPicPr>
          <p:nvPr/>
        </p:nvPicPr>
        <p:blipFill>
          <a:blip r:embed="rId5"/>
          <a:stretch>
            <a:fillRect/>
          </a:stretch>
        </p:blipFill>
        <p:spPr>
          <a:xfrm>
            <a:off x="2847975" y="2033587"/>
            <a:ext cx="8641764" cy="1843088"/>
          </a:xfrm>
          <a:prstGeom prst="rect">
            <a:avLst/>
          </a:prstGeom>
        </p:spPr>
      </p:pic>
    </p:spTree>
    <p:extLst>
      <p:ext uri="{BB962C8B-B14F-4D97-AF65-F5344CB8AC3E}">
        <p14:creationId xmlns:p14="http://schemas.microsoft.com/office/powerpoint/2010/main" val="11254439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a:extLst>
              <a:ext uri="{FF2B5EF4-FFF2-40B4-BE49-F238E27FC236}">
                <a16:creationId xmlns:a16="http://schemas.microsoft.com/office/drawing/2014/main" id="{822ABA53-E0F0-AA22-E2CC-94EDBF480752}"/>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grpSp>
        <p:nvGrpSpPr>
          <p:cNvPr id="2" name="组合 12">
            <a:extLst>
              <a:ext uri="{FF2B5EF4-FFF2-40B4-BE49-F238E27FC236}">
                <a16:creationId xmlns:a16="http://schemas.microsoft.com/office/drawing/2014/main" id="{6E095749-A6B8-A3F4-37C9-9DDFF22B34D4}"/>
              </a:ext>
            </a:extLst>
          </p:cNvPr>
          <p:cNvGrpSpPr/>
          <p:nvPr/>
        </p:nvGrpSpPr>
        <p:grpSpPr>
          <a:xfrm>
            <a:off x="1484062" y="751674"/>
            <a:ext cx="9236336" cy="4843308"/>
            <a:chOff x="-7927329" y="-4954585"/>
            <a:chExt cx="9902260" cy="5268685"/>
          </a:xfrm>
        </p:grpSpPr>
        <p:sp>
          <p:nvSpPr>
            <p:cNvPr id="7" name="任意多边形 14">
              <a:extLst>
                <a:ext uri="{FF2B5EF4-FFF2-40B4-BE49-F238E27FC236}">
                  <a16:creationId xmlns:a16="http://schemas.microsoft.com/office/drawing/2014/main" id="{46216FEA-0EE3-29CB-7E2A-582A12A245FD}"/>
                </a:ext>
              </a:extLst>
            </p:cNvPr>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任意多边形 15">
              <a:extLst>
                <a:ext uri="{FF2B5EF4-FFF2-40B4-BE49-F238E27FC236}">
                  <a16:creationId xmlns:a16="http://schemas.microsoft.com/office/drawing/2014/main" id="{5E2E0217-CEFB-BF64-5803-8E3A0634235B}"/>
                </a:ext>
              </a:extLst>
            </p:cNvPr>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多边形 16">
              <a:extLst>
                <a:ext uri="{FF2B5EF4-FFF2-40B4-BE49-F238E27FC236}">
                  <a16:creationId xmlns:a16="http://schemas.microsoft.com/office/drawing/2014/main" id="{1A5195C5-7D45-B1A1-4206-806A89CD3A8D}"/>
                </a:ext>
              </a:extLst>
            </p:cNvPr>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10" name="图片 22">
            <a:extLst>
              <a:ext uri="{FF2B5EF4-FFF2-40B4-BE49-F238E27FC236}">
                <a16:creationId xmlns:a16="http://schemas.microsoft.com/office/drawing/2014/main" id="{1F34502B-AD7C-29D7-3BDF-8CC552D1D6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1" name="Rectangle 10">
            <a:extLst>
              <a:ext uri="{FF2B5EF4-FFF2-40B4-BE49-F238E27FC236}">
                <a16:creationId xmlns:a16="http://schemas.microsoft.com/office/drawing/2014/main" id="{A2970A4D-BF62-7D3D-1CB0-ADF9D3132629}"/>
              </a:ext>
            </a:extLst>
          </p:cNvPr>
          <p:cNvSpPr/>
          <p:nvPr/>
        </p:nvSpPr>
        <p:spPr>
          <a:xfrm>
            <a:off x="2190750" y="1598518"/>
            <a:ext cx="7786179"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rPr>
              <a:t>Các thao tác tư suy rất cần thiết và quan trọng trong học tập và khoa học. Thao tác tư duy khoa học giúp làm việc, học tâp hiệu quả.</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464733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36EEF541-5F44-2955-B4D4-E72789AF76AC}"/>
              </a:ext>
            </a:extLst>
          </p:cNvPr>
          <p:cNvSpPr txBox="1"/>
          <p:nvPr/>
        </p:nvSpPr>
        <p:spPr>
          <a:xfrm>
            <a:off x="1819686" y="1800716"/>
            <a:ext cx="9350029"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spcBef>
                <a:spcPts val="0"/>
              </a:spcBef>
              <a:spcAft>
                <a:spcPts val="0"/>
              </a:spcAft>
              <a:buClrTx/>
              <a:buSzTx/>
              <a:buFontTx/>
              <a:buNone/>
              <a:tabLst/>
              <a:defRPr/>
            </a:pPr>
            <a:r>
              <a:rPr lang="en-US" sz="3600" b="1" dirty="0">
                <a:solidFill>
                  <a:prstClr val="black"/>
                </a:solidFill>
                <a:latin typeface="Calibri" panose="020F0502020204030204" pitchFamily="34" charset="0"/>
                <a:cs typeface="Calibri" panose="020F0502020204030204" pitchFamily="34" charset="0"/>
              </a:rPr>
              <a:t>V</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ề nhà cùng với người thân:</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tục rèn luyện nền nếp sinh hoạt</a:t>
            </a:r>
          </a:p>
          <a:p>
            <a:pPr marL="571500" marR="0" lvl="0" indent="-571500" algn="just" defTabSz="914400" rtl="0" eaLnBrk="1" fontAlgn="auto" latinLnBrk="0" hangingPunct="1">
              <a:spcBef>
                <a:spcPts val="0"/>
              </a:spcBef>
              <a:spcAft>
                <a:spcPts val="0"/>
              </a:spcAft>
              <a:buClrTx/>
              <a:buSzTx/>
              <a:buFont typeface="Wingdings" panose="05000000000000000000" pitchFamily="2" charset="2"/>
              <a:buChar char="q"/>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Tiếp kế hoạch hành động học tập</a:t>
            </a:r>
          </a:p>
        </p:txBody>
      </p:sp>
      <p:pic>
        <p:nvPicPr>
          <p:cNvPr id="7" name="Picture 6">
            <a:extLst>
              <a:ext uri="{FF2B5EF4-FFF2-40B4-BE49-F238E27FC236}">
                <a16:creationId xmlns:a16="http://schemas.microsoft.com/office/drawing/2014/main" id="{1E3310ED-60E9-C68C-D199-1CEB1771054F}"/>
              </a:ext>
            </a:extLst>
          </p:cNvPr>
          <p:cNvPicPr>
            <a:picLocks noChangeAspect="1"/>
          </p:cNvPicPr>
          <p:nvPr/>
        </p:nvPicPr>
        <p:blipFill>
          <a:blip r:embed="rId2"/>
          <a:stretch>
            <a:fillRect/>
          </a:stretch>
        </p:blipFill>
        <p:spPr>
          <a:xfrm rot="737208" flipH="1">
            <a:off x="627572" y="1718065"/>
            <a:ext cx="919996" cy="919996"/>
          </a:xfrm>
          <a:prstGeom prst="rect">
            <a:avLst/>
          </a:prstGeom>
        </p:spPr>
      </p:pic>
      <p:pic>
        <p:nvPicPr>
          <p:cNvPr id="14" name="Picture 13">
            <a:extLst>
              <a:ext uri="{FF2B5EF4-FFF2-40B4-BE49-F238E27FC236}">
                <a16:creationId xmlns:a16="http://schemas.microsoft.com/office/drawing/2014/main" id="{62902216-ADAD-F110-5908-5FFEF553C80D}"/>
              </a:ext>
            </a:extLst>
          </p:cNvPr>
          <p:cNvPicPr>
            <a:picLocks noChangeAspect="1"/>
          </p:cNvPicPr>
          <p:nvPr/>
        </p:nvPicPr>
        <p:blipFill>
          <a:blip r:embed="rId3"/>
          <a:stretch>
            <a:fillRect/>
          </a:stretch>
        </p:blipFill>
        <p:spPr>
          <a:xfrm>
            <a:off x="3310904" y="639600"/>
            <a:ext cx="4974767" cy="1261981"/>
          </a:xfrm>
          <a:prstGeom prst="rect">
            <a:avLst/>
          </a:prstGeom>
        </p:spPr>
      </p:pic>
    </p:spTree>
    <p:extLst>
      <p:ext uri="{BB962C8B-B14F-4D97-AF65-F5344CB8AC3E}">
        <p14:creationId xmlns:p14="http://schemas.microsoft.com/office/powerpoint/2010/main" val="1094529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Happy cute boy study with smile Premium Vector">
            <a:extLst>
              <a:ext uri="{FF2B5EF4-FFF2-40B4-BE49-F238E27FC236}">
                <a16:creationId xmlns:a16="http://schemas.microsoft.com/office/drawing/2014/main" id="{E048FE43-7F65-4A96-A28F-C9E031BDD1D4}"/>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838" y="4633983"/>
            <a:ext cx="2458992" cy="24589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BF2ED7E-A2A3-EA10-A503-80099AFC45C1}"/>
              </a:ext>
            </a:extLst>
          </p:cNvPr>
          <p:cNvPicPr>
            <a:picLocks noChangeAspect="1"/>
          </p:cNvPicPr>
          <p:nvPr/>
        </p:nvPicPr>
        <p:blipFill>
          <a:blip r:embed="rId3"/>
          <a:stretch>
            <a:fillRect/>
          </a:stretch>
        </p:blipFill>
        <p:spPr>
          <a:xfrm>
            <a:off x="1496883" y="911305"/>
            <a:ext cx="10303133" cy="1072989"/>
          </a:xfrm>
          <a:prstGeom prst="rect">
            <a:avLst/>
          </a:prstGeom>
        </p:spPr>
      </p:pic>
      <p:pic>
        <p:nvPicPr>
          <p:cNvPr id="5" name="Picture 4" descr="Cartoon characters on stairs&#10;&#10;Description automatically generated">
            <a:extLst>
              <a:ext uri="{FF2B5EF4-FFF2-40B4-BE49-F238E27FC236}">
                <a16:creationId xmlns:a16="http://schemas.microsoft.com/office/drawing/2014/main" id="{C6F73746-2FC3-7630-9077-A999DA343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3227" y="1847850"/>
            <a:ext cx="4181098" cy="4181098"/>
          </a:xfrm>
          <a:prstGeom prst="rect">
            <a:avLst/>
          </a:prstGeom>
        </p:spPr>
      </p:pic>
    </p:spTree>
    <p:extLst>
      <p:ext uri="{BB962C8B-B14F-4D97-AF65-F5344CB8AC3E}">
        <p14:creationId xmlns:p14="http://schemas.microsoft.com/office/powerpoint/2010/main" val="135250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66027" y="2713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Cách</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171575" y="1400175"/>
            <a:ext cx="9553575"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Các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bạn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trong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nối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đuôi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nhau</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phía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trước</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xung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quanh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dãy</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bàn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tổ</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mình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hết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một</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vòng</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coi</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như</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về</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6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đích</a:t>
            </a:r>
            <a:r>
              <a:rPr kumimoji="0" lang="en-US" sz="36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A group of girls walking on grass&#10;&#10;Description automatically generated">
            <a:extLst>
              <a:ext uri="{FF2B5EF4-FFF2-40B4-BE49-F238E27FC236}">
                <a16:creationId xmlns:a16="http://schemas.microsoft.com/office/drawing/2014/main" id="{8381637B-42C2-F007-E4D0-144C79C8DB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350" y="2581275"/>
            <a:ext cx="4343406" cy="4343406"/>
          </a:xfrm>
          <a:prstGeom prst="rect">
            <a:avLst/>
          </a:prstGeom>
        </p:spPr>
      </p:pic>
    </p:spTree>
    <p:extLst>
      <p:ext uri="{BB962C8B-B14F-4D97-AF65-F5344CB8AC3E}">
        <p14:creationId xmlns:p14="http://schemas.microsoft.com/office/powerpoint/2010/main" val="1947019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375552" y="80812"/>
            <a:ext cx="3501623" cy="808209"/>
            <a:chOff x="1116917" y="304502"/>
            <a:chExt cx="9960347" cy="808209"/>
          </a:xfrm>
        </p:grpSpPr>
        <p:sp>
          <p:nvSpPr>
            <p:cNvPr id="17" name="矩形 10"/>
            <p:cNvSpPr/>
            <p:nvPr/>
          </p:nvSpPr>
          <p:spPr>
            <a:xfrm>
              <a:off x="1116917" y="304502"/>
              <a:ext cx="9960347" cy="740976"/>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747886" y="328842"/>
              <a:ext cx="9119365" cy="783869"/>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Luật</a:t>
              </a:r>
              <a:r>
                <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chơi</a:t>
              </a:r>
              <a:endParaRPr kumimoji="0" lang="en-US"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grpSp>
      <p:sp>
        <p:nvSpPr>
          <p:cNvPr id="4" name="TextBox 3">
            <a:extLst>
              <a:ext uri="{FF2B5EF4-FFF2-40B4-BE49-F238E27FC236}">
                <a16:creationId xmlns:a16="http://schemas.microsoft.com/office/drawing/2014/main" id="{0089A1B4-B148-6783-F957-A57F7AEA07EA}"/>
              </a:ext>
            </a:extLst>
          </p:cNvPr>
          <p:cNvSpPr txBox="1"/>
          <p:nvPr/>
        </p:nvSpPr>
        <p:spPr>
          <a:xfrm>
            <a:off x="1047750" y="895350"/>
            <a:ext cx="9934575" cy="3046988"/>
          </a:xfrm>
          <a:prstGeom prst="rect">
            <a:avLst/>
          </a:prstGeom>
          <a:noFill/>
        </p:spPr>
        <p:txBody>
          <a:bodyPr wrap="square" rtlCol="0">
            <a:spAutoFit/>
          </a:bodyPr>
          <a:lstStyle/>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GV hô 1, 1, 2, 2, 1 hoặc 2, 2, 1, 1, 1,… HS ghi nhớ dãy số rồi cả tổ cùng nhảy quanh dãy bàn, đứng nhảy lò cò 1 chân mỗi khi có số 1 và nhảy 2 chân khi đọc số 2.</a:t>
            </a:r>
            <a:endParaRPr lang="en-US"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gn="just">
              <a:buFont typeface="Arial" panose="020B0604020202020204" pitchFamily="34" charset="0"/>
              <a:buChar char="•"/>
            </a:pPr>
            <a:r>
              <a:rPr lang="vi-VN" sz="3200" b="1"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Nếu trong tổ có người nhảy sai sẽ bị trừ 1 điểm và cả tổ phải lùi 1 bước. Tổ nào đến đích trước sẽ dành chiến thắng.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Cartoon of a child and child walking on a tile path&#10;&#10;Description automatically generated">
            <a:extLst>
              <a:ext uri="{FF2B5EF4-FFF2-40B4-BE49-F238E27FC236}">
                <a16:creationId xmlns:a16="http://schemas.microsoft.com/office/drawing/2014/main" id="{64319D44-EE1A-0B37-D016-72D2E00F6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365908"/>
            <a:ext cx="5105399" cy="3273016"/>
          </a:xfrm>
          <a:prstGeom prst="rect">
            <a:avLst/>
          </a:prstGeom>
        </p:spPr>
      </p:pic>
    </p:spTree>
    <p:extLst>
      <p:ext uri="{BB962C8B-B14F-4D97-AF65-F5344CB8AC3E}">
        <p14:creationId xmlns:p14="http://schemas.microsoft.com/office/powerpoint/2010/main" val="2879158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形标注 3">
            <a:extLst>
              <a:ext uri="{FF2B5EF4-FFF2-40B4-BE49-F238E27FC236}">
                <a16:creationId xmlns:a16="http://schemas.microsoft.com/office/drawing/2014/main" id="{C9B92F21-DE9F-D36A-9028-E142F86D9449}"/>
              </a:ext>
            </a:extLst>
          </p:cNvPr>
          <p:cNvSpPr/>
          <p:nvPr/>
        </p:nvSpPr>
        <p:spPr>
          <a:xfrm rot="160631">
            <a:off x="4444366" y="737271"/>
            <a:ext cx="5543689" cy="3296340"/>
          </a:xfrm>
          <a:prstGeom prst="wedgeEllipseCallout">
            <a:avLst>
              <a:gd name="adj1" fmla="val -45641"/>
              <a:gd name="adj2" fmla="val 45276"/>
            </a:avLst>
          </a:prstGeom>
          <a:solidFill>
            <a:srgbClr val="FFFF00"/>
          </a:solidFill>
          <a:ln w="5715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Làm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thế</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nào</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để</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không</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bị</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nhảy</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nhầm</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 </a:t>
            </a:r>
            <a:r>
              <a:rPr lang="en-US" sz="4400" b="1" dirty="0" err="1">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chân</a:t>
            </a:r>
            <a:r>
              <a:rPr lang="en-US" sz="4400" b="1" dirty="0">
                <a:solidFill>
                  <a:prstClr val="black">
                    <a:lumMod val="95000"/>
                    <a:lumOff val="5000"/>
                  </a:prstClr>
                </a:solidFill>
                <a:latin typeface="Calibri" panose="020F0502020204030204" pitchFamily="34" charset="0"/>
                <a:ea typeface="Calibri" panose="020F0502020204030204" pitchFamily="34" charset="0"/>
                <a:cs typeface="Calibri" panose="020F0502020204030204" pitchFamily="34" charset="0"/>
              </a:rPr>
              <a:t>?</a:t>
            </a:r>
            <a:endParaRPr kumimoji="0" lang="zh-CN" altLang="en-US" sz="4400" b="1" i="0" u="none" strike="noStrike" kern="1200" cap="none" spc="0" normalizeH="0" baseline="0" noProof="0" dirty="0">
              <a:ln>
                <a:noFill/>
              </a:ln>
              <a:solidFill>
                <a:prstClr val="black">
                  <a:lumMod val="95000"/>
                  <a:lumOff val="5000"/>
                </a:prstClr>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529CB9F7-86CB-60E1-95CE-3E49C065FD3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05544" y="2031201"/>
            <a:ext cx="3942781"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038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sp>
        <p:nvSpPr>
          <p:cNvPr id="7" name="TextBox 6">
            <a:extLst>
              <a:ext uri="{FF2B5EF4-FFF2-40B4-BE49-F238E27FC236}">
                <a16:creationId xmlns:a16="http://schemas.microsoft.com/office/drawing/2014/main" id="{D803E6AE-C097-69F1-6C8C-BC82CC3B516C}"/>
              </a:ext>
            </a:extLst>
          </p:cNvPr>
          <p:cNvSpPr txBox="1"/>
          <p:nvPr/>
        </p:nvSpPr>
        <p:spPr>
          <a:xfrm>
            <a:off x="2085974" y="2400300"/>
            <a:ext cx="6581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solidFill>
                    <a:sysClr val="windowText" lastClr="000000"/>
                  </a:solidFill>
                </a:ln>
                <a:solidFill>
                  <a:srgbClr val="FF0000"/>
                </a:solidFill>
                <a:effectLst/>
                <a:uLnTx/>
                <a:uFillTx/>
                <a:latin typeface="UTM Showcard" panose="02040603050506020204" pitchFamily="18" charset="0"/>
                <a:ea typeface="+mn-ea"/>
                <a:cs typeface="+mn-cs"/>
              </a:rPr>
              <a:t>KHÁM PHÁ</a:t>
            </a:r>
          </a:p>
        </p:txBody>
      </p:sp>
    </p:spTree>
    <p:extLst>
      <p:ext uri="{BB962C8B-B14F-4D97-AF65-F5344CB8AC3E}">
        <p14:creationId xmlns:p14="http://schemas.microsoft.com/office/powerpoint/2010/main" val="1690369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8000"/>
          </a:stretch>
        </a:blipFill>
        <a:effectLst/>
      </p:bgPr>
    </p:bg>
    <p:spTree>
      <p:nvGrpSpPr>
        <p:cNvPr id="1" name=""/>
        <p:cNvGrpSpPr/>
        <p:nvPr/>
      </p:nvGrpSpPr>
      <p:grpSpPr>
        <a:xfrm>
          <a:off x="0" y="0"/>
          <a:ext cx="0" cy="0"/>
          <a:chOff x="0" y="0"/>
          <a:chExt cx="0" cy="0"/>
        </a:xfrm>
      </p:grpSpPr>
      <p:pic>
        <p:nvPicPr>
          <p:cNvPr id="4" name="Picture 3" descr="A group of dolls&#10;&#10;Description automatically generated with low confidence">
            <a:extLst>
              <a:ext uri="{FF2B5EF4-FFF2-40B4-BE49-F238E27FC236}">
                <a16:creationId xmlns:a16="http://schemas.microsoft.com/office/drawing/2014/main" id="{E3E9E72C-7178-6032-5D2B-CC91C058D6F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2618509" y="3836615"/>
            <a:ext cx="7616536" cy="3021385"/>
          </a:xfrm>
          <a:prstGeom prst="rect">
            <a:avLst/>
          </a:prstGeom>
        </p:spPr>
      </p:pic>
      <p:sp>
        <p:nvSpPr>
          <p:cNvPr id="3" name="TextBox 2">
            <a:extLst>
              <a:ext uri="{FF2B5EF4-FFF2-40B4-BE49-F238E27FC236}">
                <a16:creationId xmlns:a16="http://schemas.microsoft.com/office/drawing/2014/main" id="{F07AAD96-01C4-535B-E55E-0EB944F58FD0}"/>
              </a:ext>
            </a:extLst>
          </p:cNvPr>
          <p:cNvSpPr txBox="1"/>
          <p:nvPr/>
        </p:nvSpPr>
        <p:spPr>
          <a:xfrm rot="21383421">
            <a:off x="4840429" y="515442"/>
            <a:ext cx="4935682" cy="646331"/>
          </a:xfrm>
          <a:prstGeom prst="rect">
            <a:avLst/>
          </a:prstGeom>
          <a:noFill/>
        </p:spPr>
        <p:txBody>
          <a:bodyPr wrap="squar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Hoạt</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động</a:t>
            </a:r>
            <a:r>
              <a:rPr kumimoji="0" lang="en-US" sz="5400" b="0" i="0" u="none" strike="noStrike" kern="1200" cap="none" spc="0" normalizeH="0" baseline="0" noProof="0" dirty="0">
                <a:ln>
                  <a:solidFill>
                    <a:srgbClr val="FF6600"/>
                  </a:solidFill>
                </a:ln>
                <a:solidFill>
                  <a:srgbClr val="FF0000"/>
                </a:solidFill>
                <a:effectLst/>
                <a:uLnTx/>
                <a:uFillTx/>
                <a:latin typeface="Cambria" panose="02040503050406030204" pitchFamily="18" charset="0"/>
                <a:ea typeface="Cambria" panose="02040503050406030204" pitchFamily="18" charset="0"/>
                <a:cs typeface="+mn-cs"/>
              </a:rPr>
              <a:t> 1</a:t>
            </a:r>
          </a:p>
        </p:txBody>
      </p:sp>
      <p:sp>
        <p:nvSpPr>
          <p:cNvPr id="5" name="TextBox 4">
            <a:extLst>
              <a:ext uri="{FF2B5EF4-FFF2-40B4-BE49-F238E27FC236}">
                <a16:creationId xmlns:a16="http://schemas.microsoft.com/office/drawing/2014/main" id="{76FCEA11-FB82-AB4A-F791-39209B44E5DC}"/>
              </a:ext>
            </a:extLst>
          </p:cNvPr>
          <p:cNvSpPr txBox="1"/>
          <p:nvPr/>
        </p:nvSpPr>
        <p:spPr>
          <a:xfrm>
            <a:off x="4704385" y="1233018"/>
            <a:ext cx="7045039" cy="1077218"/>
          </a:xfrm>
          <a:prstGeom prst="rect">
            <a:avLst/>
          </a:prstGeom>
          <a:noFill/>
        </p:spPr>
        <p:txBody>
          <a:bodyPr wrap="square" rtlCol="0">
            <a:spAutoFit/>
          </a:bodyPr>
          <a:lstStyle/>
          <a:p>
            <a:pPr lvl="0" algn="ctr">
              <a:defRPr/>
            </a:pPr>
            <a:r>
              <a:rPr lang="vi-VN" sz="3200" b="1" dirty="0">
                <a:ln>
                  <a:solidFill>
                    <a:srgbClr val="70AD47">
                      <a:lumMod val="60000"/>
                      <a:lumOff val="40000"/>
                    </a:srgbClr>
                  </a:solidFill>
                </a:ln>
                <a:solidFill>
                  <a:srgbClr val="FFFF00"/>
                </a:solidFill>
                <a:latin typeface="Cambria" panose="02040503050406030204" pitchFamily="18" charset="0"/>
                <a:ea typeface="Cambria" panose="02040503050406030204" pitchFamily="18" charset="0"/>
              </a:rPr>
              <a:t>Lập và chia sẻ kế hoạch hành động để đạt được mục tiêu học tập</a:t>
            </a:r>
            <a:endParaRPr kumimoji="0" lang="en-US" sz="3200" b="1" i="0" u="none" strike="noStrike" kern="1200" cap="none" spc="0" normalizeH="0" baseline="0" noProof="0" dirty="0">
              <a:ln>
                <a:solidFill>
                  <a:srgbClr val="70AD47">
                    <a:lumMod val="60000"/>
                    <a:lumOff val="4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3624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908</Words>
  <Application>Microsoft Office PowerPoint</Application>
  <PresentationFormat>Widescreen</PresentationFormat>
  <Paragraphs>81</Paragraphs>
  <Slides>38</Slides>
  <Notes>3</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38</vt:i4>
      </vt:variant>
    </vt:vector>
  </HeadingPairs>
  <TitlesOfParts>
    <vt:vector size="59" baseType="lpstr">
      <vt:lpstr>等线</vt:lpstr>
      <vt:lpstr>等线 Light</vt:lpstr>
      <vt:lpstr>#9Slide03 Arima Madurai ExtraBo</vt:lpstr>
      <vt:lpstr>Arial</vt:lpstr>
      <vt:lpstr>Calibri</vt:lpstr>
      <vt:lpstr>Calibri Light</vt:lpstr>
      <vt:lpstr>Cambria</vt:lpstr>
      <vt:lpstr>Chango</vt:lpstr>
      <vt:lpstr>SVN-Hole Hearted</vt:lpstr>
      <vt:lpstr>Tahoma</vt:lpstr>
      <vt:lpstr>Times New Roman</vt:lpstr>
      <vt:lpstr>UTM Showcard</vt:lpstr>
      <vt:lpstr>Wingdings</vt:lpstr>
      <vt:lpstr>仓耳羽辰体-谷力 W05</vt:lpstr>
      <vt:lpstr>字魂64号-萌趣软糖体</vt:lpstr>
      <vt:lpstr>Office 主题​​</vt:lpstr>
      <vt:lpstr>2_Office 主题​​</vt:lpstr>
      <vt:lpstr>3_Office 主题​​</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KHÁNH HẠ</cp:lastModifiedBy>
  <cp:revision>44</cp:revision>
  <dcterms:created xsi:type="dcterms:W3CDTF">2023-08-07T12:41:21Z</dcterms:created>
  <dcterms:modified xsi:type="dcterms:W3CDTF">2024-05-20T12:55:14Z</dcterms:modified>
</cp:coreProperties>
</file>