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5"/>
  </p:notesMasterIdLst>
  <p:sldIdLst>
    <p:sldId id="353" r:id="rId2"/>
    <p:sldId id="326" r:id="rId3"/>
    <p:sldId id="328" r:id="rId4"/>
    <p:sldId id="329" r:id="rId5"/>
    <p:sldId id="330" r:id="rId6"/>
    <p:sldId id="354" r:id="rId7"/>
    <p:sldId id="331" r:id="rId8"/>
    <p:sldId id="332" r:id="rId9"/>
    <p:sldId id="333" r:id="rId10"/>
    <p:sldId id="355" r:id="rId11"/>
    <p:sldId id="334" r:id="rId12"/>
    <p:sldId id="335" r:id="rId13"/>
    <p:sldId id="336" r:id="rId14"/>
    <p:sldId id="356" r:id="rId15"/>
    <p:sldId id="337" r:id="rId16"/>
    <p:sldId id="357" r:id="rId17"/>
    <p:sldId id="338" r:id="rId18"/>
    <p:sldId id="339" r:id="rId19"/>
    <p:sldId id="340" r:id="rId20"/>
    <p:sldId id="358" r:id="rId21"/>
    <p:sldId id="342" r:id="rId22"/>
    <p:sldId id="343" r:id="rId23"/>
    <p:sldId id="344" r:id="rId24"/>
    <p:sldId id="345" r:id="rId25"/>
    <p:sldId id="359" r:id="rId26"/>
    <p:sldId id="346" r:id="rId27"/>
    <p:sldId id="347" r:id="rId28"/>
    <p:sldId id="348" r:id="rId29"/>
    <p:sldId id="349" r:id="rId30"/>
    <p:sldId id="360" r:id="rId31"/>
    <p:sldId id="351" r:id="rId32"/>
    <p:sldId id="361" r:id="rId33"/>
    <p:sldId id="352" r:id="rId3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00CC"/>
    <a:srgbClr val="0000FF"/>
    <a:srgbClr val="000099"/>
    <a:srgbClr val="800000"/>
    <a:srgbClr val="9900FF"/>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08"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265B9-7BBA-4471-AFBB-EEFF2E0489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C0F0324-108A-4C43-B84E-7D79928025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1FB01DA-9E90-4EF0-9610-66B80B5BE6AD}" type="datetimeFigureOut">
              <a:rPr lang="en-US"/>
              <a:pPr>
                <a:defRPr/>
              </a:pPr>
              <a:t>5/20/2024</a:t>
            </a:fld>
            <a:endParaRPr lang="en-US"/>
          </a:p>
        </p:txBody>
      </p:sp>
      <p:sp>
        <p:nvSpPr>
          <p:cNvPr id="4" name="Slide Image Placeholder 3">
            <a:extLst>
              <a:ext uri="{FF2B5EF4-FFF2-40B4-BE49-F238E27FC236}">
                <a16:creationId xmlns:a16="http://schemas.microsoft.com/office/drawing/2014/main" id="{DDDFF409-9349-4D85-8C74-74E4FBAB9C5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E476BFC-34C2-443A-AF9C-47D68383B71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DA3E4E1-16CD-46AC-AC95-CEF2CB1842A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5CC5680-A762-47FA-86C7-6534823B271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16C256-1D76-448B-875E-2009783A0E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297CEDBA-6C8D-47CC-B245-D4F020D72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a:extLst>
              <a:ext uri="{FF2B5EF4-FFF2-40B4-BE49-F238E27FC236}">
                <a16:creationId xmlns:a16="http://schemas.microsoft.com/office/drawing/2014/main" id="{1DB317A5-CB5F-4D12-8721-B0BD24E4E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
        <p:nvSpPr>
          <p:cNvPr id="37892" name="灯片编号占位符 3">
            <a:extLst>
              <a:ext uri="{FF2B5EF4-FFF2-40B4-BE49-F238E27FC236}">
                <a16:creationId xmlns:a16="http://schemas.microsoft.com/office/drawing/2014/main" id="{AF96A303-DA67-4CCC-93A4-193262976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DCA67D-9784-483D-B38E-DAABAEF664CF}" type="slidenum">
              <a:rPr lang="zh-CN" altLang="en-US">
                <a:solidFill>
                  <a:srgbClr val="000000"/>
                </a:solidFill>
                <a:latin typeface="Calibri" panose="020F0502020204030204" pitchFamily="34" charset="0"/>
              </a:rPr>
              <a:pPr/>
              <a:t>6</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C448E914-55D7-4C50-A0E4-C70CD924A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3D51209B-AE4F-4621-BBED-2C25F0B77A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
        <p:nvSpPr>
          <p:cNvPr id="38916" name="灯片编号占位符 3">
            <a:extLst>
              <a:ext uri="{FF2B5EF4-FFF2-40B4-BE49-F238E27FC236}">
                <a16:creationId xmlns:a16="http://schemas.microsoft.com/office/drawing/2014/main" id="{76BBA2D5-2E58-4E14-8C02-9BC4B9F063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3A1270-A525-4043-84CF-7D44CCFDC621}" type="slidenum">
              <a:rPr lang="zh-CN" altLang="en-US">
                <a:solidFill>
                  <a:srgbClr val="000000"/>
                </a:solidFill>
                <a:latin typeface="Calibri" panose="020F0502020204030204" pitchFamily="34" charset="0"/>
              </a:rPr>
              <a:pPr/>
              <a:t>20</a:t>
            </a:fld>
            <a:endParaRPr lang="zh-CN"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19"/>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a:extLst>
              <a:ext uri="{FF2B5EF4-FFF2-40B4-BE49-F238E27FC236}">
                <a16:creationId xmlns:a16="http://schemas.microsoft.com/office/drawing/2014/main" id="{D2015127-D6B4-41C1-9CDD-FE2CDB9D68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A9D592-53BE-4321-90E9-91090650F0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658245-44D1-479E-83C7-7C58943EAF34}"/>
              </a:ext>
            </a:extLst>
          </p:cNvPr>
          <p:cNvSpPr>
            <a:spLocks noGrp="1" noChangeArrowheads="1"/>
          </p:cNvSpPr>
          <p:nvPr>
            <p:ph type="sldNum" sz="quarter" idx="12"/>
          </p:nvPr>
        </p:nvSpPr>
        <p:spPr>
          <a:ln/>
        </p:spPr>
        <p:txBody>
          <a:bodyPr/>
          <a:lstStyle>
            <a:lvl1pPr>
              <a:defRPr/>
            </a:lvl1pPr>
          </a:lstStyle>
          <a:p>
            <a:fld id="{49275CDB-FEE7-457F-9353-D355A7BAE2E7}" type="slidenum">
              <a:rPr lang="en-US" altLang="en-US"/>
              <a:pPr/>
              <a:t>‹#›</a:t>
            </a:fld>
            <a:endParaRPr lang="en-US" altLang="en-US"/>
          </a:p>
        </p:txBody>
      </p:sp>
    </p:spTree>
    <p:extLst>
      <p:ext uri="{BB962C8B-B14F-4D97-AF65-F5344CB8AC3E}">
        <p14:creationId xmlns:p14="http://schemas.microsoft.com/office/powerpoint/2010/main" val="295984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50433BBC-1526-408C-A105-0366F9806E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9FFF2D-55F0-44D5-AB4C-DDB362DBE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58D01A-5919-4866-BC93-9A8564CD3C4B}"/>
              </a:ext>
            </a:extLst>
          </p:cNvPr>
          <p:cNvSpPr>
            <a:spLocks noGrp="1" noChangeArrowheads="1"/>
          </p:cNvSpPr>
          <p:nvPr>
            <p:ph type="sldNum" sz="quarter" idx="12"/>
          </p:nvPr>
        </p:nvSpPr>
        <p:spPr>
          <a:ln/>
        </p:spPr>
        <p:txBody>
          <a:bodyPr/>
          <a:lstStyle>
            <a:lvl1pPr>
              <a:defRPr/>
            </a:lvl1pPr>
          </a:lstStyle>
          <a:p>
            <a:fld id="{4A3D60C5-6619-48AC-80FD-3F9C488E26DD}" type="slidenum">
              <a:rPr lang="en-US" altLang="en-US"/>
              <a:pPr/>
              <a:t>‹#›</a:t>
            </a:fld>
            <a:endParaRPr lang="en-US" altLang="en-US"/>
          </a:p>
        </p:txBody>
      </p:sp>
    </p:spTree>
    <p:extLst>
      <p:ext uri="{BB962C8B-B14F-4D97-AF65-F5344CB8AC3E}">
        <p14:creationId xmlns:p14="http://schemas.microsoft.com/office/powerpoint/2010/main" val="6952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05979"/>
            <a:ext cx="2057400" cy="4388644"/>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05979"/>
            <a:ext cx="6019800" cy="4388644"/>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43022D4E-09FD-4982-9477-71C09FFAE5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3CF877-B3F3-40FB-B35E-6FFA28F263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9A0AA-269A-483C-8E87-C922EC6C732D}"/>
              </a:ext>
            </a:extLst>
          </p:cNvPr>
          <p:cNvSpPr>
            <a:spLocks noGrp="1" noChangeArrowheads="1"/>
          </p:cNvSpPr>
          <p:nvPr>
            <p:ph type="sldNum" sz="quarter" idx="12"/>
          </p:nvPr>
        </p:nvSpPr>
        <p:spPr>
          <a:ln/>
        </p:spPr>
        <p:txBody>
          <a:bodyPr/>
          <a:lstStyle>
            <a:lvl1pPr>
              <a:defRPr/>
            </a:lvl1pPr>
          </a:lstStyle>
          <a:p>
            <a:fld id="{2BA6CBDB-3943-4353-B2A1-7D02C2BAE10D}" type="slidenum">
              <a:rPr lang="en-US" altLang="en-US"/>
              <a:pPr/>
              <a:t>‹#›</a:t>
            </a:fld>
            <a:endParaRPr lang="en-US" altLang="en-US"/>
          </a:p>
        </p:txBody>
      </p:sp>
    </p:spTree>
    <p:extLst>
      <p:ext uri="{BB962C8B-B14F-4D97-AF65-F5344CB8AC3E}">
        <p14:creationId xmlns:p14="http://schemas.microsoft.com/office/powerpoint/2010/main" val="36452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a:extLst>
              <a:ext uri="{FF2B5EF4-FFF2-40B4-BE49-F238E27FC236}">
                <a16:creationId xmlns:a16="http://schemas.microsoft.com/office/drawing/2014/main" id="{DDDDAD10-2698-4EC0-9C2E-F85B0AD390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DF21F4C-C62D-4C21-A352-739E0C3B6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B1688F-946B-46D9-B595-A01AB99734D4}"/>
              </a:ext>
            </a:extLst>
          </p:cNvPr>
          <p:cNvSpPr>
            <a:spLocks noGrp="1" noChangeArrowheads="1"/>
          </p:cNvSpPr>
          <p:nvPr>
            <p:ph type="sldNum" sz="quarter" idx="12"/>
          </p:nvPr>
        </p:nvSpPr>
        <p:spPr>
          <a:ln/>
        </p:spPr>
        <p:txBody>
          <a:bodyPr/>
          <a:lstStyle>
            <a:lvl1pPr>
              <a:defRPr/>
            </a:lvl1pPr>
          </a:lstStyle>
          <a:p>
            <a:fld id="{CF30492D-AC27-459A-91CB-61F691F00CA7}" type="slidenum">
              <a:rPr lang="en-US" altLang="en-US"/>
              <a:pPr/>
              <a:t>‹#›</a:t>
            </a:fld>
            <a:endParaRPr lang="en-US" altLang="en-US"/>
          </a:p>
        </p:txBody>
      </p:sp>
    </p:spTree>
    <p:extLst>
      <p:ext uri="{BB962C8B-B14F-4D97-AF65-F5344CB8AC3E}">
        <p14:creationId xmlns:p14="http://schemas.microsoft.com/office/powerpoint/2010/main" val="175385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4F6F6222-0FA1-4531-BFA1-3FC8D22120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57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a:extLst>
              <a:ext uri="{FF2B5EF4-FFF2-40B4-BE49-F238E27FC236}">
                <a16:creationId xmlns:a16="http://schemas.microsoft.com/office/drawing/2014/main" id="{28A617E5-08F7-4184-BA82-2435043A0959}"/>
              </a:ext>
            </a:extLst>
          </p:cNvPr>
          <p:cNvSpPr>
            <a:spLocks noGrp="1"/>
          </p:cNvSpPr>
          <p:nvPr>
            <p:ph type="dt" sz="half" idx="10"/>
          </p:nvPr>
        </p:nvSpPr>
        <p:spPr/>
        <p:txBody>
          <a:bodyPr/>
          <a:lstStyle>
            <a:lvl1pPr>
              <a:defRPr/>
            </a:lvl1pPr>
          </a:lstStyle>
          <a:p>
            <a:pPr>
              <a:defRPr/>
            </a:pPr>
            <a:fld id="{1735E0EB-EEBA-48C5-9438-BE9DEC331147}" type="datetimeFigureOut">
              <a:rPr lang="zh-CN" altLang="en-US"/>
              <a:pPr>
                <a:defRPr/>
              </a:pPr>
              <a:t>2024/5/20</a:t>
            </a:fld>
            <a:endParaRPr lang="zh-CN" altLang="en-US"/>
          </a:p>
        </p:txBody>
      </p:sp>
      <p:sp>
        <p:nvSpPr>
          <p:cNvPr id="4" name="页脚占位符 2">
            <a:extLst>
              <a:ext uri="{FF2B5EF4-FFF2-40B4-BE49-F238E27FC236}">
                <a16:creationId xmlns:a16="http://schemas.microsoft.com/office/drawing/2014/main" id="{D599D600-592B-421A-851C-D874A7B94D6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73B53460-6DDF-460A-813E-DB8B5F9968BD}"/>
              </a:ext>
            </a:extLst>
          </p:cNvPr>
          <p:cNvSpPr>
            <a:spLocks noGrp="1"/>
          </p:cNvSpPr>
          <p:nvPr>
            <p:ph type="sldNum" sz="quarter" idx="12"/>
          </p:nvPr>
        </p:nvSpPr>
        <p:spPr/>
        <p:txBody>
          <a:bodyPr/>
          <a:lstStyle>
            <a:lvl1pPr>
              <a:defRPr>
                <a:ea typeface="SimSun" panose="02010600030101010101" pitchFamily="2" charset="-122"/>
              </a:defRPr>
            </a:lvl1pPr>
          </a:lstStyle>
          <a:p>
            <a:fld id="{7BD5466C-0FEB-47C8-BCB1-D1D7BCBDC92D}" type="slidenum">
              <a:rPr lang="zh-CN" altLang="en-US"/>
              <a:pPr/>
              <a:t>‹#›</a:t>
            </a:fld>
            <a:endParaRPr lang="zh-CN" altLang="en-US"/>
          </a:p>
        </p:txBody>
      </p:sp>
    </p:spTree>
    <p:extLst>
      <p:ext uri="{BB962C8B-B14F-4D97-AF65-F5344CB8AC3E}">
        <p14:creationId xmlns:p14="http://schemas.microsoft.com/office/powerpoint/2010/main" val="277946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4696EB19-8A49-4A9F-814F-FF03FD1739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F1D7E9-7A0B-4D45-9019-813677B67C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3373EB-F52A-42AA-A978-7F140B290687}"/>
              </a:ext>
            </a:extLst>
          </p:cNvPr>
          <p:cNvSpPr>
            <a:spLocks noGrp="1" noChangeArrowheads="1"/>
          </p:cNvSpPr>
          <p:nvPr>
            <p:ph type="sldNum" sz="quarter" idx="12"/>
          </p:nvPr>
        </p:nvSpPr>
        <p:spPr>
          <a:ln/>
        </p:spPr>
        <p:txBody>
          <a:bodyPr/>
          <a:lstStyle>
            <a:lvl1pPr>
              <a:defRPr/>
            </a:lvl1pPr>
          </a:lstStyle>
          <a:p>
            <a:fld id="{8FDE473B-0751-4DF4-8558-E5381BC228DC}" type="slidenum">
              <a:rPr lang="en-US" altLang="en-US"/>
              <a:pPr/>
              <a:t>‹#›</a:t>
            </a:fld>
            <a:endParaRPr lang="en-US" altLang="en-US"/>
          </a:p>
        </p:txBody>
      </p:sp>
    </p:spTree>
    <p:extLst>
      <p:ext uri="{BB962C8B-B14F-4D97-AF65-F5344CB8AC3E}">
        <p14:creationId xmlns:p14="http://schemas.microsoft.com/office/powerpoint/2010/main" val="420382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id="{F412EF69-3185-472A-BC86-0ED0081834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AA5F2F-0E65-4200-BC99-F6342381A1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9317D0-30AA-49F4-8E48-FB25046A52D5}"/>
              </a:ext>
            </a:extLst>
          </p:cNvPr>
          <p:cNvSpPr>
            <a:spLocks noGrp="1" noChangeArrowheads="1"/>
          </p:cNvSpPr>
          <p:nvPr>
            <p:ph type="sldNum" sz="quarter" idx="12"/>
          </p:nvPr>
        </p:nvSpPr>
        <p:spPr>
          <a:ln/>
        </p:spPr>
        <p:txBody>
          <a:bodyPr/>
          <a:lstStyle>
            <a:lvl1pPr>
              <a:defRPr/>
            </a:lvl1pPr>
          </a:lstStyle>
          <a:p>
            <a:fld id="{904E1B6C-EB63-4A5F-9358-EBAD9F3F5823}" type="slidenum">
              <a:rPr lang="en-US" altLang="en-US"/>
              <a:pPr/>
              <a:t>‹#›</a:t>
            </a:fld>
            <a:endParaRPr lang="en-US" altLang="en-US"/>
          </a:p>
        </p:txBody>
      </p:sp>
    </p:spTree>
    <p:extLst>
      <p:ext uri="{BB962C8B-B14F-4D97-AF65-F5344CB8AC3E}">
        <p14:creationId xmlns:p14="http://schemas.microsoft.com/office/powerpoint/2010/main" val="420959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a16="http://schemas.microsoft.com/office/drawing/2014/main" id="{6C57A025-E6E8-4D35-BEB4-BDFAF3BFEF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6E596A-CE97-45E7-87FC-1842F4C09A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214557-4971-48BE-90FC-20DD0CFD1690}"/>
              </a:ext>
            </a:extLst>
          </p:cNvPr>
          <p:cNvSpPr>
            <a:spLocks noGrp="1" noChangeArrowheads="1"/>
          </p:cNvSpPr>
          <p:nvPr>
            <p:ph type="sldNum" sz="quarter" idx="12"/>
          </p:nvPr>
        </p:nvSpPr>
        <p:spPr>
          <a:ln/>
        </p:spPr>
        <p:txBody>
          <a:bodyPr/>
          <a:lstStyle>
            <a:lvl1pPr>
              <a:defRPr/>
            </a:lvl1pPr>
          </a:lstStyle>
          <a:p>
            <a:fld id="{35163D82-9DA5-43C3-A333-17C40917C02F}" type="slidenum">
              <a:rPr lang="en-US" altLang="en-US"/>
              <a:pPr/>
              <a:t>‹#›</a:t>
            </a:fld>
            <a:endParaRPr lang="en-US" altLang="en-US"/>
          </a:p>
        </p:txBody>
      </p:sp>
    </p:spTree>
    <p:extLst>
      <p:ext uri="{BB962C8B-B14F-4D97-AF65-F5344CB8AC3E}">
        <p14:creationId xmlns:p14="http://schemas.microsoft.com/office/powerpoint/2010/main" val="4514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id="{AE86183F-3DDB-4ABD-976E-4A5805A17F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79E11C-2690-4B1B-AA7D-E1A601DCA4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8DD794A-8FDC-4A49-9035-BA014B8537DB}"/>
              </a:ext>
            </a:extLst>
          </p:cNvPr>
          <p:cNvSpPr>
            <a:spLocks noGrp="1" noChangeArrowheads="1"/>
          </p:cNvSpPr>
          <p:nvPr>
            <p:ph type="sldNum" sz="quarter" idx="12"/>
          </p:nvPr>
        </p:nvSpPr>
        <p:spPr>
          <a:ln/>
        </p:spPr>
        <p:txBody>
          <a:bodyPr/>
          <a:lstStyle>
            <a:lvl1pPr>
              <a:defRPr/>
            </a:lvl1pPr>
          </a:lstStyle>
          <a:p>
            <a:fld id="{4C5A06B8-40B2-4950-BA85-13CEEBA0C3C4}" type="slidenum">
              <a:rPr lang="en-US" altLang="en-US"/>
              <a:pPr/>
              <a:t>‹#›</a:t>
            </a:fld>
            <a:endParaRPr lang="en-US" altLang="en-US"/>
          </a:p>
        </p:txBody>
      </p:sp>
    </p:spTree>
    <p:extLst>
      <p:ext uri="{BB962C8B-B14F-4D97-AF65-F5344CB8AC3E}">
        <p14:creationId xmlns:p14="http://schemas.microsoft.com/office/powerpoint/2010/main" val="74071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a16="http://schemas.microsoft.com/office/drawing/2014/main" id="{22ED1242-20E5-4CBC-B5C7-D7C1C1A82C0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C3EB24E-EAC7-4F13-8B12-69A5437E2E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EC90865-5E23-4154-BEB8-12067E5B2FB9}"/>
              </a:ext>
            </a:extLst>
          </p:cNvPr>
          <p:cNvSpPr>
            <a:spLocks noGrp="1" noChangeArrowheads="1"/>
          </p:cNvSpPr>
          <p:nvPr>
            <p:ph type="sldNum" sz="quarter" idx="12"/>
          </p:nvPr>
        </p:nvSpPr>
        <p:spPr>
          <a:ln/>
        </p:spPr>
        <p:txBody>
          <a:bodyPr/>
          <a:lstStyle>
            <a:lvl1pPr>
              <a:defRPr/>
            </a:lvl1pPr>
          </a:lstStyle>
          <a:p>
            <a:fld id="{C5E95AAD-72E0-457D-803D-C058A3F51DD3}" type="slidenum">
              <a:rPr lang="en-US" altLang="en-US"/>
              <a:pPr/>
              <a:t>‹#›</a:t>
            </a:fld>
            <a:endParaRPr lang="en-US" altLang="en-US"/>
          </a:p>
        </p:txBody>
      </p:sp>
    </p:spTree>
    <p:extLst>
      <p:ext uri="{BB962C8B-B14F-4D97-AF65-F5344CB8AC3E}">
        <p14:creationId xmlns:p14="http://schemas.microsoft.com/office/powerpoint/2010/main" val="50716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ADB709-DBDC-4B1F-A752-68265B22C40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8773200-62D1-4AF7-8A14-7E63AEA17B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C80A1A5-A512-4B48-93C7-ECC636D187F3}"/>
              </a:ext>
            </a:extLst>
          </p:cNvPr>
          <p:cNvSpPr>
            <a:spLocks noGrp="1" noChangeArrowheads="1"/>
          </p:cNvSpPr>
          <p:nvPr>
            <p:ph type="sldNum" sz="quarter" idx="12"/>
          </p:nvPr>
        </p:nvSpPr>
        <p:spPr>
          <a:ln/>
        </p:spPr>
        <p:txBody>
          <a:bodyPr/>
          <a:lstStyle>
            <a:lvl1pPr>
              <a:defRPr/>
            </a:lvl1pPr>
          </a:lstStyle>
          <a:p>
            <a:fld id="{B80FFABE-E394-4648-82D9-999AC49DA2A8}" type="slidenum">
              <a:rPr lang="en-US" altLang="en-US"/>
              <a:pPr/>
              <a:t>‹#›</a:t>
            </a:fld>
            <a:endParaRPr lang="en-US" altLang="en-US"/>
          </a:p>
        </p:txBody>
      </p:sp>
    </p:spTree>
    <p:extLst>
      <p:ext uri="{BB962C8B-B14F-4D97-AF65-F5344CB8AC3E}">
        <p14:creationId xmlns:p14="http://schemas.microsoft.com/office/powerpoint/2010/main" val="355621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8DEAA713-CFAA-405F-855F-D6C62C5A67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063F3D-6A13-415A-A9EE-5584DDF92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BCF5E1-EBD8-4179-88AC-88C42D47B4DD}"/>
              </a:ext>
            </a:extLst>
          </p:cNvPr>
          <p:cNvSpPr>
            <a:spLocks noGrp="1" noChangeArrowheads="1"/>
          </p:cNvSpPr>
          <p:nvPr>
            <p:ph type="sldNum" sz="quarter" idx="12"/>
          </p:nvPr>
        </p:nvSpPr>
        <p:spPr>
          <a:ln/>
        </p:spPr>
        <p:txBody>
          <a:bodyPr/>
          <a:lstStyle>
            <a:lvl1pPr>
              <a:defRPr/>
            </a:lvl1pPr>
          </a:lstStyle>
          <a:p>
            <a:fld id="{7C3A8FEA-B09F-4CBC-B13F-0F3E03BEE5FD}" type="slidenum">
              <a:rPr lang="en-US" altLang="en-US"/>
              <a:pPr/>
              <a:t>‹#›</a:t>
            </a:fld>
            <a:endParaRPr lang="en-US" altLang="en-US"/>
          </a:p>
        </p:txBody>
      </p:sp>
    </p:spTree>
    <p:extLst>
      <p:ext uri="{BB962C8B-B14F-4D97-AF65-F5344CB8AC3E}">
        <p14:creationId xmlns:p14="http://schemas.microsoft.com/office/powerpoint/2010/main" val="217502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0"/>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BE30D6E1-82F9-458A-B264-D14C0EA6CF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80438E-9B4E-41FC-8F0C-B6B362262A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5BE287-6C7D-46DA-B4DF-8B9094BF147F}"/>
              </a:ext>
            </a:extLst>
          </p:cNvPr>
          <p:cNvSpPr>
            <a:spLocks noGrp="1" noChangeArrowheads="1"/>
          </p:cNvSpPr>
          <p:nvPr>
            <p:ph type="sldNum" sz="quarter" idx="12"/>
          </p:nvPr>
        </p:nvSpPr>
        <p:spPr>
          <a:ln/>
        </p:spPr>
        <p:txBody>
          <a:bodyPr/>
          <a:lstStyle>
            <a:lvl1pPr>
              <a:defRPr/>
            </a:lvl1pPr>
          </a:lstStyle>
          <a:p>
            <a:fld id="{E85DB805-5789-4258-AE80-ABA4AFF06EED}" type="slidenum">
              <a:rPr lang="en-US" altLang="en-US"/>
              <a:pPr/>
              <a:t>‹#›</a:t>
            </a:fld>
            <a:endParaRPr lang="en-US" altLang="en-US"/>
          </a:p>
        </p:txBody>
      </p:sp>
    </p:spTree>
    <p:extLst>
      <p:ext uri="{BB962C8B-B14F-4D97-AF65-F5344CB8AC3E}">
        <p14:creationId xmlns:p14="http://schemas.microsoft.com/office/powerpoint/2010/main" val="101651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375A4C-F194-4581-BEAA-40245B7F4141}"/>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CB91B0A-287E-46FC-877D-64782FD1CF61}"/>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3AF25078-EE62-4D89-B14F-854E00B358C6}"/>
              </a:ext>
            </a:extLst>
          </p:cNvPr>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43365" name="Rectangle 5">
            <a:extLst>
              <a:ext uri="{FF2B5EF4-FFF2-40B4-BE49-F238E27FC236}">
                <a16:creationId xmlns:a16="http://schemas.microsoft.com/office/drawing/2014/main" id="{58346303-3DB9-49A7-84F6-ECE0B5AB0D30}"/>
              </a:ext>
            </a:extLst>
          </p:cNvPr>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43366" name="Rectangle 6">
            <a:extLst>
              <a:ext uri="{FF2B5EF4-FFF2-40B4-BE49-F238E27FC236}">
                <a16:creationId xmlns:a16="http://schemas.microsoft.com/office/drawing/2014/main" id="{7C843A04-8546-435F-80FF-3C976F5EA5D5}"/>
              </a:ext>
            </a:extLst>
          </p:cNvPr>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234FAF7-9701-4CF3-BB11-631C5A28E4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B9B7D0BF-E585-4922-8EC5-0438AFF88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0"/>
            <a:ext cx="906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763018D-7EC0-4CD6-9B92-8D9FFC69C144}"/>
              </a:ext>
            </a:extLst>
          </p:cNvPr>
          <p:cNvSpPr/>
          <p:nvPr/>
        </p:nvSpPr>
        <p:spPr>
          <a:xfrm>
            <a:off x="1143028" y="126105"/>
            <a:ext cx="6716582" cy="1569660"/>
          </a:xfrm>
          <a:prstGeom prst="rect">
            <a:avLst/>
          </a:prstGeom>
          <a:noFill/>
        </p:spPr>
        <p:txBody>
          <a:bodyPr wrap="none">
            <a:spAutoFit/>
          </a:bodyPr>
          <a:lstStyle/>
          <a:p>
            <a:pPr algn="ctr" eaLnBrk="1" hangingPunct="1">
              <a:defRPr/>
            </a:pPr>
            <a:r>
              <a:rPr lang="en-US" sz="4800" b="1" dirty="0" err="1">
                <a:ln w="6600">
                  <a:solidFill>
                    <a:schemeClr val="accent2"/>
                  </a:solidFill>
                  <a:prstDash val="solid"/>
                </a:ln>
                <a:solidFill>
                  <a:srgbClr val="FFFFFF"/>
                </a:solidFill>
                <a:effectLst>
                  <a:outerShdw dist="38100" dir="2700000" algn="tl" rotWithShape="0">
                    <a:schemeClr val="accent2"/>
                  </a:outerShdw>
                </a:effectLst>
              </a:rPr>
              <a:t>Tập</a:t>
            </a:r>
            <a:r>
              <a:rPr lang="en-US" sz="4800" b="1" dirty="0">
                <a:ln w="6600">
                  <a:solidFill>
                    <a:schemeClr val="accent2"/>
                  </a:solidFill>
                  <a:prstDash val="solid"/>
                </a:ln>
                <a:solidFill>
                  <a:srgbClr val="FFFFFF"/>
                </a:solidFill>
                <a:effectLst>
                  <a:outerShdw dist="38100" dir="2700000" algn="tl" rotWithShape="0">
                    <a:schemeClr val="accent2"/>
                  </a:outerShdw>
                </a:effectLst>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rPr>
              <a:t>đọc</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a:p>
            <a:pPr algn="ctr" eaLnBrk="1" hangingPunct="1">
              <a:defRPr/>
            </a:pPr>
            <a:r>
              <a:rPr lang="en-US" sz="4800" b="1" dirty="0" err="1">
                <a:ln w="6600">
                  <a:solidFill>
                    <a:schemeClr val="accent2"/>
                  </a:solidFill>
                  <a:prstDash val="solid"/>
                </a:ln>
                <a:solidFill>
                  <a:srgbClr val="FFFFFF"/>
                </a:solidFill>
                <a:effectLst>
                  <a:outerShdw dist="38100" dir="2700000" algn="tl" rotWithShape="0">
                    <a:schemeClr val="accent2"/>
                  </a:outerShdw>
                </a:effectLst>
              </a:rPr>
              <a:t>Trống</a:t>
            </a:r>
            <a:r>
              <a:rPr lang="en-US" sz="4800" b="1" dirty="0">
                <a:ln w="6600">
                  <a:solidFill>
                    <a:schemeClr val="accent2"/>
                  </a:solidFill>
                  <a:prstDash val="solid"/>
                </a:ln>
                <a:solidFill>
                  <a:srgbClr val="FFFFFF"/>
                </a:solidFill>
                <a:effectLst>
                  <a:outerShdw dist="38100" dir="2700000" algn="tl" rotWithShape="0">
                    <a:schemeClr val="accent2"/>
                  </a:outerShdw>
                </a:effectLst>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rPr>
              <a:t>đồng</a:t>
            </a:r>
            <a:r>
              <a:rPr lang="en-US" sz="4800" b="1" dirty="0">
                <a:ln w="6600">
                  <a:solidFill>
                    <a:schemeClr val="accent2"/>
                  </a:solidFill>
                  <a:prstDash val="solid"/>
                </a:ln>
                <a:solidFill>
                  <a:srgbClr val="FFFFFF"/>
                </a:solidFill>
                <a:effectLst>
                  <a:outerShdw dist="38100" dir="2700000" algn="tl" rotWithShape="0">
                    <a:schemeClr val="accent2"/>
                  </a:outerShdw>
                </a:effectLst>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rPr>
              <a:t>Đông</a:t>
            </a:r>
            <a:r>
              <a:rPr lang="en-US" sz="4800" b="1" dirty="0">
                <a:ln w="6600">
                  <a:solidFill>
                    <a:schemeClr val="accent2"/>
                  </a:solidFill>
                  <a:prstDash val="solid"/>
                </a:ln>
                <a:solidFill>
                  <a:srgbClr val="FFFFFF"/>
                </a:solidFill>
                <a:effectLst>
                  <a:outerShdw dist="38100" dir="2700000" algn="tl" rotWithShape="0">
                    <a:schemeClr val="accent2"/>
                  </a:outerShdw>
                </a:effectLst>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rPr>
              <a:t>Sơn</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a:extLst>
              <a:ext uri="{FF2B5EF4-FFF2-40B4-BE49-F238E27FC236}">
                <a16:creationId xmlns:a16="http://schemas.microsoft.com/office/drawing/2014/main" id="{FC555C49-3B11-441F-9300-C112DD93263C}"/>
              </a:ext>
            </a:extLst>
          </p:cNvPr>
          <p:cNvSpPr txBox="1">
            <a:spLocks noChangeArrowheads="1"/>
          </p:cNvSpPr>
          <p:nvPr/>
        </p:nvSpPr>
        <p:spPr bwMode="auto">
          <a:xfrm>
            <a:off x="1885950" y="1122363"/>
            <a:ext cx="21145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Luyện đọc</a:t>
            </a:r>
            <a:r>
              <a:rPr lang="en-US" altLang="en-US" sz="2200" b="1">
                <a:solidFill>
                  <a:srgbClr val="C00000"/>
                </a:solidFill>
                <a:latin typeface="Times New Roman" panose="02020603050405020304" pitchFamily="18" charset="0"/>
                <a:cs typeface="Times New Roman" panose="02020603050405020304" pitchFamily="18" charset="0"/>
              </a:rPr>
              <a:t> :</a:t>
            </a:r>
          </a:p>
        </p:txBody>
      </p:sp>
      <p:sp>
        <p:nvSpPr>
          <p:cNvPr id="12291" name="Text Box 9">
            <a:extLst>
              <a:ext uri="{FF2B5EF4-FFF2-40B4-BE49-F238E27FC236}">
                <a16:creationId xmlns:a16="http://schemas.microsoft.com/office/drawing/2014/main" id="{0B07A9A2-942C-4D72-A1DE-5F473D18AC17}"/>
              </a:ext>
            </a:extLst>
          </p:cNvPr>
          <p:cNvSpPr txBox="1">
            <a:spLocks noChangeArrowheads="1"/>
          </p:cNvSpPr>
          <p:nvPr/>
        </p:nvSpPr>
        <p:spPr bwMode="auto">
          <a:xfrm>
            <a:off x="5105400" y="1130300"/>
            <a:ext cx="21145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Tìm hiểu bài</a:t>
            </a:r>
            <a:r>
              <a:rPr lang="en-US" altLang="en-US" sz="2200" b="1">
                <a:solidFill>
                  <a:srgbClr val="C00000"/>
                </a:solidFill>
                <a:latin typeface="Times New Roman" panose="02020603050405020304" pitchFamily="18" charset="0"/>
                <a:cs typeface="Times New Roman" panose="02020603050405020304" pitchFamily="18" charset="0"/>
              </a:rPr>
              <a:t>:</a:t>
            </a:r>
          </a:p>
        </p:txBody>
      </p:sp>
      <p:grpSp>
        <p:nvGrpSpPr>
          <p:cNvPr id="12292" name="Group 10">
            <a:extLst>
              <a:ext uri="{FF2B5EF4-FFF2-40B4-BE49-F238E27FC236}">
                <a16:creationId xmlns:a16="http://schemas.microsoft.com/office/drawing/2014/main" id="{1A89BC08-CB15-4E1C-B2AD-D744CC4FC257}"/>
              </a:ext>
            </a:extLst>
          </p:cNvPr>
          <p:cNvGrpSpPr>
            <a:grpSpLocks/>
          </p:cNvGrpSpPr>
          <p:nvPr/>
        </p:nvGrpSpPr>
        <p:grpSpPr bwMode="auto">
          <a:xfrm>
            <a:off x="3733800" y="1487488"/>
            <a:ext cx="1257300" cy="3257550"/>
            <a:chOff x="2304" y="1488"/>
            <a:chExt cx="1056" cy="2832"/>
          </a:xfrm>
        </p:grpSpPr>
        <p:sp>
          <p:nvSpPr>
            <p:cNvPr id="12310" name="Line 7">
              <a:extLst>
                <a:ext uri="{FF2B5EF4-FFF2-40B4-BE49-F238E27FC236}">
                  <a16:creationId xmlns:a16="http://schemas.microsoft.com/office/drawing/2014/main" id="{8253757E-F1D6-4FDA-BB1D-86E67A10F30C}"/>
                </a:ext>
              </a:extLst>
            </p:cNvPr>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12">
              <a:extLst>
                <a:ext uri="{FF2B5EF4-FFF2-40B4-BE49-F238E27FC236}">
                  <a16:creationId xmlns:a16="http://schemas.microsoft.com/office/drawing/2014/main" id="{FBC1ECAD-AE21-45A0-90DE-81D19F973CBF}"/>
                </a:ext>
              </a:extLst>
            </p:cNvPr>
            <p:cNvSpPr>
              <a:spLocks noChangeShapeType="1"/>
            </p:cNvSpPr>
            <p:nvPr/>
          </p:nvSpPr>
          <p:spPr bwMode="auto">
            <a:xfrm>
              <a:off x="2304" y="1488"/>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2293" name="Picture 5" descr="Bauernbar">
            <a:extLst>
              <a:ext uri="{FF2B5EF4-FFF2-40B4-BE49-F238E27FC236}">
                <a16:creationId xmlns:a16="http://schemas.microsoft.com/office/drawing/2014/main" id="{E4C0753B-831E-4189-9390-C0DF5DE39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648200"/>
            <a:ext cx="3971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a:extLst>
              <a:ext uri="{FF2B5EF4-FFF2-40B4-BE49-F238E27FC236}">
                <a16:creationId xmlns:a16="http://schemas.microsoft.com/office/drawing/2014/main" id="{34F0AE3A-EEF4-4DDA-AA68-06B46704BC4E}"/>
              </a:ext>
            </a:extLst>
          </p:cNvPr>
          <p:cNvSpPr>
            <a:spLocks noChangeArrowheads="1"/>
          </p:cNvSpPr>
          <p:nvPr/>
        </p:nvSpPr>
        <p:spPr bwMode="auto">
          <a:xfrm>
            <a:off x="1885950" y="-19050"/>
            <a:ext cx="5600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solidFill>
                  <a:srgbClr val="000000"/>
                </a:solidFill>
                <a:cs typeface="Times New Roman" panose="02020603050405020304" pitchFamily="18" charset="0"/>
              </a:rPr>
              <a:t>Tập đọc:</a:t>
            </a:r>
            <a:endParaRPr lang="en-US" altLang="en-US" sz="2400" u="sng">
              <a:solidFill>
                <a:srgbClr val="000000"/>
              </a:solidFill>
              <a:cs typeface="Times New Roman" panose="02020603050405020304" pitchFamily="18" charset="0"/>
            </a:endParaRPr>
          </a:p>
        </p:txBody>
      </p:sp>
      <p:sp>
        <p:nvSpPr>
          <p:cNvPr id="12295" name="Text Box 10">
            <a:extLst>
              <a:ext uri="{FF2B5EF4-FFF2-40B4-BE49-F238E27FC236}">
                <a16:creationId xmlns:a16="http://schemas.microsoft.com/office/drawing/2014/main" id="{958876B2-6CC6-4455-A683-CBEB1929009C}"/>
              </a:ext>
            </a:extLst>
          </p:cNvPr>
          <p:cNvSpPr txBox="1">
            <a:spLocks noChangeArrowheads="1"/>
          </p:cNvSpPr>
          <p:nvPr/>
        </p:nvSpPr>
        <p:spPr bwMode="auto">
          <a:xfrm>
            <a:off x="2549525" y="323850"/>
            <a:ext cx="4514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300" b="1">
                <a:solidFill>
                  <a:srgbClr val="C00000"/>
                </a:solidFill>
                <a:latin typeface="Times New Roman" panose="02020603050405020304" pitchFamily="18" charset="0"/>
              </a:rPr>
              <a:t>Trống đồng Đông Sơn</a:t>
            </a:r>
            <a:endParaRPr lang="en-US" altLang="en-US" sz="3300" b="1">
              <a:solidFill>
                <a:srgbClr val="C00000"/>
              </a:solidFill>
              <a:latin typeface="Verdana" panose="020B0604030504040204" pitchFamily="34" charset="0"/>
            </a:endParaRPr>
          </a:p>
        </p:txBody>
      </p:sp>
      <p:sp>
        <p:nvSpPr>
          <p:cNvPr id="12296" name="Text Box 27">
            <a:extLst>
              <a:ext uri="{FF2B5EF4-FFF2-40B4-BE49-F238E27FC236}">
                <a16:creationId xmlns:a16="http://schemas.microsoft.com/office/drawing/2014/main" id="{A47BFB17-876E-420E-A166-71A72E214437}"/>
              </a:ext>
            </a:extLst>
          </p:cNvPr>
          <p:cNvSpPr txBox="1">
            <a:spLocks noChangeArrowheads="1"/>
          </p:cNvSpPr>
          <p:nvPr/>
        </p:nvSpPr>
        <p:spPr bwMode="auto">
          <a:xfrm>
            <a:off x="5657850" y="873125"/>
            <a:ext cx="233838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latin typeface="Times New Roman" panose="02020603050405020304" pitchFamily="18" charset="0"/>
              </a:rPr>
              <a:t>Theo</a:t>
            </a:r>
            <a:r>
              <a:rPr lang="en-US" altLang="en-US" sz="1600" b="1">
                <a:solidFill>
                  <a:srgbClr val="000000"/>
                </a:solidFill>
                <a:latin typeface="Times New Roman" panose="02020603050405020304" pitchFamily="18" charset="0"/>
              </a:rPr>
              <a:t> Nguyễn Văn Huyên</a:t>
            </a:r>
          </a:p>
        </p:txBody>
      </p:sp>
      <p:sp>
        <p:nvSpPr>
          <p:cNvPr id="12297" name="Text Box 11">
            <a:extLst>
              <a:ext uri="{FF2B5EF4-FFF2-40B4-BE49-F238E27FC236}">
                <a16:creationId xmlns:a16="http://schemas.microsoft.com/office/drawing/2014/main" id="{8792D31A-F21F-4C05-BA72-A4C6E666E2E3}"/>
              </a:ext>
            </a:extLst>
          </p:cNvPr>
          <p:cNvSpPr txBox="1">
            <a:spLocks noChangeArrowheads="1"/>
          </p:cNvSpPr>
          <p:nvPr/>
        </p:nvSpPr>
        <p:spPr bwMode="auto">
          <a:xfrm>
            <a:off x="400050" y="3175"/>
            <a:ext cx="68580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i="1">
                <a:solidFill>
                  <a:srgbClr val="FF3300"/>
                </a:solidFill>
                <a:latin typeface="Times New Roman" panose="02020603050405020304" pitchFamily="18" charset="0"/>
              </a:rPr>
              <a:t>            </a:t>
            </a:r>
            <a:endParaRPr lang="en-US" altLang="en-US" sz="2100" b="1">
              <a:solidFill>
                <a:srgbClr val="0000FF"/>
              </a:solidFill>
              <a:latin typeface="Times New Roman" panose="02020603050405020304" pitchFamily="18" charset="0"/>
            </a:endParaRPr>
          </a:p>
        </p:txBody>
      </p:sp>
      <p:sp>
        <p:nvSpPr>
          <p:cNvPr id="12298" name="Text Box 20">
            <a:extLst>
              <a:ext uri="{FF2B5EF4-FFF2-40B4-BE49-F238E27FC236}">
                <a16:creationId xmlns:a16="http://schemas.microsoft.com/office/drawing/2014/main" id="{A00C5FFD-3440-4335-A00B-5BED69BE730B}"/>
              </a:ext>
            </a:extLst>
          </p:cNvPr>
          <p:cNvSpPr txBox="1">
            <a:spLocks noChangeArrowheads="1"/>
          </p:cNvSpPr>
          <p:nvPr/>
        </p:nvSpPr>
        <p:spPr bwMode="auto">
          <a:xfrm>
            <a:off x="693738" y="1573213"/>
            <a:ext cx="3429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0000CC"/>
                </a:solidFill>
                <a:latin typeface="Times New Roman" panose="02020603050405020304" pitchFamily="18" charset="0"/>
              </a:rPr>
              <a:t>hươu nai, sưu tập,  sắp xếp, chèo thuyền,  thuần hậu </a:t>
            </a:r>
          </a:p>
        </p:txBody>
      </p:sp>
      <p:sp>
        <p:nvSpPr>
          <p:cNvPr id="12299" name="Text Box 21">
            <a:extLst>
              <a:ext uri="{FF2B5EF4-FFF2-40B4-BE49-F238E27FC236}">
                <a16:creationId xmlns:a16="http://schemas.microsoft.com/office/drawing/2014/main" id="{10BB499B-9BFF-4FD1-A460-CABC12BD5D2C}"/>
              </a:ext>
            </a:extLst>
          </p:cNvPr>
          <p:cNvSpPr txBox="1">
            <a:spLocks noChangeArrowheads="1"/>
          </p:cNvSpPr>
          <p:nvPr/>
        </p:nvSpPr>
        <p:spPr bwMode="auto">
          <a:xfrm>
            <a:off x="92075" y="2266950"/>
            <a:ext cx="4181475"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100" b="1">
                <a:solidFill>
                  <a:srgbClr val="002060"/>
                </a:solidFill>
                <a:latin typeface="Times New Roman" panose="02020603050405020304" pitchFamily="18" charset="0"/>
              </a:rPr>
              <a:t>    - Niềm tự hào </a:t>
            </a:r>
            <a:r>
              <a:rPr lang="en-US" altLang="en-US" sz="2100" b="1">
                <a:solidFill>
                  <a:srgbClr val="FF3300"/>
                </a:solidFill>
                <a:latin typeface="Times New Roman" panose="02020603050405020304" pitchFamily="18" charset="0"/>
              </a:rPr>
              <a:t>chính đáng</a:t>
            </a:r>
            <a:r>
              <a:rPr lang="en-US" altLang="en-US" sz="2100" b="1">
                <a:solidFill>
                  <a:srgbClr val="0000FF"/>
                </a:solidFill>
                <a:latin typeface="Times New Roman" panose="02020603050405020304" pitchFamily="18" charset="0"/>
              </a:rPr>
              <a:t> </a:t>
            </a:r>
            <a:r>
              <a:rPr lang="en-US" altLang="en-US" sz="2100" b="1">
                <a:solidFill>
                  <a:srgbClr val="002060"/>
                </a:solidFill>
                <a:latin typeface="Times New Roman" panose="02020603050405020304" pitchFamily="18" charset="0"/>
              </a:rPr>
              <a:t>của chúng ta trong nền văn hoá Đông Sơn chính là bộ sưu tập trống đồng </a:t>
            </a:r>
            <a:r>
              <a:rPr lang="en-US" altLang="en-US" sz="2100" b="1">
                <a:solidFill>
                  <a:srgbClr val="FF3300"/>
                </a:solidFill>
                <a:latin typeface="Times New Roman" panose="02020603050405020304" pitchFamily="18" charset="0"/>
              </a:rPr>
              <a:t>hết sức phong phú.</a:t>
            </a:r>
          </a:p>
          <a:p>
            <a:pPr algn="just">
              <a:spcBef>
                <a:spcPct val="50000"/>
              </a:spcBef>
            </a:pPr>
            <a:endParaRPr lang="en-US" altLang="en-US" sz="2100" b="1">
              <a:solidFill>
                <a:srgbClr val="0000FF"/>
              </a:solidFill>
              <a:latin typeface="Times New Roman" panose="02020603050405020304" pitchFamily="18" charset="0"/>
            </a:endParaRPr>
          </a:p>
        </p:txBody>
      </p:sp>
      <p:sp>
        <p:nvSpPr>
          <p:cNvPr id="12300" name="Text Box 26">
            <a:extLst>
              <a:ext uri="{FF2B5EF4-FFF2-40B4-BE49-F238E27FC236}">
                <a16:creationId xmlns:a16="http://schemas.microsoft.com/office/drawing/2014/main" id="{D487E1C6-501E-4765-B0DB-CE1FD8A5AFE1}"/>
              </a:ext>
            </a:extLst>
          </p:cNvPr>
          <p:cNvSpPr txBox="1">
            <a:spLocks noChangeArrowheads="1"/>
          </p:cNvSpPr>
          <p:nvPr/>
        </p:nvSpPr>
        <p:spPr bwMode="auto">
          <a:xfrm>
            <a:off x="92075" y="3638550"/>
            <a:ext cx="418147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002060"/>
                </a:solidFill>
                <a:latin typeface="Times New Roman" panose="02020603050405020304" pitchFamily="18" charset="0"/>
              </a:rPr>
              <a:t>    - Con người cầm vũ khí bảo vệ quê hương và </a:t>
            </a:r>
            <a:r>
              <a:rPr lang="en-US" altLang="en-US" sz="2100" b="1">
                <a:solidFill>
                  <a:srgbClr val="FF0000"/>
                </a:solidFill>
                <a:latin typeface="Times New Roman" panose="02020603050405020304" pitchFamily="18" charset="0"/>
              </a:rPr>
              <a:t>tưng bừng nhảy múa </a:t>
            </a:r>
            <a:r>
              <a:rPr lang="en-US" altLang="en-US" sz="2100" b="1">
                <a:solidFill>
                  <a:srgbClr val="002060"/>
                </a:solidFill>
                <a:latin typeface="Times New Roman" panose="02020603050405020304" pitchFamily="18" charset="0"/>
              </a:rPr>
              <a:t>mừng chiến công hay </a:t>
            </a:r>
            <a:r>
              <a:rPr lang="en-US" altLang="en-US" sz="2100" b="1">
                <a:solidFill>
                  <a:srgbClr val="FF0000"/>
                </a:solidFill>
                <a:latin typeface="Times New Roman" panose="02020603050405020304" pitchFamily="18" charset="0"/>
              </a:rPr>
              <a:t>cảm tạ </a:t>
            </a:r>
            <a:r>
              <a:rPr lang="en-US" altLang="en-US" sz="2100" b="1">
                <a:solidFill>
                  <a:srgbClr val="002060"/>
                </a:solidFill>
                <a:latin typeface="Times New Roman" panose="02020603050405020304" pitchFamily="18" charset="0"/>
              </a:rPr>
              <a:t>thần linh,…</a:t>
            </a:r>
          </a:p>
        </p:txBody>
      </p:sp>
      <p:sp>
        <p:nvSpPr>
          <p:cNvPr id="12301" name="Line 28">
            <a:extLst>
              <a:ext uri="{FF2B5EF4-FFF2-40B4-BE49-F238E27FC236}">
                <a16:creationId xmlns:a16="http://schemas.microsoft.com/office/drawing/2014/main" id="{CD277267-713C-4299-AFED-6D984E657757}"/>
              </a:ext>
            </a:extLst>
          </p:cNvPr>
          <p:cNvSpPr>
            <a:spLocks noChangeShapeType="1"/>
          </p:cNvSpPr>
          <p:nvPr/>
        </p:nvSpPr>
        <p:spPr bwMode="auto">
          <a:xfrm flipH="1">
            <a:off x="609600" y="29718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2302" name="Line 29">
            <a:extLst>
              <a:ext uri="{FF2B5EF4-FFF2-40B4-BE49-F238E27FC236}">
                <a16:creationId xmlns:a16="http://schemas.microsoft.com/office/drawing/2014/main" id="{65384A44-D66C-4E87-9EC8-6B6FE68A1D38}"/>
              </a:ext>
            </a:extLst>
          </p:cNvPr>
          <p:cNvSpPr>
            <a:spLocks noChangeShapeType="1"/>
          </p:cNvSpPr>
          <p:nvPr/>
        </p:nvSpPr>
        <p:spPr bwMode="auto">
          <a:xfrm flipH="1">
            <a:off x="1385888" y="40132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2303" name="Line 36">
            <a:extLst>
              <a:ext uri="{FF2B5EF4-FFF2-40B4-BE49-F238E27FC236}">
                <a16:creationId xmlns:a16="http://schemas.microsoft.com/office/drawing/2014/main" id="{31883F71-16A2-466A-89F4-9FDE4D9F2C0A}"/>
              </a:ext>
            </a:extLst>
          </p:cNvPr>
          <p:cNvSpPr>
            <a:spLocks noChangeShapeType="1"/>
          </p:cNvSpPr>
          <p:nvPr/>
        </p:nvSpPr>
        <p:spPr bwMode="auto">
          <a:xfrm flipH="1">
            <a:off x="2182813" y="4349750"/>
            <a:ext cx="5715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2304" name="Text Box 18">
            <a:extLst>
              <a:ext uri="{FF2B5EF4-FFF2-40B4-BE49-F238E27FC236}">
                <a16:creationId xmlns:a16="http://schemas.microsoft.com/office/drawing/2014/main" id="{899CBE7B-63E2-45A7-ADD6-097B5708881F}"/>
              </a:ext>
            </a:extLst>
          </p:cNvPr>
          <p:cNvSpPr txBox="1">
            <a:spLocks noChangeArrowheads="1"/>
          </p:cNvSpPr>
          <p:nvPr/>
        </p:nvSpPr>
        <p:spPr bwMode="auto">
          <a:xfrm>
            <a:off x="4395788"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Chính đáng:</a:t>
            </a:r>
          </a:p>
        </p:txBody>
      </p:sp>
      <p:sp>
        <p:nvSpPr>
          <p:cNvPr id="12305" name="Text Box 18">
            <a:extLst>
              <a:ext uri="{FF2B5EF4-FFF2-40B4-BE49-F238E27FC236}">
                <a16:creationId xmlns:a16="http://schemas.microsoft.com/office/drawing/2014/main" id="{C0075E9E-971F-437A-BCDE-60934C18F356}"/>
              </a:ext>
            </a:extLst>
          </p:cNvPr>
          <p:cNvSpPr txBox="1">
            <a:spLocks noChangeArrowheads="1"/>
          </p:cNvSpPr>
          <p:nvPr/>
        </p:nvSpPr>
        <p:spPr bwMode="auto">
          <a:xfrm>
            <a:off x="4395788" y="190976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Văn hóa Đông Sơn:</a:t>
            </a:r>
          </a:p>
        </p:txBody>
      </p:sp>
      <p:sp>
        <p:nvSpPr>
          <p:cNvPr id="12306" name="Text Box 18">
            <a:extLst>
              <a:ext uri="{FF2B5EF4-FFF2-40B4-BE49-F238E27FC236}">
                <a16:creationId xmlns:a16="http://schemas.microsoft.com/office/drawing/2014/main" id="{F2350ADA-A630-4617-A947-7FD4AF0183C8}"/>
              </a:ext>
            </a:extLst>
          </p:cNvPr>
          <p:cNvSpPr txBox="1">
            <a:spLocks noChangeArrowheads="1"/>
          </p:cNvSpPr>
          <p:nvPr/>
        </p:nvSpPr>
        <p:spPr bwMode="auto">
          <a:xfrm>
            <a:off x="4395788" y="2835275"/>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Hoa văn:</a:t>
            </a:r>
          </a:p>
        </p:txBody>
      </p:sp>
      <p:sp>
        <p:nvSpPr>
          <p:cNvPr id="12307" name="Text Box 18">
            <a:extLst>
              <a:ext uri="{FF2B5EF4-FFF2-40B4-BE49-F238E27FC236}">
                <a16:creationId xmlns:a16="http://schemas.microsoft.com/office/drawing/2014/main" id="{93D37678-20A3-47DC-8885-D77F1A7BBE84}"/>
              </a:ext>
            </a:extLst>
          </p:cNvPr>
          <p:cNvSpPr txBox="1">
            <a:spLocks noChangeArrowheads="1"/>
          </p:cNvSpPr>
          <p:nvPr/>
        </p:nvSpPr>
        <p:spPr bwMode="auto">
          <a:xfrm>
            <a:off x="5638800"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Đúng, hợp với lẽ phải    </a:t>
            </a:r>
          </a:p>
        </p:txBody>
      </p:sp>
      <p:sp>
        <p:nvSpPr>
          <p:cNvPr id="12308" name="Text Box 18">
            <a:extLst>
              <a:ext uri="{FF2B5EF4-FFF2-40B4-BE49-F238E27FC236}">
                <a16:creationId xmlns:a16="http://schemas.microsoft.com/office/drawing/2014/main" id="{86D27250-42B8-4BE0-AA26-CA9F8D34CF9B}"/>
              </a:ext>
            </a:extLst>
          </p:cNvPr>
          <p:cNvSpPr txBox="1">
            <a:spLocks noChangeArrowheads="1"/>
          </p:cNvSpPr>
          <p:nvPr/>
        </p:nvSpPr>
        <p:spPr bwMode="auto">
          <a:xfrm>
            <a:off x="4381500" y="1901825"/>
            <a:ext cx="47625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                                  nền văn hóa của một thời kì lịch sử cổ xưa, được xác định trên cơ sở những di vật tìm được ở Đông Sơn, Thanh Hóa.     </a:t>
            </a:r>
          </a:p>
        </p:txBody>
      </p:sp>
      <p:sp>
        <p:nvSpPr>
          <p:cNvPr id="33" name="Text Box 18">
            <a:extLst>
              <a:ext uri="{FF2B5EF4-FFF2-40B4-BE49-F238E27FC236}">
                <a16:creationId xmlns:a16="http://schemas.microsoft.com/office/drawing/2014/main" id="{05161BE2-DD02-4D5C-A3F4-0D0AEA7FD11F}"/>
              </a:ext>
            </a:extLst>
          </p:cNvPr>
          <p:cNvSpPr txBox="1">
            <a:spLocks noChangeArrowheads="1"/>
          </p:cNvSpPr>
          <p:nvPr/>
        </p:nvSpPr>
        <p:spPr bwMode="auto">
          <a:xfrm>
            <a:off x="5326063" y="2835275"/>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Hình trang trí trên đồ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2D66E-D36A-45A3-B2FE-D90514F32DBB}"/>
              </a:ext>
            </a:extLst>
          </p:cNvPr>
          <p:cNvPicPr>
            <a:picLocks noChangeAspect="1"/>
          </p:cNvPicPr>
          <p:nvPr/>
        </p:nvPicPr>
        <p:blipFill>
          <a:blip r:embed="rId2"/>
          <a:stretch>
            <a:fillRect/>
          </a:stretch>
        </p:blipFill>
        <p:spPr>
          <a:xfrm>
            <a:off x="1143000" y="0"/>
            <a:ext cx="6858000" cy="5143500"/>
          </a:xfrm>
          <a:prstGeom prst="rect">
            <a:avLst/>
          </a:prstGeom>
          <a:solidFill>
            <a:srgbClr val="FFFF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77829" name="Picture 1" descr="C:\Users\Admin\Downloads\DSC04112.jpg">
            <a:extLst>
              <a:ext uri="{FF2B5EF4-FFF2-40B4-BE49-F238E27FC236}">
                <a16:creationId xmlns:a16="http://schemas.microsoft.com/office/drawing/2014/main" id="{2782F109-D45E-4CAC-809E-117283F78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4" descr="486d9092_trong%20dong%20ngoc%20lu_resize">
            <a:extLst>
              <a:ext uri="{FF2B5EF4-FFF2-40B4-BE49-F238E27FC236}">
                <a16:creationId xmlns:a16="http://schemas.microsoft.com/office/drawing/2014/main" id="{B39CA626-B9EC-4925-A3C2-224B0B2B2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solidFill>
            <a:srgbClr val="FFCC99"/>
          </a:solidFill>
          <a:ln w="28575">
            <a:solidFill>
              <a:srgbClr val="0000FF"/>
            </a:solidFill>
            <a:miter lim="800000"/>
            <a:headEnd/>
            <a:tailEnd/>
          </a:ln>
        </p:spPr>
      </p:pic>
      <p:pic>
        <p:nvPicPr>
          <p:cNvPr id="77830" name="Picture 2" descr="E:\TD P.jpg">
            <a:extLst>
              <a:ext uri="{FF2B5EF4-FFF2-40B4-BE49-F238E27FC236}">
                <a16:creationId xmlns:a16="http://schemas.microsoft.com/office/drawing/2014/main" id="{47767E4A-6311-456E-8782-2FF53735FD29}"/>
              </a:ext>
            </a:extLst>
          </p:cNvPr>
          <p:cNvPicPr>
            <a:picLocks noChangeAspect="1" noChangeArrowheads="1"/>
          </p:cNvPicPr>
          <p:nvPr/>
        </p:nvPicPr>
        <p:blipFill>
          <a:blip r:embed="rId5">
            <a:lum bright="-34000" contrast="16000"/>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77829"/>
                                        </p:tgtEl>
                                        <p:attrNameLst>
                                          <p:attrName>style.visibility</p:attrName>
                                        </p:attrNameLst>
                                      </p:cBhvr>
                                      <p:to>
                                        <p:strVal val="visible"/>
                                      </p:to>
                                    </p:set>
                                    <p:anim calcmode="lin" valueType="num">
                                      <p:cBhvr>
                                        <p:cTn id="13" dur="500" fill="hold"/>
                                        <p:tgtEl>
                                          <p:spTgt spid="77829"/>
                                        </p:tgtEl>
                                        <p:attrNameLst>
                                          <p:attrName>ppt_w</p:attrName>
                                        </p:attrNameLst>
                                      </p:cBhvr>
                                      <p:tavLst>
                                        <p:tav tm="0">
                                          <p:val>
                                            <p:strVal val="4*#ppt_w"/>
                                          </p:val>
                                        </p:tav>
                                        <p:tav tm="100000">
                                          <p:val>
                                            <p:strVal val="#ppt_w"/>
                                          </p:val>
                                        </p:tav>
                                      </p:tavLst>
                                    </p:anim>
                                    <p:anim calcmode="lin" valueType="num">
                                      <p:cBhvr>
                                        <p:cTn id="14" dur="500" fill="hold"/>
                                        <p:tgtEl>
                                          <p:spTgt spid="77829"/>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61796"/>
                                        </p:tgtEl>
                                        <p:attrNameLst>
                                          <p:attrName>style.visibility</p:attrName>
                                        </p:attrNameLst>
                                      </p:cBhvr>
                                      <p:to>
                                        <p:strVal val="visible"/>
                                      </p:to>
                                    </p:set>
                                    <p:anim calcmode="lin" valueType="num">
                                      <p:cBhvr>
                                        <p:cTn id="19" dur="500" fill="hold"/>
                                        <p:tgtEl>
                                          <p:spTgt spid="161796"/>
                                        </p:tgtEl>
                                        <p:attrNameLst>
                                          <p:attrName>ppt_w</p:attrName>
                                        </p:attrNameLst>
                                      </p:cBhvr>
                                      <p:tavLst>
                                        <p:tav tm="0">
                                          <p:val>
                                            <p:fltVal val="0"/>
                                          </p:val>
                                        </p:tav>
                                        <p:tav tm="100000">
                                          <p:val>
                                            <p:strVal val="#ppt_w"/>
                                          </p:val>
                                        </p:tav>
                                      </p:tavLst>
                                    </p:anim>
                                    <p:anim calcmode="lin" valueType="num">
                                      <p:cBhvr>
                                        <p:cTn id="20" dur="500" fill="hold"/>
                                        <p:tgtEl>
                                          <p:spTgt spid="161796"/>
                                        </p:tgtEl>
                                        <p:attrNameLst>
                                          <p:attrName>ppt_h</p:attrName>
                                        </p:attrNameLst>
                                      </p:cBhvr>
                                      <p:tavLst>
                                        <p:tav tm="0">
                                          <p:val>
                                            <p:fltVal val="0"/>
                                          </p:val>
                                        </p:tav>
                                        <p:tav tm="100000">
                                          <p:val>
                                            <p:strVal val="#ppt_h"/>
                                          </p:val>
                                        </p:tav>
                                      </p:tavLst>
                                    </p:anim>
                                    <p:anim calcmode="lin" valueType="num">
                                      <p:cBhvr>
                                        <p:cTn id="21" dur="500" fill="hold"/>
                                        <p:tgtEl>
                                          <p:spTgt spid="161796"/>
                                        </p:tgtEl>
                                        <p:attrNameLst>
                                          <p:attrName>ppt_x</p:attrName>
                                        </p:attrNameLst>
                                      </p:cBhvr>
                                      <p:tavLst>
                                        <p:tav tm="0">
                                          <p:val>
                                            <p:fltVal val="0.5"/>
                                          </p:val>
                                        </p:tav>
                                        <p:tav tm="100000">
                                          <p:val>
                                            <p:strVal val="#ppt_x"/>
                                          </p:val>
                                        </p:tav>
                                      </p:tavLst>
                                    </p:anim>
                                    <p:anim calcmode="lin" valueType="num">
                                      <p:cBhvr>
                                        <p:cTn id="22" dur="500" fill="hold"/>
                                        <p:tgtEl>
                                          <p:spTgt spid="161796"/>
                                        </p:tgtEl>
                                        <p:attrNameLst>
                                          <p:attrName>ppt_y</p:attrName>
                                        </p:attrNameLst>
                                      </p:cBhvr>
                                      <p:tavLst>
                                        <p:tav tm="0">
                                          <p:val>
                                            <p:fltVal val="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77830"/>
                                        </p:tgtEl>
                                        <p:attrNameLst>
                                          <p:attrName>style.visibility</p:attrName>
                                        </p:attrNameLst>
                                      </p:cBhvr>
                                      <p:to>
                                        <p:strVal val="visible"/>
                                      </p:to>
                                    </p:set>
                                    <p:animEffect transition="in" filter="wheel(4)">
                                      <p:cBhvr>
                                        <p:cTn id="27" dur="1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6" name="Group 8">
            <a:extLst>
              <a:ext uri="{FF2B5EF4-FFF2-40B4-BE49-F238E27FC236}">
                <a16:creationId xmlns:a16="http://schemas.microsoft.com/office/drawing/2014/main" id="{3DD50003-C026-466C-BB88-655250FE2952}"/>
              </a:ext>
            </a:extLst>
          </p:cNvPr>
          <p:cNvGrpSpPr>
            <a:grpSpLocks/>
          </p:cNvGrpSpPr>
          <p:nvPr/>
        </p:nvGrpSpPr>
        <p:grpSpPr bwMode="auto">
          <a:xfrm>
            <a:off x="1143000" y="571500"/>
            <a:ext cx="6858000" cy="3657600"/>
            <a:chOff x="0" y="0"/>
            <a:chExt cx="5760" cy="4320"/>
          </a:xfrm>
        </p:grpSpPr>
        <p:pic>
          <p:nvPicPr>
            <p:cNvPr id="4" name="Picture 3">
              <a:extLst>
                <a:ext uri="{FF2B5EF4-FFF2-40B4-BE49-F238E27FC236}">
                  <a16:creationId xmlns:a16="http://schemas.microsoft.com/office/drawing/2014/main" id="{C4E9D0A6-373E-4B25-B08C-5C1E930CC232}"/>
                </a:ext>
              </a:extLst>
            </p:cNvPr>
            <p:cNvPicPr>
              <a:picLocks noChangeAspect="1"/>
            </p:cNvPicPr>
            <p:nvPr/>
          </p:nvPicPr>
          <p:blipFill>
            <a:blip r:embed="rId2"/>
            <a:stretch>
              <a:fillRect/>
            </a:stretch>
          </p:blipFill>
          <p:spPr>
            <a:xfrm>
              <a:off x="0" y="0"/>
              <a:ext cx="2880" cy="4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5" name="Picture 1" descr="C:\Users\Admin\Downloads\images.jpg">
              <a:extLst>
                <a:ext uri="{FF2B5EF4-FFF2-40B4-BE49-F238E27FC236}">
                  <a16:creationId xmlns:a16="http://schemas.microsoft.com/office/drawing/2014/main" id="{BAD77D02-964E-40D5-A23D-FB644D55B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0"/>
              <a:ext cx="2832" cy="43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8859" name="Group 11">
            <a:extLst>
              <a:ext uri="{FF2B5EF4-FFF2-40B4-BE49-F238E27FC236}">
                <a16:creationId xmlns:a16="http://schemas.microsoft.com/office/drawing/2014/main" id="{49A439CE-3289-489D-8D21-46678D22D1DA}"/>
              </a:ext>
            </a:extLst>
          </p:cNvPr>
          <p:cNvGrpSpPr>
            <a:grpSpLocks/>
          </p:cNvGrpSpPr>
          <p:nvPr/>
        </p:nvGrpSpPr>
        <p:grpSpPr bwMode="auto">
          <a:xfrm>
            <a:off x="1143000" y="571500"/>
            <a:ext cx="6858000" cy="3657600"/>
            <a:chOff x="0" y="480"/>
            <a:chExt cx="5760" cy="3072"/>
          </a:xfrm>
        </p:grpSpPr>
        <p:pic>
          <p:nvPicPr>
            <p:cNvPr id="14342" name="Picture 3" descr="C:\Users\Admin\Downloads\kho-thuyenchien.jpg">
              <a:extLst>
                <a:ext uri="{FF2B5EF4-FFF2-40B4-BE49-F238E27FC236}">
                  <a16:creationId xmlns:a16="http://schemas.microsoft.com/office/drawing/2014/main" id="{EB70C7D6-C768-45F0-8312-1EBB7490B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
              <a:ext cx="2880" cy="3072"/>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A14435-DECC-4975-A0DB-FEFAE928A420}"/>
                </a:ext>
              </a:extLst>
            </p:cNvPr>
            <p:cNvPicPr>
              <a:picLocks noChangeAspect="1"/>
            </p:cNvPicPr>
            <p:nvPr/>
          </p:nvPicPr>
          <p:blipFill>
            <a:blip r:embed="rId5"/>
            <a:srcRect l="33333" t="61047" r="29167" b="20000"/>
            <a:stretch>
              <a:fillRect/>
            </a:stretch>
          </p:blipFill>
          <p:spPr>
            <a:xfrm>
              <a:off x="2928" y="480"/>
              <a:ext cx="2832" cy="3072"/>
            </a:xfrm>
            <a:prstGeom prst="rect">
              <a:avLst/>
            </a:prstGeom>
            <a:solidFill>
              <a:schemeClr val="bg1"/>
            </a:solidFill>
            <a:ln w="38100" cap="sq">
              <a:solidFill>
                <a:schemeClr val="bg1"/>
              </a:solidFill>
              <a:prstDash val="solid"/>
              <a:miter lim="800000"/>
            </a:ln>
            <a:effectLst>
              <a:outerShdw blurRad="50800" dist="38100" dir="2700000" algn="tl" rotWithShape="0">
                <a:srgbClr val="000000">
                  <a:alpha val="43000"/>
                </a:srgbClr>
              </a:outerShdw>
            </a:effectLst>
          </p:spPr>
        </p:pic>
      </p:grpSp>
      <p:pic>
        <p:nvPicPr>
          <p:cNvPr id="176131" name="il_fi" descr="danluan_00196">
            <a:extLst>
              <a:ext uri="{FF2B5EF4-FFF2-40B4-BE49-F238E27FC236}">
                <a16:creationId xmlns:a16="http://schemas.microsoft.com/office/drawing/2014/main" id="{69402A68-1817-4A23-895F-02A92A915D23}"/>
              </a:ext>
            </a:extLst>
          </p:cNvPr>
          <p:cNvPicPr>
            <a:picLocks noChangeAspect="1" noChangeArrowheads="1"/>
          </p:cNvPicPr>
          <p:nvPr/>
        </p:nvPicPr>
        <p:blipFill>
          <a:blip r:embed="rId6">
            <a:lum bright="-10000" contrast="22000"/>
            <a:extLst>
              <a:ext uri="{28A0092B-C50C-407E-A947-70E740481C1C}">
                <a14:useLocalDpi xmlns:a14="http://schemas.microsoft.com/office/drawing/2010/main" val="0"/>
              </a:ext>
            </a:extLst>
          </a:blip>
          <a:srcRect/>
          <a:stretch>
            <a:fillRect/>
          </a:stretch>
        </p:blipFill>
        <p:spPr bwMode="auto">
          <a:xfrm>
            <a:off x="1143000" y="571500"/>
            <a:ext cx="6858000" cy="3657600"/>
          </a:xfrm>
          <a:prstGeom prst="rect">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78861" name="Picture 3">
            <a:extLst>
              <a:ext uri="{FF2B5EF4-FFF2-40B4-BE49-F238E27FC236}">
                <a16:creationId xmlns:a16="http://schemas.microsoft.com/office/drawing/2014/main" id="{80EE813C-AAE0-4C59-9E71-8624E09E34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8856"/>
                                        </p:tgtEl>
                                        <p:attrNameLst>
                                          <p:attrName>style.visibility</p:attrName>
                                        </p:attrNameLst>
                                      </p:cBhvr>
                                      <p:to>
                                        <p:strVal val="hidden"/>
                                      </p:to>
                                    </p:set>
                                  </p:childTnLst>
                                </p:cTn>
                              </p:par>
                              <p:par>
                                <p:cTn id="11" presetID="23" presetClass="entr" presetSubtype="32" fill="hold" nodeType="withEffect">
                                  <p:stCondLst>
                                    <p:cond delay="0"/>
                                  </p:stCondLst>
                                  <p:childTnLst>
                                    <p:set>
                                      <p:cBhvr>
                                        <p:cTn id="12" dur="1" fill="hold">
                                          <p:stCondLst>
                                            <p:cond delay="0"/>
                                          </p:stCondLst>
                                        </p:cTn>
                                        <p:tgtEl>
                                          <p:spTgt spid="78859"/>
                                        </p:tgtEl>
                                        <p:attrNameLst>
                                          <p:attrName>style.visibility</p:attrName>
                                        </p:attrNameLst>
                                      </p:cBhvr>
                                      <p:to>
                                        <p:strVal val="visible"/>
                                      </p:to>
                                    </p:set>
                                    <p:anim calcmode="lin" valueType="num">
                                      <p:cBhvr>
                                        <p:cTn id="13" dur="500" fill="hold"/>
                                        <p:tgtEl>
                                          <p:spTgt spid="78859"/>
                                        </p:tgtEl>
                                        <p:attrNameLst>
                                          <p:attrName>ppt_w</p:attrName>
                                        </p:attrNameLst>
                                      </p:cBhvr>
                                      <p:tavLst>
                                        <p:tav tm="0">
                                          <p:val>
                                            <p:strVal val="4*#ppt_w"/>
                                          </p:val>
                                        </p:tav>
                                        <p:tav tm="100000">
                                          <p:val>
                                            <p:strVal val="#ppt_w"/>
                                          </p:val>
                                        </p:tav>
                                      </p:tavLst>
                                    </p:anim>
                                    <p:anim calcmode="lin" valueType="num">
                                      <p:cBhvr>
                                        <p:cTn id="14" dur="500" fill="hold"/>
                                        <p:tgtEl>
                                          <p:spTgt spid="78859"/>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78859"/>
                                        </p:tgtEl>
                                        <p:attrNameLst>
                                          <p:attrName>style.visibility</p:attrName>
                                        </p:attrNameLst>
                                      </p:cBhvr>
                                      <p:to>
                                        <p:strVal val="hidden"/>
                                      </p:to>
                                    </p:set>
                                  </p:childTnLst>
                                </p:cTn>
                              </p:par>
                              <p:par>
                                <p:cTn id="19" presetID="20" presetClass="entr" presetSubtype="0" fill="hold" nodeType="withEffect">
                                  <p:stCondLst>
                                    <p:cond delay="0"/>
                                  </p:stCondLst>
                                  <p:childTnLst>
                                    <p:set>
                                      <p:cBhvr>
                                        <p:cTn id="20" dur="1" fill="hold">
                                          <p:stCondLst>
                                            <p:cond delay="0"/>
                                          </p:stCondLst>
                                        </p:cTn>
                                        <p:tgtEl>
                                          <p:spTgt spid="176131"/>
                                        </p:tgtEl>
                                        <p:attrNameLst>
                                          <p:attrName>style.visibility</p:attrName>
                                        </p:attrNameLst>
                                      </p:cBhvr>
                                      <p:to>
                                        <p:strVal val="visible"/>
                                      </p:to>
                                    </p:set>
                                    <p:animEffect transition="in" filter="wedge">
                                      <p:cBhvr>
                                        <p:cTn id="21" dur="2000"/>
                                        <p:tgtEl>
                                          <p:spTgt spid="1761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76131"/>
                                        </p:tgtEl>
                                        <p:attrNameLst>
                                          <p:attrName>style.visibility</p:attrName>
                                        </p:attrNameLst>
                                      </p:cBhvr>
                                      <p:to>
                                        <p:strVal val="hidden"/>
                                      </p:to>
                                    </p:set>
                                  </p:childTnLst>
                                </p:cTn>
                              </p:par>
                              <p:par>
                                <p:cTn id="26" presetID="21" presetClass="entr" presetSubtype="4" fill="hold" nodeType="withEffect">
                                  <p:stCondLst>
                                    <p:cond delay="0"/>
                                  </p:stCondLst>
                                  <p:childTnLst>
                                    <p:set>
                                      <p:cBhvr>
                                        <p:cTn id="27" dur="1" fill="hold">
                                          <p:stCondLst>
                                            <p:cond delay="0"/>
                                          </p:stCondLst>
                                        </p:cTn>
                                        <p:tgtEl>
                                          <p:spTgt spid="78861"/>
                                        </p:tgtEl>
                                        <p:attrNameLst>
                                          <p:attrName>style.visibility</p:attrName>
                                        </p:attrNameLst>
                                      </p:cBhvr>
                                      <p:to>
                                        <p:strVal val="visible"/>
                                      </p:to>
                                    </p:set>
                                    <p:animEffect transition="in" filter="wheel(4)">
                                      <p:cBhvr>
                                        <p:cTn id="28" dur="2000"/>
                                        <p:tgtEl>
                                          <p:spTgt spid="7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80" name="Group 8">
            <a:extLst>
              <a:ext uri="{FF2B5EF4-FFF2-40B4-BE49-F238E27FC236}">
                <a16:creationId xmlns:a16="http://schemas.microsoft.com/office/drawing/2014/main" id="{5B821022-CE6B-4022-A2DF-1AFA3D15743E}"/>
              </a:ext>
            </a:extLst>
          </p:cNvPr>
          <p:cNvGrpSpPr>
            <a:grpSpLocks/>
          </p:cNvGrpSpPr>
          <p:nvPr/>
        </p:nvGrpSpPr>
        <p:grpSpPr bwMode="auto">
          <a:xfrm>
            <a:off x="1143000" y="0"/>
            <a:ext cx="6858000" cy="2286000"/>
            <a:chOff x="0" y="0"/>
            <a:chExt cx="5760" cy="1920"/>
          </a:xfrm>
        </p:grpSpPr>
        <p:pic>
          <p:nvPicPr>
            <p:cNvPr id="15369" name="Picture 7" descr="hinh thuyen">
              <a:extLst>
                <a:ext uri="{FF2B5EF4-FFF2-40B4-BE49-F238E27FC236}">
                  <a16:creationId xmlns:a16="http://schemas.microsoft.com/office/drawing/2014/main" id="{7D1F0343-BE5E-4198-9FC0-80E529BF3680}"/>
                </a:ext>
              </a:extLst>
            </p:cNvPr>
            <p:cNvPicPr>
              <a:picLocks noChangeAspect="1" noChangeArrowheads="1"/>
            </p:cNvPicPr>
            <p:nvPr/>
          </p:nvPicPr>
          <p:blipFill>
            <a:blip r:embed="rId2">
              <a:lum bright="-22000" contrast="30000"/>
              <a:extLst>
                <a:ext uri="{28A0092B-C50C-407E-A947-70E740481C1C}">
                  <a14:useLocalDpi xmlns:a14="http://schemas.microsoft.com/office/drawing/2010/main" val="0"/>
                </a:ext>
              </a:extLst>
            </a:blip>
            <a:srcRect/>
            <a:stretch>
              <a:fillRect/>
            </a:stretch>
          </p:blipFill>
          <p:spPr bwMode="auto">
            <a:xfrm>
              <a:off x="0" y="0"/>
              <a:ext cx="5760" cy="192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70" name="Text Box 7">
              <a:extLst>
                <a:ext uri="{FF2B5EF4-FFF2-40B4-BE49-F238E27FC236}">
                  <a16:creationId xmlns:a16="http://schemas.microsoft.com/office/drawing/2014/main" id="{B271A0B3-CD8F-4E6E-971A-A97764A4584A}"/>
                </a:ext>
              </a:extLst>
            </p:cNvPr>
            <p:cNvSpPr txBox="1">
              <a:spLocks noChangeArrowheads="1"/>
            </p:cNvSpPr>
            <p:nvPr/>
          </p:nvSpPr>
          <p:spPr bwMode="auto">
            <a:xfrm>
              <a:off x="1008" y="1536"/>
              <a:ext cx="2784" cy="3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100" b="1">
                  <a:solidFill>
                    <a:srgbClr val="000000"/>
                  </a:solidFill>
                  <a:latin typeface="Times New Roman" panose="02020603050405020304" pitchFamily="18" charset="0"/>
                </a:rPr>
                <a:t>chèo thuyền</a:t>
              </a:r>
            </a:p>
          </p:txBody>
        </p:sp>
      </p:grpSp>
      <p:grpSp>
        <p:nvGrpSpPr>
          <p:cNvPr id="79883" name="Group 11">
            <a:extLst>
              <a:ext uri="{FF2B5EF4-FFF2-40B4-BE49-F238E27FC236}">
                <a16:creationId xmlns:a16="http://schemas.microsoft.com/office/drawing/2014/main" id="{99F53798-01F7-49D8-B6FE-38914A057D79}"/>
              </a:ext>
            </a:extLst>
          </p:cNvPr>
          <p:cNvGrpSpPr>
            <a:grpSpLocks/>
          </p:cNvGrpSpPr>
          <p:nvPr/>
        </p:nvGrpSpPr>
        <p:grpSpPr bwMode="auto">
          <a:xfrm>
            <a:off x="1143000" y="2343150"/>
            <a:ext cx="1657350" cy="2800350"/>
            <a:chOff x="0" y="1968"/>
            <a:chExt cx="1056" cy="2352"/>
          </a:xfrm>
        </p:grpSpPr>
        <p:pic>
          <p:nvPicPr>
            <p:cNvPr id="7" name="Picture 6">
              <a:extLst>
                <a:ext uri="{FF2B5EF4-FFF2-40B4-BE49-F238E27FC236}">
                  <a16:creationId xmlns:a16="http://schemas.microsoft.com/office/drawing/2014/main" id="{33A406D0-954D-4346-9477-086418A6851E}"/>
                </a:ext>
              </a:extLst>
            </p:cNvPr>
            <p:cNvPicPr>
              <a:picLocks noChangeAspect="1"/>
            </p:cNvPicPr>
            <p:nvPr/>
          </p:nvPicPr>
          <p:blipFill>
            <a:blip r:embed="rId3"/>
            <a:stretch>
              <a:fillRect/>
            </a:stretch>
          </p:blipFill>
          <p:spPr>
            <a:xfrm>
              <a:off x="0" y="1968"/>
              <a:ext cx="1056" cy="1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6">
              <a:extLst>
                <a:ext uri="{FF2B5EF4-FFF2-40B4-BE49-F238E27FC236}">
                  <a16:creationId xmlns:a16="http://schemas.microsoft.com/office/drawing/2014/main" id="{292B819C-17A1-4C81-925F-F4EE79FA213A}"/>
                </a:ext>
              </a:extLst>
            </p:cNvPr>
            <p:cNvPicPr>
              <a:picLocks noChangeAspect="1"/>
            </p:cNvPicPr>
            <p:nvPr/>
          </p:nvPicPr>
          <p:blipFill>
            <a:blip r:embed="rId3"/>
            <a:stretch>
              <a:fillRect/>
            </a:stretch>
          </p:blipFill>
          <p:spPr>
            <a:xfrm>
              <a:off x="0" y="3120"/>
              <a:ext cx="1056" cy="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9893" name="Group 21">
            <a:extLst>
              <a:ext uri="{FF2B5EF4-FFF2-40B4-BE49-F238E27FC236}">
                <a16:creationId xmlns:a16="http://schemas.microsoft.com/office/drawing/2014/main" id="{DC3A4689-EFBA-4489-9A3C-FCDF53C9E212}"/>
              </a:ext>
            </a:extLst>
          </p:cNvPr>
          <p:cNvGrpSpPr>
            <a:grpSpLocks/>
          </p:cNvGrpSpPr>
          <p:nvPr/>
        </p:nvGrpSpPr>
        <p:grpSpPr bwMode="auto">
          <a:xfrm>
            <a:off x="2836863" y="2343150"/>
            <a:ext cx="5164137" cy="2765425"/>
            <a:chOff x="1422" y="1989"/>
            <a:chExt cx="4338" cy="2322"/>
          </a:xfrm>
        </p:grpSpPr>
        <p:pic>
          <p:nvPicPr>
            <p:cNvPr id="15365" name="Picture 20" descr="Related image">
              <a:extLst>
                <a:ext uri="{FF2B5EF4-FFF2-40B4-BE49-F238E27FC236}">
                  <a16:creationId xmlns:a16="http://schemas.microsoft.com/office/drawing/2014/main" id="{3CB4C43C-F6B7-435A-8310-C62273DDF0FF}"/>
                </a:ext>
              </a:extLst>
            </p:cNvPr>
            <p:cNvPicPr>
              <a:picLocks noChangeAspect="1" noChangeArrowheads="1"/>
            </p:cNvPicPr>
            <p:nvPr/>
          </p:nvPicPr>
          <p:blipFill>
            <a:blip r:embed="rId4">
              <a:lum bright="-16000" contrast="24000"/>
              <a:extLst>
                <a:ext uri="{28A0092B-C50C-407E-A947-70E740481C1C}">
                  <a14:useLocalDpi xmlns:a14="http://schemas.microsoft.com/office/drawing/2010/main" val="0"/>
                </a:ext>
              </a:extLst>
            </a:blip>
            <a:srcRect/>
            <a:stretch>
              <a:fillRect/>
            </a:stretch>
          </p:blipFill>
          <p:spPr bwMode="auto">
            <a:xfrm>
              <a:off x="1422" y="2928"/>
              <a:ext cx="4320"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6" descr="Image result for hình hươu nai có gạc trên trống đồng Đông sơn">
              <a:extLst>
                <a:ext uri="{FF2B5EF4-FFF2-40B4-BE49-F238E27FC236}">
                  <a16:creationId xmlns:a16="http://schemas.microsoft.com/office/drawing/2014/main" id="{0E89E446-40BD-45B9-B2A6-21137D56A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 y="1989"/>
              <a:ext cx="4338" cy="110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 calcmode="lin" valueType="num">
                                      <p:cBhvr>
                                        <p:cTn id="7" dur="500" fill="hold"/>
                                        <p:tgtEl>
                                          <p:spTgt spid="79880"/>
                                        </p:tgtEl>
                                        <p:attrNameLst>
                                          <p:attrName>ppt_w</p:attrName>
                                        </p:attrNameLst>
                                      </p:cBhvr>
                                      <p:tavLst>
                                        <p:tav tm="0">
                                          <p:val>
                                            <p:fltVal val="0"/>
                                          </p:val>
                                        </p:tav>
                                        <p:tav tm="100000">
                                          <p:val>
                                            <p:strVal val="#ppt_w"/>
                                          </p:val>
                                        </p:tav>
                                      </p:tavLst>
                                    </p:anim>
                                    <p:anim calcmode="lin" valueType="num">
                                      <p:cBhvr>
                                        <p:cTn id="8" dur="500" fill="hold"/>
                                        <p:tgtEl>
                                          <p:spTgt spid="798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9883"/>
                                        </p:tgtEl>
                                        <p:attrNameLst>
                                          <p:attrName>style.visibility</p:attrName>
                                        </p:attrNameLst>
                                      </p:cBhvr>
                                      <p:to>
                                        <p:strVal val="visible"/>
                                      </p:to>
                                    </p:set>
                                    <p:animEffect transition="in" filter="slide(fromBottom)">
                                      <p:cBhvr>
                                        <p:cTn id="13" dur="500"/>
                                        <p:tgtEl>
                                          <p:spTgt spid="7988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2" fill="hold" nodeType="clickEffect">
                                  <p:stCondLst>
                                    <p:cond delay="0"/>
                                  </p:stCondLst>
                                  <p:childTnLst>
                                    <p:set>
                                      <p:cBhvr>
                                        <p:cTn id="17" dur="1" fill="hold">
                                          <p:stCondLst>
                                            <p:cond delay="0"/>
                                          </p:stCondLst>
                                        </p:cTn>
                                        <p:tgtEl>
                                          <p:spTgt spid="79893"/>
                                        </p:tgtEl>
                                        <p:attrNameLst>
                                          <p:attrName>style.visibility</p:attrName>
                                        </p:attrNameLst>
                                      </p:cBhvr>
                                      <p:to>
                                        <p:strVal val="visible"/>
                                      </p:to>
                                    </p:set>
                                    <p:animEffect transition="in" filter="slide(fromRight)">
                                      <p:cBhvr>
                                        <p:cTn id="18"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a:extLst>
              <a:ext uri="{FF2B5EF4-FFF2-40B4-BE49-F238E27FC236}">
                <a16:creationId xmlns:a16="http://schemas.microsoft.com/office/drawing/2014/main" id="{BF6A393C-5911-4E5F-8ECD-DB2138E9BE1B}"/>
              </a:ext>
            </a:extLst>
          </p:cNvPr>
          <p:cNvSpPr txBox="1">
            <a:spLocks noChangeArrowheads="1"/>
          </p:cNvSpPr>
          <p:nvPr/>
        </p:nvSpPr>
        <p:spPr bwMode="auto">
          <a:xfrm>
            <a:off x="1885950" y="1122363"/>
            <a:ext cx="21145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Luyện đọc</a:t>
            </a:r>
            <a:r>
              <a:rPr lang="en-US" altLang="en-US" sz="2200" b="1">
                <a:solidFill>
                  <a:srgbClr val="C00000"/>
                </a:solidFill>
                <a:latin typeface="Times New Roman" panose="02020603050405020304" pitchFamily="18" charset="0"/>
                <a:cs typeface="Times New Roman" panose="02020603050405020304" pitchFamily="18" charset="0"/>
              </a:rPr>
              <a:t> :</a:t>
            </a:r>
          </a:p>
        </p:txBody>
      </p:sp>
      <p:sp>
        <p:nvSpPr>
          <p:cNvPr id="16387" name="Text Box 9">
            <a:extLst>
              <a:ext uri="{FF2B5EF4-FFF2-40B4-BE49-F238E27FC236}">
                <a16:creationId xmlns:a16="http://schemas.microsoft.com/office/drawing/2014/main" id="{86CB7DD5-B260-4578-B8F4-0F18B4411374}"/>
              </a:ext>
            </a:extLst>
          </p:cNvPr>
          <p:cNvSpPr txBox="1">
            <a:spLocks noChangeArrowheads="1"/>
          </p:cNvSpPr>
          <p:nvPr/>
        </p:nvSpPr>
        <p:spPr bwMode="auto">
          <a:xfrm>
            <a:off x="5105400" y="1130300"/>
            <a:ext cx="21145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Tìm hiểu bài</a:t>
            </a:r>
            <a:r>
              <a:rPr lang="en-US" altLang="en-US" sz="2200" b="1">
                <a:solidFill>
                  <a:srgbClr val="C00000"/>
                </a:solidFill>
                <a:latin typeface="Times New Roman" panose="02020603050405020304" pitchFamily="18" charset="0"/>
                <a:cs typeface="Times New Roman" panose="02020603050405020304" pitchFamily="18" charset="0"/>
              </a:rPr>
              <a:t>:</a:t>
            </a:r>
          </a:p>
        </p:txBody>
      </p:sp>
      <p:grpSp>
        <p:nvGrpSpPr>
          <p:cNvPr id="16388" name="Group 10">
            <a:extLst>
              <a:ext uri="{FF2B5EF4-FFF2-40B4-BE49-F238E27FC236}">
                <a16:creationId xmlns:a16="http://schemas.microsoft.com/office/drawing/2014/main" id="{B39990CD-2DBB-44AC-ABAD-DB1E7A2C8BCA}"/>
              </a:ext>
            </a:extLst>
          </p:cNvPr>
          <p:cNvGrpSpPr>
            <a:grpSpLocks/>
          </p:cNvGrpSpPr>
          <p:nvPr/>
        </p:nvGrpSpPr>
        <p:grpSpPr bwMode="auto">
          <a:xfrm>
            <a:off x="3733800" y="1487488"/>
            <a:ext cx="1257300" cy="3257550"/>
            <a:chOff x="2304" y="1488"/>
            <a:chExt cx="1056" cy="2832"/>
          </a:xfrm>
        </p:grpSpPr>
        <p:sp>
          <p:nvSpPr>
            <p:cNvPr id="16408" name="Line 7">
              <a:extLst>
                <a:ext uri="{FF2B5EF4-FFF2-40B4-BE49-F238E27FC236}">
                  <a16:creationId xmlns:a16="http://schemas.microsoft.com/office/drawing/2014/main" id="{673BE3BD-52F4-4938-9E73-F010C836508E}"/>
                </a:ext>
              </a:extLst>
            </p:cNvPr>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12">
              <a:extLst>
                <a:ext uri="{FF2B5EF4-FFF2-40B4-BE49-F238E27FC236}">
                  <a16:creationId xmlns:a16="http://schemas.microsoft.com/office/drawing/2014/main" id="{9303CC46-56C5-40AE-8596-31EA29E633E1}"/>
                </a:ext>
              </a:extLst>
            </p:cNvPr>
            <p:cNvSpPr>
              <a:spLocks noChangeShapeType="1"/>
            </p:cNvSpPr>
            <p:nvPr/>
          </p:nvSpPr>
          <p:spPr bwMode="auto">
            <a:xfrm>
              <a:off x="2304" y="1488"/>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6389" name="Picture 5" descr="Bauernbar">
            <a:extLst>
              <a:ext uri="{FF2B5EF4-FFF2-40B4-BE49-F238E27FC236}">
                <a16:creationId xmlns:a16="http://schemas.microsoft.com/office/drawing/2014/main" id="{E81ADE69-0ECE-46FF-8812-106B5651E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648200"/>
            <a:ext cx="3971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A459ECA3-FDC3-4866-A410-58019B811A6E}"/>
              </a:ext>
            </a:extLst>
          </p:cNvPr>
          <p:cNvSpPr>
            <a:spLocks noChangeArrowheads="1"/>
          </p:cNvSpPr>
          <p:nvPr/>
        </p:nvSpPr>
        <p:spPr bwMode="auto">
          <a:xfrm>
            <a:off x="1885950" y="-19050"/>
            <a:ext cx="5600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solidFill>
                  <a:srgbClr val="000000"/>
                </a:solidFill>
                <a:cs typeface="Times New Roman" panose="02020603050405020304" pitchFamily="18" charset="0"/>
              </a:rPr>
              <a:t>Tập đọc:</a:t>
            </a:r>
            <a:endParaRPr lang="en-US" altLang="en-US" sz="2400" u="sng">
              <a:solidFill>
                <a:srgbClr val="000000"/>
              </a:solidFill>
              <a:cs typeface="Times New Roman" panose="02020603050405020304" pitchFamily="18" charset="0"/>
            </a:endParaRPr>
          </a:p>
        </p:txBody>
      </p:sp>
      <p:sp>
        <p:nvSpPr>
          <p:cNvPr id="16391" name="Text Box 10">
            <a:extLst>
              <a:ext uri="{FF2B5EF4-FFF2-40B4-BE49-F238E27FC236}">
                <a16:creationId xmlns:a16="http://schemas.microsoft.com/office/drawing/2014/main" id="{C08D0E33-71E4-410A-8AA5-15750F54A504}"/>
              </a:ext>
            </a:extLst>
          </p:cNvPr>
          <p:cNvSpPr txBox="1">
            <a:spLocks noChangeArrowheads="1"/>
          </p:cNvSpPr>
          <p:nvPr/>
        </p:nvSpPr>
        <p:spPr bwMode="auto">
          <a:xfrm>
            <a:off x="2549525" y="323850"/>
            <a:ext cx="4514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300" b="1">
                <a:solidFill>
                  <a:srgbClr val="C00000"/>
                </a:solidFill>
                <a:latin typeface="Times New Roman" panose="02020603050405020304" pitchFamily="18" charset="0"/>
              </a:rPr>
              <a:t>Trống đồng Đông Sơn</a:t>
            </a:r>
            <a:endParaRPr lang="en-US" altLang="en-US" sz="3300" b="1">
              <a:solidFill>
                <a:srgbClr val="C00000"/>
              </a:solidFill>
              <a:latin typeface="Verdana" panose="020B0604030504040204" pitchFamily="34" charset="0"/>
            </a:endParaRPr>
          </a:p>
        </p:txBody>
      </p:sp>
      <p:sp>
        <p:nvSpPr>
          <p:cNvPr id="16392" name="Text Box 27">
            <a:extLst>
              <a:ext uri="{FF2B5EF4-FFF2-40B4-BE49-F238E27FC236}">
                <a16:creationId xmlns:a16="http://schemas.microsoft.com/office/drawing/2014/main" id="{076A2856-4C91-4985-AB42-EF850E61EB89}"/>
              </a:ext>
            </a:extLst>
          </p:cNvPr>
          <p:cNvSpPr txBox="1">
            <a:spLocks noChangeArrowheads="1"/>
          </p:cNvSpPr>
          <p:nvPr/>
        </p:nvSpPr>
        <p:spPr bwMode="auto">
          <a:xfrm>
            <a:off x="5657850" y="873125"/>
            <a:ext cx="233838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latin typeface="Times New Roman" panose="02020603050405020304" pitchFamily="18" charset="0"/>
              </a:rPr>
              <a:t>Theo</a:t>
            </a:r>
            <a:r>
              <a:rPr lang="en-US" altLang="en-US" sz="1600" b="1">
                <a:solidFill>
                  <a:srgbClr val="000000"/>
                </a:solidFill>
                <a:latin typeface="Times New Roman" panose="02020603050405020304" pitchFamily="18" charset="0"/>
              </a:rPr>
              <a:t> Nguyễn Văn Huyên</a:t>
            </a:r>
          </a:p>
        </p:txBody>
      </p:sp>
      <p:sp>
        <p:nvSpPr>
          <p:cNvPr id="16393" name="Text Box 11">
            <a:extLst>
              <a:ext uri="{FF2B5EF4-FFF2-40B4-BE49-F238E27FC236}">
                <a16:creationId xmlns:a16="http://schemas.microsoft.com/office/drawing/2014/main" id="{BFFB80A9-7A84-472B-B448-63F873D02CB7}"/>
              </a:ext>
            </a:extLst>
          </p:cNvPr>
          <p:cNvSpPr txBox="1">
            <a:spLocks noChangeArrowheads="1"/>
          </p:cNvSpPr>
          <p:nvPr/>
        </p:nvSpPr>
        <p:spPr bwMode="auto">
          <a:xfrm>
            <a:off x="400050" y="3175"/>
            <a:ext cx="68580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i="1">
                <a:solidFill>
                  <a:srgbClr val="FF3300"/>
                </a:solidFill>
                <a:latin typeface="Times New Roman" panose="02020603050405020304" pitchFamily="18" charset="0"/>
              </a:rPr>
              <a:t>            </a:t>
            </a:r>
            <a:endParaRPr lang="en-US" altLang="en-US" sz="2100" b="1">
              <a:solidFill>
                <a:srgbClr val="0000FF"/>
              </a:solidFill>
              <a:latin typeface="Times New Roman" panose="02020603050405020304" pitchFamily="18" charset="0"/>
            </a:endParaRPr>
          </a:p>
        </p:txBody>
      </p:sp>
      <p:sp>
        <p:nvSpPr>
          <p:cNvPr id="16394" name="Text Box 20">
            <a:extLst>
              <a:ext uri="{FF2B5EF4-FFF2-40B4-BE49-F238E27FC236}">
                <a16:creationId xmlns:a16="http://schemas.microsoft.com/office/drawing/2014/main" id="{23424514-C9B1-47AE-A920-9FEDD71B44A0}"/>
              </a:ext>
            </a:extLst>
          </p:cNvPr>
          <p:cNvSpPr txBox="1">
            <a:spLocks noChangeArrowheads="1"/>
          </p:cNvSpPr>
          <p:nvPr/>
        </p:nvSpPr>
        <p:spPr bwMode="auto">
          <a:xfrm>
            <a:off x="693738" y="1573213"/>
            <a:ext cx="3429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0000CC"/>
                </a:solidFill>
                <a:latin typeface="Times New Roman" panose="02020603050405020304" pitchFamily="18" charset="0"/>
              </a:rPr>
              <a:t>hươu nai, sưu tập,  sắp xếp, chèo thuyền,  thuần hậu </a:t>
            </a:r>
          </a:p>
        </p:txBody>
      </p:sp>
      <p:sp>
        <p:nvSpPr>
          <p:cNvPr id="16395" name="Text Box 21">
            <a:extLst>
              <a:ext uri="{FF2B5EF4-FFF2-40B4-BE49-F238E27FC236}">
                <a16:creationId xmlns:a16="http://schemas.microsoft.com/office/drawing/2014/main" id="{8439C3D9-6F3C-4A11-AFE0-12DDE13B9ADF}"/>
              </a:ext>
            </a:extLst>
          </p:cNvPr>
          <p:cNvSpPr txBox="1">
            <a:spLocks noChangeArrowheads="1"/>
          </p:cNvSpPr>
          <p:nvPr/>
        </p:nvSpPr>
        <p:spPr bwMode="auto">
          <a:xfrm>
            <a:off x="92075" y="2266950"/>
            <a:ext cx="4181475"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100" b="1">
                <a:solidFill>
                  <a:srgbClr val="002060"/>
                </a:solidFill>
                <a:latin typeface="Times New Roman" panose="02020603050405020304" pitchFamily="18" charset="0"/>
              </a:rPr>
              <a:t>    - Niềm tự hào </a:t>
            </a:r>
            <a:r>
              <a:rPr lang="en-US" altLang="en-US" sz="2100" b="1">
                <a:solidFill>
                  <a:srgbClr val="FF3300"/>
                </a:solidFill>
                <a:latin typeface="Times New Roman" panose="02020603050405020304" pitchFamily="18" charset="0"/>
              </a:rPr>
              <a:t>chính đáng</a:t>
            </a:r>
            <a:r>
              <a:rPr lang="en-US" altLang="en-US" sz="2100" b="1">
                <a:solidFill>
                  <a:srgbClr val="0000FF"/>
                </a:solidFill>
                <a:latin typeface="Times New Roman" panose="02020603050405020304" pitchFamily="18" charset="0"/>
              </a:rPr>
              <a:t> </a:t>
            </a:r>
            <a:r>
              <a:rPr lang="en-US" altLang="en-US" sz="2100" b="1">
                <a:solidFill>
                  <a:srgbClr val="002060"/>
                </a:solidFill>
                <a:latin typeface="Times New Roman" panose="02020603050405020304" pitchFamily="18" charset="0"/>
              </a:rPr>
              <a:t>của chúng ta trong nền văn hoá Đông Sơn chính là bộ sưu tập trống đồng </a:t>
            </a:r>
            <a:r>
              <a:rPr lang="en-US" altLang="en-US" sz="2100" b="1">
                <a:solidFill>
                  <a:srgbClr val="FF3300"/>
                </a:solidFill>
                <a:latin typeface="Times New Roman" panose="02020603050405020304" pitchFamily="18" charset="0"/>
              </a:rPr>
              <a:t>hết sức phong phú.</a:t>
            </a:r>
          </a:p>
          <a:p>
            <a:pPr algn="just">
              <a:spcBef>
                <a:spcPct val="50000"/>
              </a:spcBef>
            </a:pPr>
            <a:endParaRPr lang="en-US" altLang="en-US" sz="2100" b="1">
              <a:solidFill>
                <a:srgbClr val="0000FF"/>
              </a:solidFill>
              <a:latin typeface="Times New Roman" panose="02020603050405020304" pitchFamily="18" charset="0"/>
            </a:endParaRPr>
          </a:p>
        </p:txBody>
      </p:sp>
      <p:sp>
        <p:nvSpPr>
          <p:cNvPr id="16396" name="Text Box 26">
            <a:extLst>
              <a:ext uri="{FF2B5EF4-FFF2-40B4-BE49-F238E27FC236}">
                <a16:creationId xmlns:a16="http://schemas.microsoft.com/office/drawing/2014/main" id="{CFB2FA1A-096C-48A1-BB76-824F59CCF85A}"/>
              </a:ext>
            </a:extLst>
          </p:cNvPr>
          <p:cNvSpPr txBox="1">
            <a:spLocks noChangeArrowheads="1"/>
          </p:cNvSpPr>
          <p:nvPr/>
        </p:nvSpPr>
        <p:spPr bwMode="auto">
          <a:xfrm>
            <a:off x="92075" y="3638550"/>
            <a:ext cx="418147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002060"/>
                </a:solidFill>
                <a:latin typeface="Times New Roman" panose="02020603050405020304" pitchFamily="18" charset="0"/>
              </a:rPr>
              <a:t>    - Con người cầm vũ khí bảo vệ quê hương và </a:t>
            </a:r>
            <a:r>
              <a:rPr lang="en-US" altLang="en-US" sz="2100" b="1">
                <a:solidFill>
                  <a:srgbClr val="FF0000"/>
                </a:solidFill>
                <a:latin typeface="Times New Roman" panose="02020603050405020304" pitchFamily="18" charset="0"/>
              </a:rPr>
              <a:t>tưng bừng nhảy múa </a:t>
            </a:r>
            <a:r>
              <a:rPr lang="en-US" altLang="en-US" sz="2100" b="1">
                <a:solidFill>
                  <a:srgbClr val="002060"/>
                </a:solidFill>
                <a:latin typeface="Times New Roman" panose="02020603050405020304" pitchFamily="18" charset="0"/>
              </a:rPr>
              <a:t>mừng chiến công hay </a:t>
            </a:r>
            <a:r>
              <a:rPr lang="en-US" altLang="en-US" sz="2100" b="1">
                <a:solidFill>
                  <a:srgbClr val="FF0000"/>
                </a:solidFill>
                <a:latin typeface="Times New Roman" panose="02020603050405020304" pitchFamily="18" charset="0"/>
              </a:rPr>
              <a:t>cảm tạ </a:t>
            </a:r>
            <a:r>
              <a:rPr lang="en-US" altLang="en-US" sz="2100" b="1">
                <a:solidFill>
                  <a:srgbClr val="002060"/>
                </a:solidFill>
                <a:latin typeface="Times New Roman" panose="02020603050405020304" pitchFamily="18" charset="0"/>
              </a:rPr>
              <a:t>thần linh,…</a:t>
            </a:r>
          </a:p>
        </p:txBody>
      </p:sp>
      <p:sp>
        <p:nvSpPr>
          <p:cNvPr id="16397" name="Line 28">
            <a:extLst>
              <a:ext uri="{FF2B5EF4-FFF2-40B4-BE49-F238E27FC236}">
                <a16:creationId xmlns:a16="http://schemas.microsoft.com/office/drawing/2014/main" id="{96312F3C-E7CC-498D-A439-1346180973CD}"/>
              </a:ext>
            </a:extLst>
          </p:cNvPr>
          <p:cNvSpPr>
            <a:spLocks noChangeShapeType="1"/>
          </p:cNvSpPr>
          <p:nvPr/>
        </p:nvSpPr>
        <p:spPr bwMode="auto">
          <a:xfrm flipH="1">
            <a:off x="609600" y="29718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6398" name="Line 29">
            <a:extLst>
              <a:ext uri="{FF2B5EF4-FFF2-40B4-BE49-F238E27FC236}">
                <a16:creationId xmlns:a16="http://schemas.microsoft.com/office/drawing/2014/main" id="{17C158BC-B8F8-41DA-9A65-FD8AE9E3FA1C}"/>
              </a:ext>
            </a:extLst>
          </p:cNvPr>
          <p:cNvSpPr>
            <a:spLocks noChangeShapeType="1"/>
          </p:cNvSpPr>
          <p:nvPr/>
        </p:nvSpPr>
        <p:spPr bwMode="auto">
          <a:xfrm flipH="1">
            <a:off x="1385888" y="40132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6399" name="Line 36">
            <a:extLst>
              <a:ext uri="{FF2B5EF4-FFF2-40B4-BE49-F238E27FC236}">
                <a16:creationId xmlns:a16="http://schemas.microsoft.com/office/drawing/2014/main" id="{EEC65284-25F7-43C7-9A00-67EB10967AEA}"/>
              </a:ext>
            </a:extLst>
          </p:cNvPr>
          <p:cNvSpPr>
            <a:spLocks noChangeShapeType="1"/>
          </p:cNvSpPr>
          <p:nvPr/>
        </p:nvSpPr>
        <p:spPr bwMode="auto">
          <a:xfrm flipH="1">
            <a:off x="2182813" y="4349750"/>
            <a:ext cx="5715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6400" name="Text Box 18">
            <a:extLst>
              <a:ext uri="{FF2B5EF4-FFF2-40B4-BE49-F238E27FC236}">
                <a16:creationId xmlns:a16="http://schemas.microsoft.com/office/drawing/2014/main" id="{BCED764C-A790-4628-862E-CC36F3AA31E2}"/>
              </a:ext>
            </a:extLst>
          </p:cNvPr>
          <p:cNvSpPr txBox="1">
            <a:spLocks noChangeArrowheads="1"/>
          </p:cNvSpPr>
          <p:nvPr/>
        </p:nvSpPr>
        <p:spPr bwMode="auto">
          <a:xfrm>
            <a:off x="4395788"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Chính đáng:</a:t>
            </a:r>
          </a:p>
        </p:txBody>
      </p:sp>
      <p:sp>
        <p:nvSpPr>
          <p:cNvPr id="16401" name="Text Box 18">
            <a:extLst>
              <a:ext uri="{FF2B5EF4-FFF2-40B4-BE49-F238E27FC236}">
                <a16:creationId xmlns:a16="http://schemas.microsoft.com/office/drawing/2014/main" id="{D3668630-CCB5-4587-97E9-A8D4A090D357}"/>
              </a:ext>
            </a:extLst>
          </p:cNvPr>
          <p:cNvSpPr txBox="1">
            <a:spLocks noChangeArrowheads="1"/>
          </p:cNvSpPr>
          <p:nvPr/>
        </p:nvSpPr>
        <p:spPr bwMode="auto">
          <a:xfrm>
            <a:off x="4395788" y="190976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Văn hóa Đông Sơn:</a:t>
            </a:r>
          </a:p>
        </p:txBody>
      </p:sp>
      <p:sp>
        <p:nvSpPr>
          <p:cNvPr id="16402" name="Text Box 18">
            <a:extLst>
              <a:ext uri="{FF2B5EF4-FFF2-40B4-BE49-F238E27FC236}">
                <a16:creationId xmlns:a16="http://schemas.microsoft.com/office/drawing/2014/main" id="{B017399C-6D57-4C6B-B731-811120E3C33F}"/>
              </a:ext>
            </a:extLst>
          </p:cNvPr>
          <p:cNvSpPr txBox="1">
            <a:spLocks noChangeArrowheads="1"/>
          </p:cNvSpPr>
          <p:nvPr/>
        </p:nvSpPr>
        <p:spPr bwMode="auto">
          <a:xfrm>
            <a:off x="4395788" y="2835275"/>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Hoa văn:</a:t>
            </a:r>
          </a:p>
        </p:txBody>
      </p:sp>
      <p:sp>
        <p:nvSpPr>
          <p:cNvPr id="28" name="Text Box 18">
            <a:extLst>
              <a:ext uri="{FF2B5EF4-FFF2-40B4-BE49-F238E27FC236}">
                <a16:creationId xmlns:a16="http://schemas.microsoft.com/office/drawing/2014/main" id="{E01A90B7-001A-4E14-8E8C-98C835DEF246}"/>
              </a:ext>
            </a:extLst>
          </p:cNvPr>
          <p:cNvSpPr txBox="1">
            <a:spLocks noChangeArrowheads="1"/>
          </p:cNvSpPr>
          <p:nvPr/>
        </p:nvSpPr>
        <p:spPr bwMode="auto">
          <a:xfrm>
            <a:off x="4395788" y="3184525"/>
            <a:ext cx="10906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Vũ công:</a:t>
            </a:r>
          </a:p>
        </p:txBody>
      </p:sp>
      <p:sp>
        <p:nvSpPr>
          <p:cNvPr id="16404" name="Text Box 18">
            <a:extLst>
              <a:ext uri="{FF2B5EF4-FFF2-40B4-BE49-F238E27FC236}">
                <a16:creationId xmlns:a16="http://schemas.microsoft.com/office/drawing/2014/main" id="{E816C048-CD9B-4B3B-95EC-6D26D52215F6}"/>
              </a:ext>
            </a:extLst>
          </p:cNvPr>
          <p:cNvSpPr txBox="1">
            <a:spLocks noChangeArrowheads="1"/>
          </p:cNvSpPr>
          <p:nvPr/>
        </p:nvSpPr>
        <p:spPr bwMode="auto">
          <a:xfrm>
            <a:off x="5638800"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Đúng, hợp với lẽ phải    </a:t>
            </a:r>
          </a:p>
        </p:txBody>
      </p:sp>
      <p:sp>
        <p:nvSpPr>
          <p:cNvPr id="16405" name="Text Box 18">
            <a:extLst>
              <a:ext uri="{FF2B5EF4-FFF2-40B4-BE49-F238E27FC236}">
                <a16:creationId xmlns:a16="http://schemas.microsoft.com/office/drawing/2014/main" id="{1D1ED786-57FD-486D-AB79-0E90AB81FE20}"/>
              </a:ext>
            </a:extLst>
          </p:cNvPr>
          <p:cNvSpPr txBox="1">
            <a:spLocks noChangeArrowheads="1"/>
          </p:cNvSpPr>
          <p:nvPr/>
        </p:nvSpPr>
        <p:spPr bwMode="auto">
          <a:xfrm>
            <a:off x="4381500" y="1901825"/>
            <a:ext cx="47625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                                  nền văn hóa của một thời kì lịch sử cổ xưa, được xác định trên cơ sở những di vật tìm được ở Đông Sơn, Thanh Hóa.     </a:t>
            </a:r>
          </a:p>
        </p:txBody>
      </p:sp>
      <p:sp>
        <p:nvSpPr>
          <p:cNvPr id="16406" name="Text Box 18">
            <a:extLst>
              <a:ext uri="{FF2B5EF4-FFF2-40B4-BE49-F238E27FC236}">
                <a16:creationId xmlns:a16="http://schemas.microsoft.com/office/drawing/2014/main" id="{DCE9A482-2193-454D-BD88-2CC0C858DCE3}"/>
              </a:ext>
            </a:extLst>
          </p:cNvPr>
          <p:cNvSpPr txBox="1">
            <a:spLocks noChangeArrowheads="1"/>
          </p:cNvSpPr>
          <p:nvPr/>
        </p:nvSpPr>
        <p:spPr bwMode="auto">
          <a:xfrm>
            <a:off x="5326063" y="2835275"/>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Hình trang trí trên đồ vật.</a:t>
            </a:r>
          </a:p>
        </p:txBody>
      </p:sp>
      <p:sp>
        <p:nvSpPr>
          <p:cNvPr id="34" name="Text Box 18">
            <a:extLst>
              <a:ext uri="{FF2B5EF4-FFF2-40B4-BE49-F238E27FC236}">
                <a16:creationId xmlns:a16="http://schemas.microsoft.com/office/drawing/2014/main" id="{CC181249-4605-4711-A3F2-BA132FCA7E08}"/>
              </a:ext>
            </a:extLst>
          </p:cNvPr>
          <p:cNvSpPr txBox="1">
            <a:spLocks noChangeArrowheads="1"/>
          </p:cNvSpPr>
          <p:nvPr/>
        </p:nvSpPr>
        <p:spPr bwMode="auto">
          <a:xfrm>
            <a:off x="5391150" y="3181350"/>
            <a:ext cx="36004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Người biểu diễn nhảy múa, diễn viên múa.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Image result for con người lao động, đánh cá, săn bắn trên trống dồng Đông Sơn">
            <a:extLst>
              <a:ext uri="{FF2B5EF4-FFF2-40B4-BE49-F238E27FC236}">
                <a16:creationId xmlns:a16="http://schemas.microsoft.com/office/drawing/2014/main" id="{10BD5402-9EB7-4C19-826B-61C63403FDCD}"/>
              </a:ext>
            </a:extLst>
          </p:cNvPr>
          <p:cNvPicPr>
            <a:picLocks noChangeAspect="1" noChangeArrowheads="1"/>
          </p:cNvPicPr>
          <p:nvPr/>
        </p:nvPicPr>
        <p:blipFill>
          <a:blip r:embed="rId2">
            <a:lum bright="-16000" contrast="30000"/>
            <a:extLst>
              <a:ext uri="{28A0092B-C50C-407E-A947-70E740481C1C}">
                <a14:useLocalDpi xmlns:a14="http://schemas.microsoft.com/office/drawing/2010/main" val="0"/>
              </a:ext>
            </a:extLst>
          </a:blip>
          <a:srcRect/>
          <a:stretch>
            <a:fillRect/>
          </a:stretch>
        </p:blipFill>
        <p:spPr bwMode="auto">
          <a:xfrm>
            <a:off x="1143000" y="0"/>
            <a:ext cx="291465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5" name="Picture 9" descr="Image result for con người lao động, đánh cá, săn bắn trên trống dồng Đông Sơn">
            <a:extLst>
              <a:ext uri="{FF2B5EF4-FFF2-40B4-BE49-F238E27FC236}">
                <a16:creationId xmlns:a16="http://schemas.microsoft.com/office/drawing/2014/main" id="{F449401B-6759-4697-96C5-0CF7A3ED9105}"/>
              </a:ext>
            </a:extLst>
          </p:cNvPr>
          <p:cNvPicPr>
            <a:picLocks noChangeAspect="1" noChangeArrowheads="1"/>
          </p:cNvPicPr>
          <p:nvPr/>
        </p:nvPicPr>
        <p:blipFill>
          <a:blip r:embed="rId3">
            <a:lum bright="-2000" contrast="18000"/>
            <a:extLst>
              <a:ext uri="{28A0092B-C50C-407E-A947-70E740481C1C}">
                <a14:useLocalDpi xmlns:a14="http://schemas.microsoft.com/office/drawing/2010/main" val="0"/>
              </a:ext>
            </a:extLst>
          </a:blip>
          <a:srcRect/>
          <a:stretch>
            <a:fillRect/>
          </a:stretch>
        </p:blipFill>
        <p:spPr bwMode="auto">
          <a:xfrm>
            <a:off x="1143000" y="2571750"/>
            <a:ext cx="6858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7" name="Picture 11" descr="Image result for con người lao động, đánh cá, săn bắn trên trống dồng Đông Sơn">
            <a:extLst>
              <a:ext uri="{FF2B5EF4-FFF2-40B4-BE49-F238E27FC236}">
                <a16:creationId xmlns:a16="http://schemas.microsoft.com/office/drawing/2014/main" id="{E9C82479-3D6B-443B-8EDE-23B56EB72771}"/>
              </a:ext>
            </a:extLst>
          </p:cNvPr>
          <p:cNvPicPr>
            <a:picLocks noChangeAspect="1" noChangeArrowheads="1"/>
          </p:cNvPicPr>
          <p:nvPr/>
        </p:nvPicPr>
        <p:blipFill>
          <a:blip r:embed="rId4">
            <a:lum bright="-10000" contrast="24000"/>
            <a:extLst>
              <a:ext uri="{28A0092B-C50C-407E-A947-70E740481C1C}">
                <a14:useLocalDpi xmlns:a14="http://schemas.microsoft.com/office/drawing/2010/main" val="0"/>
              </a:ext>
            </a:extLst>
          </a:blip>
          <a:srcRect/>
          <a:stretch>
            <a:fillRect/>
          </a:stretch>
        </p:blipFill>
        <p:spPr bwMode="auto">
          <a:xfrm>
            <a:off x="4000500" y="0"/>
            <a:ext cx="40005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fill="hold"/>
                                        <p:tgtEl>
                                          <p:spTgt spid="80901"/>
                                        </p:tgtEl>
                                        <p:attrNameLst>
                                          <p:attrName>ppt_w</p:attrName>
                                        </p:attrNameLst>
                                      </p:cBhvr>
                                      <p:tavLst>
                                        <p:tav tm="0">
                                          <p:val>
                                            <p:fltVal val="0"/>
                                          </p:val>
                                        </p:tav>
                                        <p:tav tm="100000">
                                          <p:val>
                                            <p:strVal val="#ppt_w"/>
                                          </p:val>
                                        </p:tav>
                                      </p:tavLst>
                                    </p:anim>
                                    <p:anim calcmode="lin" valueType="num">
                                      <p:cBhvr>
                                        <p:cTn id="8" dur="500" fill="hold"/>
                                        <p:tgtEl>
                                          <p:spTgt spid="809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nodeType="clickEffect">
                                  <p:stCondLst>
                                    <p:cond delay="0"/>
                                  </p:stCondLst>
                                  <p:childTnLst>
                                    <p:set>
                                      <p:cBhvr>
                                        <p:cTn id="12" dur="1" fill="hold">
                                          <p:stCondLst>
                                            <p:cond delay="0"/>
                                          </p:stCondLst>
                                        </p:cTn>
                                        <p:tgtEl>
                                          <p:spTgt spid="80907"/>
                                        </p:tgtEl>
                                        <p:attrNameLst>
                                          <p:attrName>style.visibility</p:attrName>
                                        </p:attrNameLst>
                                      </p:cBhvr>
                                      <p:to>
                                        <p:strVal val="visible"/>
                                      </p:to>
                                    </p:set>
                                    <p:animEffect transition="in" filter="slide(fromRight)">
                                      <p:cBhvr>
                                        <p:cTn id="13" dur="500"/>
                                        <p:tgtEl>
                                          <p:spTgt spid="809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80905"/>
                                        </p:tgtEl>
                                        <p:attrNameLst>
                                          <p:attrName>style.visibility</p:attrName>
                                        </p:attrNameLst>
                                      </p:cBhvr>
                                      <p:to>
                                        <p:strVal val="visible"/>
                                      </p:to>
                                    </p:set>
                                    <p:animEffect transition="in" filter="slide(fromLeft)">
                                      <p:cBhvr>
                                        <p:cTn id="18" dur="50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DC840380-24D7-4791-BD38-2BAE41F652DD}"/>
              </a:ext>
            </a:extLst>
          </p:cNvPr>
          <p:cNvSpPr txBox="1">
            <a:spLocks noChangeArrowheads="1"/>
          </p:cNvSpPr>
          <p:nvPr/>
        </p:nvSpPr>
        <p:spPr bwMode="auto">
          <a:xfrm>
            <a:off x="1885950" y="1122363"/>
            <a:ext cx="21145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Luyện đọc</a:t>
            </a:r>
            <a:r>
              <a:rPr lang="en-US" altLang="en-US" sz="2200" b="1">
                <a:solidFill>
                  <a:srgbClr val="C00000"/>
                </a:solidFill>
                <a:latin typeface="Times New Roman" panose="02020603050405020304" pitchFamily="18" charset="0"/>
                <a:cs typeface="Times New Roman" panose="02020603050405020304" pitchFamily="18" charset="0"/>
              </a:rPr>
              <a:t> :</a:t>
            </a:r>
          </a:p>
        </p:txBody>
      </p:sp>
      <p:sp>
        <p:nvSpPr>
          <p:cNvPr id="18435" name="Text Box 9">
            <a:extLst>
              <a:ext uri="{FF2B5EF4-FFF2-40B4-BE49-F238E27FC236}">
                <a16:creationId xmlns:a16="http://schemas.microsoft.com/office/drawing/2014/main" id="{328F446B-BECD-4EDF-B12C-2A4703255415}"/>
              </a:ext>
            </a:extLst>
          </p:cNvPr>
          <p:cNvSpPr txBox="1">
            <a:spLocks noChangeArrowheads="1"/>
          </p:cNvSpPr>
          <p:nvPr/>
        </p:nvSpPr>
        <p:spPr bwMode="auto">
          <a:xfrm>
            <a:off x="5105400" y="1130300"/>
            <a:ext cx="21145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Tìm hiểu bài</a:t>
            </a:r>
            <a:r>
              <a:rPr lang="en-US" altLang="en-US" sz="2200" b="1">
                <a:solidFill>
                  <a:srgbClr val="C00000"/>
                </a:solidFill>
                <a:latin typeface="Times New Roman" panose="02020603050405020304" pitchFamily="18" charset="0"/>
                <a:cs typeface="Times New Roman" panose="02020603050405020304" pitchFamily="18" charset="0"/>
              </a:rPr>
              <a:t>:</a:t>
            </a:r>
          </a:p>
        </p:txBody>
      </p:sp>
      <p:grpSp>
        <p:nvGrpSpPr>
          <p:cNvPr id="18436" name="Group 10">
            <a:extLst>
              <a:ext uri="{FF2B5EF4-FFF2-40B4-BE49-F238E27FC236}">
                <a16:creationId xmlns:a16="http://schemas.microsoft.com/office/drawing/2014/main" id="{523BEAC1-DF28-40CC-9104-163CE1625D0B}"/>
              </a:ext>
            </a:extLst>
          </p:cNvPr>
          <p:cNvGrpSpPr>
            <a:grpSpLocks/>
          </p:cNvGrpSpPr>
          <p:nvPr/>
        </p:nvGrpSpPr>
        <p:grpSpPr bwMode="auto">
          <a:xfrm>
            <a:off x="3733800" y="1487488"/>
            <a:ext cx="1257300" cy="3257550"/>
            <a:chOff x="2304" y="1488"/>
            <a:chExt cx="1056" cy="2832"/>
          </a:xfrm>
        </p:grpSpPr>
        <p:sp>
          <p:nvSpPr>
            <p:cNvPr id="18460" name="Line 7">
              <a:extLst>
                <a:ext uri="{FF2B5EF4-FFF2-40B4-BE49-F238E27FC236}">
                  <a16:creationId xmlns:a16="http://schemas.microsoft.com/office/drawing/2014/main" id="{5A52B2B3-36D8-44BD-8635-4D01907C580D}"/>
                </a:ext>
              </a:extLst>
            </p:cNvPr>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12">
              <a:extLst>
                <a:ext uri="{FF2B5EF4-FFF2-40B4-BE49-F238E27FC236}">
                  <a16:creationId xmlns:a16="http://schemas.microsoft.com/office/drawing/2014/main" id="{929F8905-E5DC-4C34-AE1F-DF4129162DD0}"/>
                </a:ext>
              </a:extLst>
            </p:cNvPr>
            <p:cNvSpPr>
              <a:spLocks noChangeShapeType="1"/>
            </p:cNvSpPr>
            <p:nvPr/>
          </p:nvSpPr>
          <p:spPr bwMode="auto">
            <a:xfrm>
              <a:off x="2304" y="1488"/>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8437" name="Picture 5" descr="Bauernbar">
            <a:extLst>
              <a:ext uri="{FF2B5EF4-FFF2-40B4-BE49-F238E27FC236}">
                <a16:creationId xmlns:a16="http://schemas.microsoft.com/office/drawing/2014/main" id="{6DB5EC7C-752B-423C-8C90-4206FE4BC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648200"/>
            <a:ext cx="3971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
            <a:extLst>
              <a:ext uri="{FF2B5EF4-FFF2-40B4-BE49-F238E27FC236}">
                <a16:creationId xmlns:a16="http://schemas.microsoft.com/office/drawing/2014/main" id="{073B4496-66AB-492A-BFE3-95783F85C5F4}"/>
              </a:ext>
            </a:extLst>
          </p:cNvPr>
          <p:cNvSpPr>
            <a:spLocks noChangeArrowheads="1"/>
          </p:cNvSpPr>
          <p:nvPr/>
        </p:nvSpPr>
        <p:spPr bwMode="auto">
          <a:xfrm>
            <a:off x="1885950" y="-19050"/>
            <a:ext cx="5600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solidFill>
                  <a:srgbClr val="000000"/>
                </a:solidFill>
                <a:cs typeface="Times New Roman" panose="02020603050405020304" pitchFamily="18" charset="0"/>
              </a:rPr>
              <a:t>Tập đọc:</a:t>
            </a:r>
            <a:endParaRPr lang="en-US" altLang="en-US" sz="2400" u="sng">
              <a:solidFill>
                <a:srgbClr val="000000"/>
              </a:solidFill>
              <a:cs typeface="Times New Roman" panose="02020603050405020304" pitchFamily="18" charset="0"/>
            </a:endParaRPr>
          </a:p>
        </p:txBody>
      </p:sp>
      <p:sp>
        <p:nvSpPr>
          <p:cNvPr id="18439" name="Text Box 10">
            <a:extLst>
              <a:ext uri="{FF2B5EF4-FFF2-40B4-BE49-F238E27FC236}">
                <a16:creationId xmlns:a16="http://schemas.microsoft.com/office/drawing/2014/main" id="{F5792DE7-BDF1-450D-85B6-3988AB81E961}"/>
              </a:ext>
            </a:extLst>
          </p:cNvPr>
          <p:cNvSpPr txBox="1">
            <a:spLocks noChangeArrowheads="1"/>
          </p:cNvSpPr>
          <p:nvPr/>
        </p:nvSpPr>
        <p:spPr bwMode="auto">
          <a:xfrm>
            <a:off x="2549525" y="323850"/>
            <a:ext cx="4514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300" b="1">
                <a:solidFill>
                  <a:srgbClr val="C00000"/>
                </a:solidFill>
                <a:latin typeface="Times New Roman" panose="02020603050405020304" pitchFamily="18" charset="0"/>
              </a:rPr>
              <a:t>Trống đồng Đông Sơn</a:t>
            </a:r>
            <a:endParaRPr lang="en-US" altLang="en-US" sz="3300" b="1">
              <a:solidFill>
                <a:srgbClr val="C00000"/>
              </a:solidFill>
              <a:latin typeface="Verdana" panose="020B0604030504040204" pitchFamily="34" charset="0"/>
            </a:endParaRPr>
          </a:p>
        </p:txBody>
      </p:sp>
      <p:sp>
        <p:nvSpPr>
          <p:cNvPr id="18440" name="Text Box 27">
            <a:extLst>
              <a:ext uri="{FF2B5EF4-FFF2-40B4-BE49-F238E27FC236}">
                <a16:creationId xmlns:a16="http://schemas.microsoft.com/office/drawing/2014/main" id="{164254F2-DF71-406A-B3B4-D846A051C107}"/>
              </a:ext>
            </a:extLst>
          </p:cNvPr>
          <p:cNvSpPr txBox="1">
            <a:spLocks noChangeArrowheads="1"/>
          </p:cNvSpPr>
          <p:nvPr/>
        </p:nvSpPr>
        <p:spPr bwMode="auto">
          <a:xfrm>
            <a:off x="5657850" y="873125"/>
            <a:ext cx="233838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latin typeface="Times New Roman" panose="02020603050405020304" pitchFamily="18" charset="0"/>
              </a:rPr>
              <a:t>Theo</a:t>
            </a:r>
            <a:r>
              <a:rPr lang="en-US" altLang="en-US" sz="1600" b="1">
                <a:solidFill>
                  <a:srgbClr val="000000"/>
                </a:solidFill>
                <a:latin typeface="Times New Roman" panose="02020603050405020304" pitchFamily="18" charset="0"/>
              </a:rPr>
              <a:t> Nguyễn Văn Huyên</a:t>
            </a:r>
          </a:p>
        </p:txBody>
      </p:sp>
      <p:sp>
        <p:nvSpPr>
          <p:cNvPr id="18441" name="Text Box 11">
            <a:extLst>
              <a:ext uri="{FF2B5EF4-FFF2-40B4-BE49-F238E27FC236}">
                <a16:creationId xmlns:a16="http://schemas.microsoft.com/office/drawing/2014/main" id="{9A24E716-5B35-4B57-A63E-0229172BD884}"/>
              </a:ext>
            </a:extLst>
          </p:cNvPr>
          <p:cNvSpPr txBox="1">
            <a:spLocks noChangeArrowheads="1"/>
          </p:cNvSpPr>
          <p:nvPr/>
        </p:nvSpPr>
        <p:spPr bwMode="auto">
          <a:xfrm>
            <a:off x="400050" y="3175"/>
            <a:ext cx="68580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i="1">
                <a:solidFill>
                  <a:srgbClr val="FF3300"/>
                </a:solidFill>
                <a:latin typeface="Times New Roman" panose="02020603050405020304" pitchFamily="18" charset="0"/>
              </a:rPr>
              <a:t>            </a:t>
            </a:r>
            <a:endParaRPr lang="en-US" altLang="en-US" sz="2100" b="1">
              <a:solidFill>
                <a:srgbClr val="0000FF"/>
              </a:solidFill>
              <a:latin typeface="Times New Roman" panose="02020603050405020304" pitchFamily="18" charset="0"/>
            </a:endParaRPr>
          </a:p>
        </p:txBody>
      </p:sp>
      <p:sp>
        <p:nvSpPr>
          <p:cNvPr id="18442" name="Text Box 20">
            <a:extLst>
              <a:ext uri="{FF2B5EF4-FFF2-40B4-BE49-F238E27FC236}">
                <a16:creationId xmlns:a16="http://schemas.microsoft.com/office/drawing/2014/main" id="{1EB9B599-C72D-4756-B9B3-80C2D6B14AC5}"/>
              </a:ext>
            </a:extLst>
          </p:cNvPr>
          <p:cNvSpPr txBox="1">
            <a:spLocks noChangeArrowheads="1"/>
          </p:cNvSpPr>
          <p:nvPr/>
        </p:nvSpPr>
        <p:spPr bwMode="auto">
          <a:xfrm>
            <a:off x="693738" y="1573213"/>
            <a:ext cx="3429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0000CC"/>
                </a:solidFill>
                <a:latin typeface="Times New Roman" panose="02020603050405020304" pitchFamily="18" charset="0"/>
              </a:rPr>
              <a:t>hươu nai, sưu tập,  sắp xếp, chèo thuyền,  thuần hậu </a:t>
            </a:r>
          </a:p>
        </p:txBody>
      </p:sp>
      <p:sp>
        <p:nvSpPr>
          <p:cNvPr id="18443" name="Text Box 21">
            <a:extLst>
              <a:ext uri="{FF2B5EF4-FFF2-40B4-BE49-F238E27FC236}">
                <a16:creationId xmlns:a16="http://schemas.microsoft.com/office/drawing/2014/main" id="{D5419971-3433-42F8-9151-590D012BC916}"/>
              </a:ext>
            </a:extLst>
          </p:cNvPr>
          <p:cNvSpPr txBox="1">
            <a:spLocks noChangeArrowheads="1"/>
          </p:cNvSpPr>
          <p:nvPr/>
        </p:nvSpPr>
        <p:spPr bwMode="auto">
          <a:xfrm>
            <a:off x="92075" y="2266950"/>
            <a:ext cx="4181475"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100" b="1">
                <a:solidFill>
                  <a:srgbClr val="002060"/>
                </a:solidFill>
                <a:latin typeface="Times New Roman" panose="02020603050405020304" pitchFamily="18" charset="0"/>
              </a:rPr>
              <a:t>    - Niềm tự hào </a:t>
            </a:r>
            <a:r>
              <a:rPr lang="en-US" altLang="en-US" sz="2100" b="1">
                <a:solidFill>
                  <a:srgbClr val="FF3300"/>
                </a:solidFill>
                <a:latin typeface="Times New Roman" panose="02020603050405020304" pitchFamily="18" charset="0"/>
              </a:rPr>
              <a:t>chính đáng</a:t>
            </a:r>
            <a:r>
              <a:rPr lang="en-US" altLang="en-US" sz="2100" b="1">
                <a:solidFill>
                  <a:srgbClr val="0000FF"/>
                </a:solidFill>
                <a:latin typeface="Times New Roman" panose="02020603050405020304" pitchFamily="18" charset="0"/>
              </a:rPr>
              <a:t> </a:t>
            </a:r>
            <a:r>
              <a:rPr lang="en-US" altLang="en-US" sz="2100" b="1">
                <a:solidFill>
                  <a:srgbClr val="002060"/>
                </a:solidFill>
                <a:latin typeface="Times New Roman" panose="02020603050405020304" pitchFamily="18" charset="0"/>
              </a:rPr>
              <a:t>của chúng ta trong nền văn hoá Đông Sơn chính là bộ sưu tập trống đồng </a:t>
            </a:r>
            <a:r>
              <a:rPr lang="en-US" altLang="en-US" sz="2100" b="1">
                <a:solidFill>
                  <a:srgbClr val="FF3300"/>
                </a:solidFill>
                <a:latin typeface="Times New Roman" panose="02020603050405020304" pitchFamily="18" charset="0"/>
              </a:rPr>
              <a:t>hết sức phong phú.</a:t>
            </a:r>
          </a:p>
          <a:p>
            <a:pPr algn="just">
              <a:spcBef>
                <a:spcPct val="50000"/>
              </a:spcBef>
            </a:pPr>
            <a:endParaRPr lang="en-US" altLang="en-US" sz="2100" b="1">
              <a:solidFill>
                <a:srgbClr val="0000FF"/>
              </a:solidFill>
              <a:latin typeface="Times New Roman" panose="02020603050405020304" pitchFamily="18" charset="0"/>
            </a:endParaRPr>
          </a:p>
        </p:txBody>
      </p:sp>
      <p:sp>
        <p:nvSpPr>
          <p:cNvPr id="18444" name="Text Box 26">
            <a:extLst>
              <a:ext uri="{FF2B5EF4-FFF2-40B4-BE49-F238E27FC236}">
                <a16:creationId xmlns:a16="http://schemas.microsoft.com/office/drawing/2014/main" id="{1ACCBAFD-5E1D-4A64-B989-123388A6F459}"/>
              </a:ext>
            </a:extLst>
          </p:cNvPr>
          <p:cNvSpPr txBox="1">
            <a:spLocks noChangeArrowheads="1"/>
          </p:cNvSpPr>
          <p:nvPr/>
        </p:nvSpPr>
        <p:spPr bwMode="auto">
          <a:xfrm>
            <a:off x="92075" y="3638550"/>
            <a:ext cx="418147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002060"/>
                </a:solidFill>
                <a:latin typeface="Times New Roman" panose="02020603050405020304" pitchFamily="18" charset="0"/>
              </a:rPr>
              <a:t>    - Con người cầm vũ khí bảo vệ quê hương và </a:t>
            </a:r>
            <a:r>
              <a:rPr lang="en-US" altLang="en-US" sz="2100" b="1">
                <a:solidFill>
                  <a:srgbClr val="FF0000"/>
                </a:solidFill>
                <a:latin typeface="Times New Roman" panose="02020603050405020304" pitchFamily="18" charset="0"/>
              </a:rPr>
              <a:t>tưng bừng nhảy múa </a:t>
            </a:r>
            <a:r>
              <a:rPr lang="en-US" altLang="en-US" sz="2100" b="1">
                <a:solidFill>
                  <a:srgbClr val="002060"/>
                </a:solidFill>
                <a:latin typeface="Times New Roman" panose="02020603050405020304" pitchFamily="18" charset="0"/>
              </a:rPr>
              <a:t>mừng chiến công hay </a:t>
            </a:r>
            <a:r>
              <a:rPr lang="en-US" altLang="en-US" sz="2100" b="1">
                <a:solidFill>
                  <a:srgbClr val="FF0000"/>
                </a:solidFill>
                <a:latin typeface="Times New Roman" panose="02020603050405020304" pitchFamily="18" charset="0"/>
              </a:rPr>
              <a:t>cảm tạ </a:t>
            </a:r>
            <a:r>
              <a:rPr lang="en-US" altLang="en-US" sz="2100" b="1">
                <a:solidFill>
                  <a:srgbClr val="002060"/>
                </a:solidFill>
                <a:latin typeface="Times New Roman" panose="02020603050405020304" pitchFamily="18" charset="0"/>
              </a:rPr>
              <a:t>thần linh,…</a:t>
            </a:r>
          </a:p>
        </p:txBody>
      </p:sp>
      <p:sp>
        <p:nvSpPr>
          <p:cNvPr id="18445" name="Line 28">
            <a:extLst>
              <a:ext uri="{FF2B5EF4-FFF2-40B4-BE49-F238E27FC236}">
                <a16:creationId xmlns:a16="http://schemas.microsoft.com/office/drawing/2014/main" id="{F79648FD-5D55-4ABE-9D56-9542DFF9E319}"/>
              </a:ext>
            </a:extLst>
          </p:cNvPr>
          <p:cNvSpPr>
            <a:spLocks noChangeShapeType="1"/>
          </p:cNvSpPr>
          <p:nvPr/>
        </p:nvSpPr>
        <p:spPr bwMode="auto">
          <a:xfrm flipH="1">
            <a:off x="609600" y="29718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8446" name="Line 29">
            <a:extLst>
              <a:ext uri="{FF2B5EF4-FFF2-40B4-BE49-F238E27FC236}">
                <a16:creationId xmlns:a16="http://schemas.microsoft.com/office/drawing/2014/main" id="{131EE1EC-D0E1-4E7A-9E05-81D21D01364B}"/>
              </a:ext>
            </a:extLst>
          </p:cNvPr>
          <p:cNvSpPr>
            <a:spLocks noChangeShapeType="1"/>
          </p:cNvSpPr>
          <p:nvPr/>
        </p:nvSpPr>
        <p:spPr bwMode="auto">
          <a:xfrm flipH="1">
            <a:off x="1385888" y="40132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8447" name="Line 36">
            <a:extLst>
              <a:ext uri="{FF2B5EF4-FFF2-40B4-BE49-F238E27FC236}">
                <a16:creationId xmlns:a16="http://schemas.microsoft.com/office/drawing/2014/main" id="{67570660-68E6-4123-80BB-EE1A567E585A}"/>
              </a:ext>
            </a:extLst>
          </p:cNvPr>
          <p:cNvSpPr>
            <a:spLocks noChangeShapeType="1"/>
          </p:cNvSpPr>
          <p:nvPr/>
        </p:nvSpPr>
        <p:spPr bwMode="auto">
          <a:xfrm flipH="1">
            <a:off x="2182813" y="4349750"/>
            <a:ext cx="5715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18448" name="Text Box 18">
            <a:extLst>
              <a:ext uri="{FF2B5EF4-FFF2-40B4-BE49-F238E27FC236}">
                <a16:creationId xmlns:a16="http://schemas.microsoft.com/office/drawing/2014/main" id="{C753BE65-111E-42AB-9AE4-AFDC6CE747B2}"/>
              </a:ext>
            </a:extLst>
          </p:cNvPr>
          <p:cNvSpPr txBox="1">
            <a:spLocks noChangeArrowheads="1"/>
          </p:cNvSpPr>
          <p:nvPr/>
        </p:nvSpPr>
        <p:spPr bwMode="auto">
          <a:xfrm>
            <a:off x="4395788"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Chính đáng:</a:t>
            </a:r>
          </a:p>
        </p:txBody>
      </p:sp>
      <p:sp>
        <p:nvSpPr>
          <p:cNvPr id="18449" name="Text Box 18">
            <a:extLst>
              <a:ext uri="{FF2B5EF4-FFF2-40B4-BE49-F238E27FC236}">
                <a16:creationId xmlns:a16="http://schemas.microsoft.com/office/drawing/2014/main" id="{A5548DFB-75FA-48C4-A0E2-DB48ABABD8E6}"/>
              </a:ext>
            </a:extLst>
          </p:cNvPr>
          <p:cNvSpPr txBox="1">
            <a:spLocks noChangeArrowheads="1"/>
          </p:cNvSpPr>
          <p:nvPr/>
        </p:nvSpPr>
        <p:spPr bwMode="auto">
          <a:xfrm>
            <a:off x="4395788" y="190976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Văn hóa Đông Sơn:</a:t>
            </a:r>
          </a:p>
        </p:txBody>
      </p:sp>
      <p:sp>
        <p:nvSpPr>
          <p:cNvPr id="18450" name="Text Box 18">
            <a:extLst>
              <a:ext uri="{FF2B5EF4-FFF2-40B4-BE49-F238E27FC236}">
                <a16:creationId xmlns:a16="http://schemas.microsoft.com/office/drawing/2014/main" id="{B37FD2A1-15FC-4F9A-A215-52112C54439B}"/>
              </a:ext>
            </a:extLst>
          </p:cNvPr>
          <p:cNvSpPr txBox="1">
            <a:spLocks noChangeArrowheads="1"/>
          </p:cNvSpPr>
          <p:nvPr/>
        </p:nvSpPr>
        <p:spPr bwMode="auto">
          <a:xfrm>
            <a:off x="4395788" y="2835275"/>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Hoa văn:</a:t>
            </a:r>
          </a:p>
        </p:txBody>
      </p:sp>
      <p:sp>
        <p:nvSpPr>
          <p:cNvPr id="18451" name="Text Box 18">
            <a:extLst>
              <a:ext uri="{FF2B5EF4-FFF2-40B4-BE49-F238E27FC236}">
                <a16:creationId xmlns:a16="http://schemas.microsoft.com/office/drawing/2014/main" id="{B46F79B5-61C5-4491-9853-6E1297C1B11B}"/>
              </a:ext>
            </a:extLst>
          </p:cNvPr>
          <p:cNvSpPr txBox="1">
            <a:spLocks noChangeArrowheads="1"/>
          </p:cNvSpPr>
          <p:nvPr/>
        </p:nvSpPr>
        <p:spPr bwMode="auto">
          <a:xfrm>
            <a:off x="4395788" y="3184525"/>
            <a:ext cx="10906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Vũ công:</a:t>
            </a:r>
          </a:p>
        </p:txBody>
      </p:sp>
      <p:sp>
        <p:nvSpPr>
          <p:cNvPr id="29" name="Text Box 18">
            <a:extLst>
              <a:ext uri="{FF2B5EF4-FFF2-40B4-BE49-F238E27FC236}">
                <a16:creationId xmlns:a16="http://schemas.microsoft.com/office/drawing/2014/main" id="{9C983087-C543-4352-9A96-BD89CBEAF83B}"/>
              </a:ext>
            </a:extLst>
          </p:cNvPr>
          <p:cNvSpPr txBox="1">
            <a:spLocks noChangeArrowheads="1"/>
          </p:cNvSpPr>
          <p:nvPr/>
        </p:nvSpPr>
        <p:spPr bwMode="auto">
          <a:xfrm>
            <a:off x="4395788" y="38211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Nhân bản:</a:t>
            </a:r>
          </a:p>
        </p:txBody>
      </p:sp>
      <p:sp>
        <p:nvSpPr>
          <p:cNvPr id="30" name="Text Box 18">
            <a:extLst>
              <a:ext uri="{FF2B5EF4-FFF2-40B4-BE49-F238E27FC236}">
                <a16:creationId xmlns:a16="http://schemas.microsoft.com/office/drawing/2014/main" id="{0331E057-E4DA-4F3C-BB29-135D5AB852F4}"/>
              </a:ext>
            </a:extLst>
          </p:cNvPr>
          <p:cNvSpPr txBox="1">
            <a:spLocks noChangeArrowheads="1"/>
          </p:cNvSpPr>
          <p:nvPr/>
        </p:nvSpPr>
        <p:spPr bwMode="auto">
          <a:xfrm>
            <a:off x="4395788" y="4213225"/>
            <a:ext cx="28194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Chim Lạc, chim Hồng:</a:t>
            </a:r>
          </a:p>
        </p:txBody>
      </p:sp>
      <p:sp>
        <p:nvSpPr>
          <p:cNvPr id="18454" name="Text Box 18">
            <a:extLst>
              <a:ext uri="{FF2B5EF4-FFF2-40B4-BE49-F238E27FC236}">
                <a16:creationId xmlns:a16="http://schemas.microsoft.com/office/drawing/2014/main" id="{1D78EE7C-5DEE-4A08-AED0-C628BBBC3D53}"/>
              </a:ext>
            </a:extLst>
          </p:cNvPr>
          <p:cNvSpPr txBox="1">
            <a:spLocks noChangeArrowheads="1"/>
          </p:cNvSpPr>
          <p:nvPr/>
        </p:nvSpPr>
        <p:spPr bwMode="auto">
          <a:xfrm>
            <a:off x="5638800"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Đúng, hợp với lẽ phải    </a:t>
            </a:r>
          </a:p>
        </p:txBody>
      </p:sp>
      <p:sp>
        <p:nvSpPr>
          <p:cNvPr id="18455" name="Text Box 18">
            <a:extLst>
              <a:ext uri="{FF2B5EF4-FFF2-40B4-BE49-F238E27FC236}">
                <a16:creationId xmlns:a16="http://schemas.microsoft.com/office/drawing/2014/main" id="{E769527D-EF72-4A98-8274-202F1150A280}"/>
              </a:ext>
            </a:extLst>
          </p:cNvPr>
          <p:cNvSpPr txBox="1">
            <a:spLocks noChangeArrowheads="1"/>
          </p:cNvSpPr>
          <p:nvPr/>
        </p:nvSpPr>
        <p:spPr bwMode="auto">
          <a:xfrm>
            <a:off x="4381500" y="1901825"/>
            <a:ext cx="47625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                                  nền văn hóa của một thời kì lịch sử cổ xưa, được xác định trên cơ sở những di vật tìm được ở Đông Sơn, Thanh Hóa.     </a:t>
            </a:r>
          </a:p>
        </p:txBody>
      </p:sp>
      <p:sp>
        <p:nvSpPr>
          <p:cNvPr id="18456" name="Text Box 18">
            <a:extLst>
              <a:ext uri="{FF2B5EF4-FFF2-40B4-BE49-F238E27FC236}">
                <a16:creationId xmlns:a16="http://schemas.microsoft.com/office/drawing/2014/main" id="{80B506C2-46D5-4F4C-BBB2-4129A26F67BC}"/>
              </a:ext>
            </a:extLst>
          </p:cNvPr>
          <p:cNvSpPr txBox="1">
            <a:spLocks noChangeArrowheads="1"/>
          </p:cNvSpPr>
          <p:nvPr/>
        </p:nvSpPr>
        <p:spPr bwMode="auto">
          <a:xfrm>
            <a:off x="5326063" y="2835275"/>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Hình trang trí trên đồ vật.</a:t>
            </a:r>
          </a:p>
        </p:txBody>
      </p:sp>
      <p:sp>
        <p:nvSpPr>
          <p:cNvPr id="18457" name="Text Box 18">
            <a:extLst>
              <a:ext uri="{FF2B5EF4-FFF2-40B4-BE49-F238E27FC236}">
                <a16:creationId xmlns:a16="http://schemas.microsoft.com/office/drawing/2014/main" id="{72BD5727-9A75-4CD6-B697-83B997942116}"/>
              </a:ext>
            </a:extLst>
          </p:cNvPr>
          <p:cNvSpPr txBox="1">
            <a:spLocks noChangeArrowheads="1"/>
          </p:cNvSpPr>
          <p:nvPr/>
        </p:nvSpPr>
        <p:spPr bwMode="auto">
          <a:xfrm>
            <a:off x="5391150" y="3181350"/>
            <a:ext cx="36004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Người biểu diễn nhảy múa, diễn viên múa.</a:t>
            </a:r>
          </a:p>
        </p:txBody>
      </p:sp>
      <p:sp>
        <p:nvSpPr>
          <p:cNvPr id="35" name="Text Box 18">
            <a:extLst>
              <a:ext uri="{FF2B5EF4-FFF2-40B4-BE49-F238E27FC236}">
                <a16:creationId xmlns:a16="http://schemas.microsoft.com/office/drawing/2014/main" id="{CE5951F6-DFB6-4EBF-AD42-925CF7A2D39D}"/>
              </a:ext>
            </a:extLst>
          </p:cNvPr>
          <p:cNvSpPr txBox="1">
            <a:spLocks noChangeArrowheads="1"/>
          </p:cNvSpPr>
          <p:nvPr/>
        </p:nvSpPr>
        <p:spPr bwMode="auto">
          <a:xfrm>
            <a:off x="5443538" y="3832225"/>
            <a:ext cx="35480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Yêu thương và đề cao con người.</a:t>
            </a:r>
          </a:p>
        </p:txBody>
      </p:sp>
      <p:sp>
        <p:nvSpPr>
          <p:cNvPr id="36" name="Text Box 18">
            <a:extLst>
              <a:ext uri="{FF2B5EF4-FFF2-40B4-BE49-F238E27FC236}">
                <a16:creationId xmlns:a16="http://schemas.microsoft.com/office/drawing/2014/main" id="{3D6E7B1F-ED76-43D7-987E-318A58F8D723}"/>
              </a:ext>
            </a:extLst>
          </p:cNvPr>
          <p:cNvSpPr txBox="1">
            <a:spLocks noChangeArrowheads="1"/>
          </p:cNvSpPr>
          <p:nvPr/>
        </p:nvSpPr>
        <p:spPr bwMode="auto">
          <a:xfrm>
            <a:off x="6645275" y="4210050"/>
            <a:ext cx="249872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Những loài chim được coi là biểu tượng của dân tộc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08DB21EC-AC4C-43DC-A875-1DE15AF2F3F6}"/>
              </a:ext>
            </a:extLst>
          </p:cNvPr>
          <p:cNvPicPr>
            <a:picLocks noChangeAspect="1"/>
          </p:cNvPicPr>
          <p:nvPr/>
        </p:nvPicPr>
        <p:blipFill>
          <a:blip r:embed="rId3"/>
          <a:stretch>
            <a:fillRect/>
          </a:stretch>
        </p:blipFill>
        <p:spPr>
          <a:xfrm>
            <a:off x="1143000" y="0"/>
            <a:ext cx="6853238"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459" name="AutoShape 6" descr="Image result for chim Lạc">
            <a:extLst>
              <a:ext uri="{FF2B5EF4-FFF2-40B4-BE49-F238E27FC236}">
                <a16:creationId xmlns:a16="http://schemas.microsoft.com/office/drawing/2014/main" id="{9776938A-2566-4A96-944B-E3930C78AF58}"/>
              </a:ext>
            </a:extLst>
          </p:cNvPr>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60" name="AutoShape 8" descr="Image result for chim Lạc">
            <a:extLst>
              <a:ext uri="{FF2B5EF4-FFF2-40B4-BE49-F238E27FC236}">
                <a16:creationId xmlns:a16="http://schemas.microsoft.com/office/drawing/2014/main" id="{B73ED1EE-A4F0-4A69-8F66-45BD2B83F99B}"/>
              </a:ext>
            </a:extLst>
          </p:cNvPr>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61" name="AutoShape 10" descr="Image result for chim Lạc">
            <a:extLst>
              <a:ext uri="{FF2B5EF4-FFF2-40B4-BE49-F238E27FC236}">
                <a16:creationId xmlns:a16="http://schemas.microsoft.com/office/drawing/2014/main" id="{0A75A2B6-7EF7-4948-874B-7D4F85519093}"/>
              </a:ext>
            </a:extLst>
          </p:cNvPr>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9462" name="Picture 11" descr="trong-dong-lac-viet-2-1481852095337">
            <a:extLst>
              <a:ext uri="{FF2B5EF4-FFF2-40B4-BE49-F238E27FC236}">
                <a16:creationId xmlns:a16="http://schemas.microsoft.com/office/drawing/2014/main" id="{A12637F3-0DA3-4513-A162-FA10D969D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6858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B7F0C-E92E-4576-A0CB-B735D1B9F68F}"/>
              </a:ext>
            </a:extLst>
          </p:cNvPr>
          <p:cNvPicPr>
            <a:picLocks noChangeAspect="1"/>
          </p:cNvPicPr>
          <p:nvPr/>
        </p:nvPicPr>
        <p:blipFill>
          <a:blip r:embed="rId2"/>
          <a:stretch>
            <a:fillRect/>
          </a:stretch>
        </p:blipFill>
        <p:spPr>
          <a:xfrm>
            <a:off x="1143000" y="0"/>
            <a:ext cx="34861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2" descr="images396021_Untitled_3">
            <a:extLst>
              <a:ext uri="{FF2B5EF4-FFF2-40B4-BE49-F238E27FC236}">
                <a16:creationId xmlns:a16="http://schemas.microsoft.com/office/drawing/2014/main" id="{4A8364F2-0C21-4E23-9EDB-C1E5F020D42B}"/>
              </a:ext>
            </a:extLst>
          </p:cNvPr>
          <p:cNvPicPr>
            <a:picLocks noChangeAspect="1" noChangeArrowheads="1"/>
          </p:cNvPicPr>
          <p:nvPr/>
        </p:nvPicPr>
        <p:blipFill>
          <a:blip r:embed="rId3"/>
          <a:srcRect/>
          <a:stretch>
            <a:fillRect/>
          </a:stretch>
        </p:blipFill>
        <p:spPr bwMode="auto">
          <a:xfrm>
            <a:off x="4651375" y="0"/>
            <a:ext cx="334962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chim Hồng trên trống đồng Đông Sơn">
            <a:extLst>
              <a:ext uri="{FF2B5EF4-FFF2-40B4-BE49-F238E27FC236}">
                <a16:creationId xmlns:a16="http://schemas.microsoft.com/office/drawing/2014/main" id="{B01F720D-541E-4955-AE75-9DFA9F958DF8}"/>
              </a:ext>
            </a:extLst>
          </p:cNvPr>
          <p:cNvPicPr>
            <a:picLocks noChangeAspect="1" noChangeArrowheads="1"/>
          </p:cNvPicPr>
          <p:nvPr/>
        </p:nvPicPr>
        <p:blipFill>
          <a:blip r:embed="rId2">
            <a:lum bright="-24000" contrast="40000"/>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23753ED-A42A-4697-8E33-D3E448A13DA2}"/>
              </a:ext>
            </a:extLst>
          </p:cNvPr>
          <p:cNvSpPr>
            <a:spLocks noChangeArrowheads="1"/>
          </p:cNvSpPr>
          <p:nvPr/>
        </p:nvSpPr>
        <p:spPr bwMode="auto">
          <a:xfrm>
            <a:off x="1885950" y="0"/>
            <a:ext cx="5600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solidFill>
                  <a:srgbClr val="000000"/>
                </a:solidFill>
                <a:cs typeface="Times New Roman" panose="02020603050405020304" pitchFamily="18" charset="0"/>
              </a:rPr>
              <a:t>Tập đọc:</a:t>
            </a:r>
            <a:endParaRPr lang="en-US" altLang="en-US" sz="2400" u="sng">
              <a:solidFill>
                <a:srgbClr val="000000"/>
              </a:solidFill>
              <a:cs typeface="Times New Roman" panose="02020603050405020304" pitchFamily="18" charset="0"/>
            </a:endParaRPr>
          </a:p>
        </p:txBody>
      </p:sp>
      <p:sp>
        <p:nvSpPr>
          <p:cNvPr id="81930" name="Text Box 10">
            <a:extLst>
              <a:ext uri="{FF2B5EF4-FFF2-40B4-BE49-F238E27FC236}">
                <a16:creationId xmlns:a16="http://schemas.microsoft.com/office/drawing/2014/main" id="{35CF3C8F-CAB7-48B3-8280-8D4497F7D93A}"/>
              </a:ext>
            </a:extLst>
          </p:cNvPr>
          <p:cNvSpPr txBox="1">
            <a:spLocks noChangeArrowheads="1"/>
          </p:cNvSpPr>
          <p:nvPr/>
        </p:nvSpPr>
        <p:spPr bwMode="auto">
          <a:xfrm>
            <a:off x="2571750" y="420688"/>
            <a:ext cx="4514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300" b="1">
                <a:solidFill>
                  <a:srgbClr val="C00000"/>
                </a:solidFill>
                <a:latin typeface="Times New Roman" panose="02020603050405020304" pitchFamily="18" charset="0"/>
              </a:rPr>
              <a:t>Trống đồng Đông Sơn</a:t>
            </a:r>
            <a:endParaRPr lang="en-US" altLang="en-US" sz="3300" b="1">
              <a:solidFill>
                <a:srgbClr val="C00000"/>
              </a:solidFill>
              <a:latin typeface="Verdana" panose="020B0604030504040204" pitchFamily="34" charset="0"/>
            </a:endParaRPr>
          </a:p>
        </p:txBody>
      </p:sp>
      <p:sp>
        <p:nvSpPr>
          <p:cNvPr id="76813" name="Text Box 13">
            <a:extLst>
              <a:ext uri="{FF2B5EF4-FFF2-40B4-BE49-F238E27FC236}">
                <a16:creationId xmlns:a16="http://schemas.microsoft.com/office/drawing/2014/main" id="{98851D69-3635-460D-992D-5F81782A8696}"/>
              </a:ext>
            </a:extLst>
          </p:cNvPr>
          <p:cNvSpPr txBox="1">
            <a:spLocks noChangeArrowheads="1"/>
          </p:cNvSpPr>
          <p:nvPr/>
        </p:nvSpPr>
        <p:spPr bwMode="auto">
          <a:xfrm>
            <a:off x="5707063" y="992188"/>
            <a:ext cx="23399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latin typeface="Times New Roman" panose="02020603050405020304" pitchFamily="18" charset="0"/>
              </a:rPr>
              <a:t>Theo</a:t>
            </a:r>
            <a:r>
              <a:rPr lang="en-US" altLang="en-US" sz="1600" b="1">
                <a:solidFill>
                  <a:srgbClr val="000000"/>
                </a:solidFill>
                <a:latin typeface="Times New Roman" panose="02020603050405020304" pitchFamily="18" charset="0"/>
              </a:rPr>
              <a:t> Nguyễn Văn Huyên</a:t>
            </a:r>
          </a:p>
        </p:txBody>
      </p:sp>
      <p:grpSp>
        <p:nvGrpSpPr>
          <p:cNvPr id="76825" name="Group 25">
            <a:extLst>
              <a:ext uri="{FF2B5EF4-FFF2-40B4-BE49-F238E27FC236}">
                <a16:creationId xmlns:a16="http://schemas.microsoft.com/office/drawing/2014/main" id="{0C423122-28CF-4183-9123-D54FEA24138F}"/>
              </a:ext>
            </a:extLst>
          </p:cNvPr>
          <p:cNvGrpSpPr>
            <a:grpSpLocks/>
          </p:cNvGrpSpPr>
          <p:nvPr/>
        </p:nvGrpSpPr>
        <p:grpSpPr bwMode="auto">
          <a:xfrm>
            <a:off x="914400" y="1416050"/>
            <a:ext cx="7600950" cy="3727450"/>
            <a:chOff x="0" y="1584"/>
            <a:chExt cx="5751" cy="2736"/>
          </a:xfrm>
        </p:grpSpPr>
        <p:pic>
          <p:nvPicPr>
            <p:cNvPr id="4102" name="Picture 5" descr="trong_dong">
              <a:extLst>
                <a:ext uri="{FF2B5EF4-FFF2-40B4-BE49-F238E27FC236}">
                  <a16:creationId xmlns:a16="http://schemas.microsoft.com/office/drawing/2014/main" id="{148B6242-7DAA-489D-9C43-055A50B9B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4"/>
              <a:ext cx="2928" cy="273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4">
              <a:extLst>
                <a:ext uri="{FF2B5EF4-FFF2-40B4-BE49-F238E27FC236}">
                  <a16:creationId xmlns:a16="http://schemas.microsoft.com/office/drawing/2014/main" id="{3977BE78-3A1D-40BC-8A78-79467B2D96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7" y="1584"/>
              <a:ext cx="2784" cy="2736"/>
            </a:xfrm>
            <a:prstGeom prst="rect">
              <a:avLst/>
            </a:prstGeom>
            <a:solidFill>
              <a:schemeClr val="bg1"/>
            </a:solidFill>
            <a:ln w="38100" cap="sq">
              <a:solidFill>
                <a:srgbClr val="000066"/>
              </a:solidFill>
              <a:miter lim="800000"/>
              <a:headEnd/>
              <a:tailEnd/>
            </a:ln>
            <a:effectLst>
              <a:outerShdw dist="38100" dir="2700000" algn="tl" rotWithShape="0">
                <a:srgbClr val="000000">
                  <a:alpha val="42998"/>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6825"/>
                                        </p:tgtEl>
                                        <p:attrNameLst>
                                          <p:attrName>style.visibility</p:attrName>
                                        </p:attrNameLst>
                                      </p:cBhvr>
                                      <p:to>
                                        <p:strVal val="visible"/>
                                      </p:to>
                                    </p:set>
                                    <p:anim calcmode="lin" valueType="num">
                                      <p:cBhvr>
                                        <p:cTn id="7" dur="500" fill="hold"/>
                                        <p:tgtEl>
                                          <p:spTgt spid="76825"/>
                                        </p:tgtEl>
                                        <p:attrNameLst>
                                          <p:attrName>ppt_w</p:attrName>
                                        </p:attrNameLst>
                                      </p:cBhvr>
                                      <p:tavLst>
                                        <p:tav tm="0">
                                          <p:val>
                                            <p:fltVal val="0"/>
                                          </p:val>
                                        </p:tav>
                                        <p:tav tm="100000">
                                          <p:val>
                                            <p:strVal val="#ppt_w"/>
                                          </p:val>
                                        </p:tav>
                                      </p:tavLst>
                                    </p:anim>
                                    <p:anim calcmode="lin" valueType="num">
                                      <p:cBhvr>
                                        <p:cTn id="8" dur="500" fill="hold"/>
                                        <p:tgtEl>
                                          <p:spTgt spid="768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81930"/>
                                        </p:tgtEl>
                                        <p:attrNameLst>
                                          <p:attrName>style.visibility</p:attrName>
                                        </p:attrNameLst>
                                      </p:cBhvr>
                                      <p:to>
                                        <p:strVal val="visible"/>
                                      </p:to>
                                    </p:set>
                                    <p:animEffect transition="in" filter="slide(fromLeft)">
                                      <p:cBhvr>
                                        <p:cTn id="13" dur="500"/>
                                        <p:tgtEl>
                                          <p:spTgt spid="8193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6813"/>
                                        </p:tgtEl>
                                        <p:attrNameLst>
                                          <p:attrName>style.visibility</p:attrName>
                                        </p:attrNameLst>
                                      </p:cBhvr>
                                      <p:to>
                                        <p:strVal val="visible"/>
                                      </p:to>
                                    </p:set>
                                    <p:animEffect transition="in" filter="slide(fromLeft)">
                                      <p:cBhvr>
                                        <p:cTn id="16" dur="5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p:bldP spid="768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ownloads\af09cba6b09e44cbb9d5e9bd18af75c1.png">
            <a:extLst>
              <a:ext uri="{FF2B5EF4-FFF2-40B4-BE49-F238E27FC236}">
                <a16:creationId xmlns:a16="http://schemas.microsoft.com/office/drawing/2014/main" id="{CE15AFA9-FDCA-46C4-ACEB-23293AC6E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217613"/>
            <a:ext cx="7161213" cy="71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1AE00D07-DF19-46DB-97F0-8B9744ABD2C9}"/>
              </a:ext>
            </a:extLst>
          </p:cNvPr>
          <p:cNvSpPr txBox="1"/>
          <p:nvPr/>
        </p:nvSpPr>
        <p:spPr>
          <a:xfrm>
            <a:off x="1280641" y="2110567"/>
            <a:ext cx="5524831" cy="761747"/>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altLang="zh-CN" sz="4500" b="1" dirty="0">
                <a:ln w="22225">
                  <a:solidFill>
                    <a:srgbClr val="ED7D31"/>
                  </a:solidFill>
                  <a:prstDash val="solid"/>
                </a:ln>
                <a:solidFill>
                  <a:srgbClr val="FFFF00"/>
                </a:solidFill>
                <a:latin typeface="Times New Roman" panose="02020603050405020304" pitchFamily="18" charset="0"/>
                <a:cs typeface="Times New Roman" panose="02020603050405020304" pitchFamily="18" charset="0"/>
                <a:sym typeface="+mn-lt"/>
              </a:rPr>
              <a:t>TÌM HIỂU BÀI</a:t>
            </a:r>
            <a:endParaRPr lang="zh-CN" altLang="en-US" sz="4500" b="1" dirty="0">
              <a:ln w="22225">
                <a:solidFill>
                  <a:srgbClr val="ED7D31"/>
                </a:solidFill>
                <a:prstDash val="solid"/>
              </a:ln>
              <a:solidFill>
                <a:srgbClr val="FFFF00"/>
              </a:solidFill>
              <a:latin typeface="Times New Roman" panose="02020603050405020304" pitchFamily="18" charset="0"/>
              <a:cs typeface="Times New Roman" panose="02020603050405020304" pitchFamily="18" charset="0"/>
              <a:sym typeface="+mn-lt"/>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a:extLst>
              <a:ext uri="{FF2B5EF4-FFF2-40B4-BE49-F238E27FC236}">
                <a16:creationId xmlns:a16="http://schemas.microsoft.com/office/drawing/2014/main" id="{614EF992-0F5C-408F-8EDD-07FED6658C15}"/>
              </a:ext>
            </a:extLst>
          </p:cNvPr>
          <p:cNvSpPr txBox="1">
            <a:spLocks noChangeArrowheads="1"/>
          </p:cNvSpPr>
          <p:nvPr/>
        </p:nvSpPr>
        <p:spPr bwMode="auto">
          <a:xfrm>
            <a:off x="1600200" y="2019300"/>
            <a:ext cx="2743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100" b="1">
              <a:solidFill>
                <a:srgbClr val="0000FF"/>
              </a:solidFill>
              <a:latin typeface="Times New Roman" panose="02020603050405020304" pitchFamily="18" charset="0"/>
            </a:endParaRPr>
          </a:p>
        </p:txBody>
      </p:sp>
      <p:sp>
        <p:nvSpPr>
          <p:cNvPr id="88077" name="Text Box 13">
            <a:extLst>
              <a:ext uri="{FF2B5EF4-FFF2-40B4-BE49-F238E27FC236}">
                <a16:creationId xmlns:a16="http://schemas.microsoft.com/office/drawing/2014/main" id="{684E52D3-6A26-42E4-9B60-9D75A64999DE}"/>
              </a:ext>
            </a:extLst>
          </p:cNvPr>
          <p:cNvSpPr txBox="1">
            <a:spLocks noChangeArrowheads="1"/>
          </p:cNvSpPr>
          <p:nvPr/>
        </p:nvSpPr>
        <p:spPr bwMode="auto">
          <a:xfrm>
            <a:off x="1143000" y="742950"/>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a:t>
            </a:r>
            <a:r>
              <a:rPr lang="en-US" altLang="en-US" sz="2000" b="1">
                <a:solidFill>
                  <a:srgbClr val="C00000"/>
                </a:solidFill>
                <a:latin typeface="Times New Roman" panose="02020603050405020304" pitchFamily="18" charset="0"/>
              </a:rPr>
              <a:t>* Đọc thầm đoạn 1 và trả lời câu hỏi:</a:t>
            </a:r>
          </a:p>
          <a:p>
            <a:pPr>
              <a:spcBef>
                <a:spcPct val="50000"/>
              </a:spcBef>
            </a:pPr>
            <a:r>
              <a:rPr lang="en-US" altLang="en-US" sz="2000" b="1">
                <a:solidFill>
                  <a:srgbClr val="0000FF"/>
                </a:solidFill>
                <a:latin typeface="Times New Roman" panose="02020603050405020304" pitchFamily="18" charset="0"/>
              </a:rPr>
              <a:t>* Trống đồng Đông Sơn đa dạng như thế nào ?</a:t>
            </a:r>
          </a:p>
        </p:txBody>
      </p:sp>
      <p:sp>
        <p:nvSpPr>
          <p:cNvPr id="88078" name="AutoShape 14">
            <a:extLst>
              <a:ext uri="{FF2B5EF4-FFF2-40B4-BE49-F238E27FC236}">
                <a16:creationId xmlns:a16="http://schemas.microsoft.com/office/drawing/2014/main" id="{9875B266-7447-4E4C-9D65-111595920BAC}"/>
              </a:ext>
            </a:extLst>
          </p:cNvPr>
          <p:cNvSpPr>
            <a:spLocks noChangeArrowheads="1"/>
          </p:cNvSpPr>
          <p:nvPr/>
        </p:nvSpPr>
        <p:spPr bwMode="auto">
          <a:xfrm>
            <a:off x="838200" y="1504950"/>
            <a:ext cx="7391400" cy="106680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a:solidFill>
                  <a:srgbClr val="00B050"/>
                </a:solidFill>
              </a:rPr>
              <a:t>       </a:t>
            </a:r>
            <a:r>
              <a:rPr lang="en-US" altLang="en-US" b="1">
                <a:solidFill>
                  <a:srgbClr val="FF0000"/>
                </a:solidFill>
              </a:rPr>
              <a:t>- T</a:t>
            </a:r>
            <a:r>
              <a:rPr lang="en-US" altLang="en-US" sz="2100" b="1">
                <a:solidFill>
                  <a:srgbClr val="FF0000"/>
                </a:solidFill>
              </a:rPr>
              <a:t>rống đồng Đông Sơn đa dạng về cả hình dáng, </a:t>
            </a:r>
          </a:p>
          <a:p>
            <a:pPr algn="just"/>
            <a:r>
              <a:rPr lang="en-US" altLang="en-US" sz="2100" b="1">
                <a:solidFill>
                  <a:srgbClr val="FF0000"/>
                </a:solidFill>
              </a:rPr>
              <a:t>kích cỡ lẫn phong cách trang trí, sắp xếp hoa văn.</a:t>
            </a:r>
          </a:p>
        </p:txBody>
      </p:sp>
      <p:sp>
        <p:nvSpPr>
          <p:cNvPr id="88082" name="AutoShape 18">
            <a:extLst>
              <a:ext uri="{FF2B5EF4-FFF2-40B4-BE49-F238E27FC236}">
                <a16:creationId xmlns:a16="http://schemas.microsoft.com/office/drawing/2014/main" id="{F9ABA605-4FAD-49D6-A82B-606CBF2B337D}"/>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
        <p:nvSpPr>
          <p:cNvPr id="9" name="Text Box 13">
            <a:extLst>
              <a:ext uri="{FF2B5EF4-FFF2-40B4-BE49-F238E27FC236}">
                <a16:creationId xmlns:a16="http://schemas.microsoft.com/office/drawing/2014/main" id="{5D8D4832-3CC3-46A8-B6AD-42871F8E7D0A}"/>
              </a:ext>
            </a:extLst>
          </p:cNvPr>
          <p:cNvSpPr txBox="1">
            <a:spLocks noChangeArrowheads="1"/>
          </p:cNvSpPr>
          <p:nvPr/>
        </p:nvSpPr>
        <p:spPr bwMode="auto">
          <a:xfrm>
            <a:off x="1143000" y="2571750"/>
            <a:ext cx="6858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rPr>
              <a:t>* Hoa văn trên mặt trống đồng được miêu tả như thế nào ?</a:t>
            </a:r>
          </a:p>
        </p:txBody>
      </p:sp>
      <p:sp>
        <p:nvSpPr>
          <p:cNvPr id="10" name="AutoShape 14">
            <a:extLst>
              <a:ext uri="{FF2B5EF4-FFF2-40B4-BE49-F238E27FC236}">
                <a16:creationId xmlns:a16="http://schemas.microsoft.com/office/drawing/2014/main" id="{F39A5CCB-CCC0-4972-8206-277EC94DFCC4}"/>
              </a:ext>
            </a:extLst>
          </p:cNvPr>
          <p:cNvSpPr>
            <a:spLocks noChangeArrowheads="1"/>
          </p:cNvSpPr>
          <p:nvPr/>
        </p:nvSpPr>
        <p:spPr bwMode="auto">
          <a:xfrm>
            <a:off x="838200" y="2971800"/>
            <a:ext cx="7391400" cy="142875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FF0000"/>
                </a:solidFill>
              </a:rPr>
              <a:t>      - Giữa mặt trống là ngôi sao nhiều cánh, hình tròn</a:t>
            </a:r>
          </a:p>
          <a:p>
            <a:pPr algn="just"/>
            <a:r>
              <a:rPr lang="en-US" altLang="en-US" sz="2100" b="1">
                <a:solidFill>
                  <a:srgbClr val="FF0000"/>
                </a:solidFill>
              </a:rPr>
              <a:t>đồng tâm, hình vũ công nhảy múa, chèo thuyền, hình</a:t>
            </a:r>
          </a:p>
          <a:p>
            <a:pPr algn="just"/>
            <a:r>
              <a:rPr lang="en-US" altLang="en-US" sz="2100" b="1">
                <a:solidFill>
                  <a:srgbClr val="FF0000"/>
                </a:solidFill>
              </a:rPr>
              <a:t>chim bay, hươu nai có gạc.</a:t>
            </a:r>
          </a:p>
        </p:txBody>
      </p:sp>
      <p:pic>
        <p:nvPicPr>
          <p:cNvPr id="23560" name="Picture 5" descr="Bauernbar">
            <a:extLst>
              <a:ext uri="{FF2B5EF4-FFF2-40B4-BE49-F238E27FC236}">
                <a16:creationId xmlns:a16="http://schemas.microsoft.com/office/drawing/2014/main" id="{9BE24458-E9B3-483C-A9A5-3CFF9A97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84650"/>
            <a:ext cx="39719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Effect transition="in" filter="fade">
                                      <p:cBhvr>
                                        <p:cTn id="7" dur="1000"/>
                                        <p:tgtEl>
                                          <p:spTgt spid="88077"/>
                                        </p:tgtEl>
                                      </p:cBhvr>
                                    </p:animEffect>
                                    <p:anim calcmode="lin" valueType="num">
                                      <p:cBhvr>
                                        <p:cTn id="8" dur="1000" fill="hold"/>
                                        <p:tgtEl>
                                          <p:spTgt spid="88077"/>
                                        </p:tgtEl>
                                        <p:attrNameLst>
                                          <p:attrName>ppt_x</p:attrName>
                                        </p:attrNameLst>
                                      </p:cBhvr>
                                      <p:tavLst>
                                        <p:tav tm="0">
                                          <p:val>
                                            <p:strVal val="#ppt_x"/>
                                          </p:val>
                                        </p:tav>
                                        <p:tav tm="100000">
                                          <p:val>
                                            <p:strVal val="#ppt_x"/>
                                          </p:val>
                                        </p:tav>
                                      </p:tavLst>
                                    </p:anim>
                                    <p:anim calcmode="lin" valueType="num">
                                      <p:cBhvr>
                                        <p:cTn id="9" dur="1000" fill="hold"/>
                                        <p:tgtEl>
                                          <p:spTgt spid="8807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Effect transition="in" filter="fade">
                                      <p:cBhvr>
                                        <p:cTn id="14" dur="1000"/>
                                        <p:tgtEl>
                                          <p:spTgt spid="88078"/>
                                        </p:tgtEl>
                                      </p:cBhvr>
                                    </p:animEffect>
                                    <p:anim calcmode="lin" valueType="num">
                                      <p:cBhvr>
                                        <p:cTn id="15" dur="1000" fill="hold"/>
                                        <p:tgtEl>
                                          <p:spTgt spid="88078"/>
                                        </p:tgtEl>
                                        <p:attrNameLst>
                                          <p:attrName>ppt_x</p:attrName>
                                        </p:attrNameLst>
                                      </p:cBhvr>
                                      <p:tavLst>
                                        <p:tav tm="0">
                                          <p:val>
                                            <p:strVal val="#ppt_x"/>
                                          </p:val>
                                        </p:tav>
                                        <p:tav tm="100000">
                                          <p:val>
                                            <p:strVal val="#ppt_x"/>
                                          </p:val>
                                        </p:tav>
                                      </p:tavLst>
                                    </p:anim>
                                    <p:anim calcmode="lin" valueType="num">
                                      <p:cBhvr>
                                        <p:cTn id="16" dur="1000" fill="hold"/>
                                        <p:tgtEl>
                                          <p:spTgt spid="8807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animBg="1"/>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Bauernbar">
            <a:extLst>
              <a:ext uri="{FF2B5EF4-FFF2-40B4-BE49-F238E27FC236}">
                <a16:creationId xmlns:a16="http://schemas.microsoft.com/office/drawing/2014/main" id="{125261C5-466D-4C72-B762-F6823ED3C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8">
            <a:extLst>
              <a:ext uri="{FF2B5EF4-FFF2-40B4-BE49-F238E27FC236}">
                <a16:creationId xmlns:a16="http://schemas.microsoft.com/office/drawing/2014/main" id="{32609DBB-96EC-466B-9CE0-290B1E3C7381}"/>
              </a:ext>
            </a:extLst>
          </p:cNvPr>
          <p:cNvSpPr txBox="1">
            <a:spLocks noChangeArrowheads="1"/>
          </p:cNvSpPr>
          <p:nvPr/>
        </p:nvSpPr>
        <p:spPr bwMode="auto">
          <a:xfrm>
            <a:off x="1600200" y="2171700"/>
            <a:ext cx="2743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100" b="1">
              <a:solidFill>
                <a:srgbClr val="0000FF"/>
              </a:solidFill>
              <a:latin typeface="Times New Roman" panose="02020603050405020304" pitchFamily="18" charset="0"/>
            </a:endParaRPr>
          </a:p>
        </p:txBody>
      </p:sp>
      <p:sp>
        <p:nvSpPr>
          <p:cNvPr id="88077" name="Text Box 13">
            <a:extLst>
              <a:ext uri="{FF2B5EF4-FFF2-40B4-BE49-F238E27FC236}">
                <a16:creationId xmlns:a16="http://schemas.microsoft.com/office/drawing/2014/main" id="{DC721097-A4AA-40B6-A3BF-57B4D462C553}"/>
              </a:ext>
            </a:extLst>
          </p:cNvPr>
          <p:cNvSpPr txBox="1">
            <a:spLocks noChangeArrowheads="1"/>
          </p:cNvSpPr>
          <p:nvPr/>
        </p:nvSpPr>
        <p:spPr bwMode="auto">
          <a:xfrm>
            <a:off x="1600200" y="1943100"/>
            <a:ext cx="35433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rPr>
              <a:t>- Ý của đoạn 1 muốn nói gì ?</a:t>
            </a:r>
          </a:p>
        </p:txBody>
      </p:sp>
      <p:sp>
        <p:nvSpPr>
          <p:cNvPr id="88078" name="AutoShape 14">
            <a:extLst>
              <a:ext uri="{FF2B5EF4-FFF2-40B4-BE49-F238E27FC236}">
                <a16:creationId xmlns:a16="http://schemas.microsoft.com/office/drawing/2014/main" id="{48141618-3349-4632-B2A8-AE0E4FBF5D6B}"/>
              </a:ext>
            </a:extLst>
          </p:cNvPr>
          <p:cNvSpPr>
            <a:spLocks noChangeArrowheads="1"/>
          </p:cNvSpPr>
          <p:nvPr/>
        </p:nvSpPr>
        <p:spPr bwMode="auto">
          <a:xfrm>
            <a:off x="990600" y="2419350"/>
            <a:ext cx="7315200" cy="114300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a:solidFill>
                  <a:srgbClr val="C00000"/>
                </a:solidFill>
              </a:rPr>
              <a:t> </a:t>
            </a:r>
            <a:r>
              <a:rPr lang="en-US" altLang="en-US" b="1" u="sng">
                <a:solidFill>
                  <a:srgbClr val="C00000"/>
                </a:solidFill>
              </a:rPr>
              <a:t>Ý của đoạn 1</a:t>
            </a:r>
            <a:r>
              <a:rPr lang="en-US" altLang="en-US" b="1">
                <a:solidFill>
                  <a:srgbClr val="C00000"/>
                </a:solidFill>
              </a:rPr>
              <a:t>: </a:t>
            </a:r>
          </a:p>
          <a:p>
            <a:pPr algn="just"/>
            <a:r>
              <a:rPr lang="en-US" altLang="en-US" b="1">
                <a:solidFill>
                  <a:srgbClr val="00B050"/>
                </a:solidFill>
              </a:rPr>
              <a:t>   </a:t>
            </a:r>
            <a:r>
              <a:rPr lang="en-US" altLang="en-US" sz="2100" b="1">
                <a:solidFill>
                  <a:srgbClr val="000000"/>
                </a:solidFill>
              </a:rPr>
              <a:t>Sự phong phú, đa dạng của trống đồng Đông Sơn.</a:t>
            </a:r>
            <a:endParaRPr lang="en-US" altLang="en-US" sz="2100" b="1">
              <a:solidFill>
                <a:srgbClr val="0000FF"/>
              </a:solidFill>
            </a:endParaRPr>
          </a:p>
        </p:txBody>
      </p:sp>
      <p:sp>
        <p:nvSpPr>
          <p:cNvPr id="24582" name="Text Box 13">
            <a:extLst>
              <a:ext uri="{FF2B5EF4-FFF2-40B4-BE49-F238E27FC236}">
                <a16:creationId xmlns:a16="http://schemas.microsoft.com/office/drawing/2014/main" id="{AECBF941-02D4-43C3-BC2C-BD1D31C2F85D}"/>
              </a:ext>
            </a:extLst>
          </p:cNvPr>
          <p:cNvSpPr txBox="1">
            <a:spLocks noChangeArrowheads="1"/>
          </p:cNvSpPr>
          <p:nvPr/>
        </p:nvSpPr>
        <p:spPr bwMode="auto">
          <a:xfrm>
            <a:off x="1143000" y="895350"/>
            <a:ext cx="6858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a:t>
            </a:r>
            <a:r>
              <a:rPr lang="en-US" altLang="en-US" sz="2000" b="1">
                <a:solidFill>
                  <a:srgbClr val="C00000"/>
                </a:solidFill>
                <a:latin typeface="Times New Roman" panose="02020603050405020304" pitchFamily="18" charset="0"/>
              </a:rPr>
              <a:t>* Đọc thầm đoạn 1 và trả lời câu hỏi:</a:t>
            </a:r>
          </a:p>
        </p:txBody>
      </p:sp>
      <p:sp>
        <p:nvSpPr>
          <p:cNvPr id="11" name="AutoShape 18">
            <a:extLst>
              <a:ext uri="{FF2B5EF4-FFF2-40B4-BE49-F238E27FC236}">
                <a16:creationId xmlns:a16="http://schemas.microsoft.com/office/drawing/2014/main" id="{F57FF8F0-BCD2-4309-AFAB-7EFDD2B8FB44}"/>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 calcmode="lin" valueType="num">
                                      <p:cBhvr>
                                        <p:cTn id="7" dur="1000" fill="hold"/>
                                        <p:tgtEl>
                                          <p:spTgt spid="88077"/>
                                        </p:tgtEl>
                                        <p:attrNameLst>
                                          <p:attrName>ppt_x</p:attrName>
                                        </p:attrNameLst>
                                      </p:cBhvr>
                                      <p:tavLst>
                                        <p:tav tm="0">
                                          <p:val>
                                            <p:strVal val="#ppt_x-.2"/>
                                          </p:val>
                                        </p:tav>
                                        <p:tav tm="100000">
                                          <p:val>
                                            <p:strVal val="#ppt_x"/>
                                          </p:val>
                                        </p:tav>
                                      </p:tavLst>
                                    </p:anim>
                                    <p:anim calcmode="lin" valueType="num">
                                      <p:cBhvr>
                                        <p:cTn id="8" dur="1000" fill="hold"/>
                                        <p:tgtEl>
                                          <p:spTgt spid="880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 calcmode="lin" valueType="num">
                                      <p:cBhvr>
                                        <p:cTn id="14" dur="1000" fill="hold"/>
                                        <p:tgtEl>
                                          <p:spTgt spid="88078"/>
                                        </p:tgtEl>
                                        <p:attrNameLst>
                                          <p:attrName>ppt_x</p:attrName>
                                        </p:attrNameLst>
                                      </p:cBhvr>
                                      <p:tavLst>
                                        <p:tav tm="0">
                                          <p:val>
                                            <p:strVal val="#ppt_x-.2"/>
                                          </p:val>
                                        </p:tav>
                                        <p:tav tm="100000">
                                          <p:val>
                                            <p:strVal val="#ppt_x"/>
                                          </p:val>
                                        </p:tav>
                                      </p:tavLst>
                                    </p:anim>
                                    <p:anim calcmode="lin" valueType="num">
                                      <p:cBhvr>
                                        <p:cTn id="15" dur="1000" fill="hold"/>
                                        <p:tgtEl>
                                          <p:spTgt spid="880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Bauernbar">
            <a:extLst>
              <a:ext uri="{FF2B5EF4-FFF2-40B4-BE49-F238E27FC236}">
                <a16:creationId xmlns:a16="http://schemas.microsoft.com/office/drawing/2014/main" id="{C834CAFB-4F09-42FA-8BFE-C52C287B0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8">
            <a:extLst>
              <a:ext uri="{FF2B5EF4-FFF2-40B4-BE49-F238E27FC236}">
                <a16:creationId xmlns:a16="http://schemas.microsoft.com/office/drawing/2014/main" id="{5D0FA375-A7B7-4F6C-A0B3-BD2220B055A5}"/>
              </a:ext>
            </a:extLst>
          </p:cNvPr>
          <p:cNvSpPr txBox="1">
            <a:spLocks noChangeArrowheads="1"/>
          </p:cNvSpPr>
          <p:nvPr/>
        </p:nvSpPr>
        <p:spPr bwMode="auto">
          <a:xfrm>
            <a:off x="1600200" y="2171700"/>
            <a:ext cx="2743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100" b="1">
              <a:solidFill>
                <a:srgbClr val="0000FF"/>
              </a:solidFill>
              <a:latin typeface="Times New Roman" panose="02020603050405020304" pitchFamily="18" charset="0"/>
            </a:endParaRPr>
          </a:p>
        </p:txBody>
      </p:sp>
      <p:sp>
        <p:nvSpPr>
          <p:cNvPr id="88077" name="Text Box 13">
            <a:extLst>
              <a:ext uri="{FF2B5EF4-FFF2-40B4-BE49-F238E27FC236}">
                <a16:creationId xmlns:a16="http://schemas.microsoft.com/office/drawing/2014/main" id="{65613277-B6FA-4722-B54C-DD8057EC9056}"/>
              </a:ext>
            </a:extLst>
          </p:cNvPr>
          <p:cNvSpPr txBox="1">
            <a:spLocks noChangeArrowheads="1"/>
          </p:cNvSpPr>
          <p:nvPr/>
        </p:nvSpPr>
        <p:spPr bwMode="auto">
          <a:xfrm>
            <a:off x="1143000" y="1657350"/>
            <a:ext cx="68580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rPr>
              <a:t>* Những hoạt động nào của con người được miêu tả trên mặt trống ?</a:t>
            </a:r>
          </a:p>
        </p:txBody>
      </p:sp>
      <p:sp>
        <p:nvSpPr>
          <p:cNvPr id="88078" name="AutoShape 14">
            <a:extLst>
              <a:ext uri="{FF2B5EF4-FFF2-40B4-BE49-F238E27FC236}">
                <a16:creationId xmlns:a16="http://schemas.microsoft.com/office/drawing/2014/main" id="{3584060F-3251-4C0C-AA22-947C45D03609}"/>
              </a:ext>
            </a:extLst>
          </p:cNvPr>
          <p:cNvSpPr>
            <a:spLocks noChangeArrowheads="1"/>
          </p:cNvSpPr>
          <p:nvPr/>
        </p:nvSpPr>
        <p:spPr bwMode="auto">
          <a:xfrm>
            <a:off x="990600" y="2343150"/>
            <a:ext cx="7391400" cy="171450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FF0000"/>
                </a:solidFill>
              </a:rPr>
              <a:t>   Các hoạt động: lao động, đánh cá, săn bắn đánh </a:t>
            </a:r>
          </a:p>
          <a:p>
            <a:pPr algn="just"/>
            <a:r>
              <a:rPr lang="en-US" altLang="en-US" sz="2100" b="1">
                <a:solidFill>
                  <a:srgbClr val="FF0000"/>
                </a:solidFill>
              </a:rPr>
              <a:t>trống, thổi kèn, cầm vũ khí bảo vệ quê hương, tưng</a:t>
            </a:r>
          </a:p>
          <a:p>
            <a:pPr algn="just"/>
            <a:r>
              <a:rPr lang="en-US" altLang="en-US" sz="2100" b="1">
                <a:solidFill>
                  <a:srgbClr val="FF0000"/>
                </a:solidFill>
              </a:rPr>
              <a:t>bừng nhảy múa mừng chiến thắng, cảm tạ thần linh,</a:t>
            </a:r>
          </a:p>
          <a:p>
            <a:pPr algn="just"/>
            <a:r>
              <a:rPr lang="en-US" altLang="en-US" sz="2100" b="1">
                <a:solidFill>
                  <a:srgbClr val="FF0000"/>
                </a:solidFill>
              </a:rPr>
              <a:t>ghép đôi nam nữ.</a:t>
            </a:r>
            <a:endParaRPr lang="en-US" altLang="en-US" sz="2100" b="1">
              <a:solidFill>
                <a:srgbClr val="0000FF"/>
              </a:solidFill>
            </a:endParaRPr>
          </a:p>
        </p:txBody>
      </p:sp>
      <p:sp>
        <p:nvSpPr>
          <p:cNvPr id="25606" name="Text Box 13">
            <a:extLst>
              <a:ext uri="{FF2B5EF4-FFF2-40B4-BE49-F238E27FC236}">
                <a16:creationId xmlns:a16="http://schemas.microsoft.com/office/drawing/2014/main" id="{055654FF-044C-46AA-A111-D5C9F55DFD08}"/>
              </a:ext>
            </a:extLst>
          </p:cNvPr>
          <p:cNvSpPr txBox="1">
            <a:spLocks noChangeArrowheads="1"/>
          </p:cNvSpPr>
          <p:nvPr/>
        </p:nvSpPr>
        <p:spPr bwMode="auto">
          <a:xfrm>
            <a:off x="1143000" y="1052513"/>
            <a:ext cx="6858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a:t>
            </a:r>
            <a:r>
              <a:rPr lang="en-US" altLang="en-US" sz="2000" b="1">
                <a:solidFill>
                  <a:srgbClr val="C00000"/>
                </a:solidFill>
                <a:latin typeface="Times New Roman" panose="02020603050405020304" pitchFamily="18" charset="0"/>
              </a:rPr>
              <a:t>* Đọc thầm đoạn 2 và trả lời câu hỏi:</a:t>
            </a:r>
          </a:p>
        </p:txBody>
      </p:sp>
      <p:sp>
        <p:nvSpPr>
          <p:cNvPr id="11" name="AutoShape 18">
            <a:extLst>
              <a:ext uri="{FF2B5EF4-FFF2-40B4-BE49-F238E27FC236}">
                <a16:creationId xmlns:a16="http://schemas.microsoft.com/office/drawing/2014/main" id="{20442A66-C6AF-4459-9EF4-528D65EC28C6}"/>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 calcmode="lin" valueType="num">
                                      <p:cBhvr>
                                        <p:cTn id="7" dur="1000" fill="hold"/>
                                        <p:tgtEl>
                                          <p:spTgt spid="88077"/>
                                        </p:tgtEl>
                                        <p:attrNameLst>
                                          <p:attrName>ppt_x</p:attrName>
                                        </p:attrNameLst>
                                      </p:cBhvr>
                                      <p:tavLst>
                                        <p:tav tm="0">
                                          <p:val>
                                            <p:strVal val="#ppt_x-.2"/>
                                          </p:val>
                                        </p:tav>
                                        <p:tav tm="100000">
                                          <p:val>
                                            <p:strVal val="#ppt_x"/>
                                          </p:val>
                                        </p:tav>
                                      </p:tavLst>
                                    </p:anim>
                                    <p:anim calcmode="lin" valueType="num">
                                      <p:cBhvr>
                                        <p:cTn id="8" dur="1000" fill="hold"/>
                                        <p:tgtEl>
                                          <p:spTgt spid="880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 calcmode="lin" valueType="num">
                                      <p:cBhvr>
                                        <p:cTn id="14" dur="1000" fill="hold"/>
                                        <p:tgtEl>
                                          <p:spTgt spid="88078"/>
                                        </p:tgtEl>
                                        <p:attrNameLst>
                                          <p:attrName>ppt_x</p:attrName>
                                        </p:attrNameLst>
                                      </p:cBhvr>
                                      <p:tavLst>
                                        <p:tav tm="0">
                                          <p:val>
                                            <p:strVal val="#ppt_x-.2"/>
                                          </p:val>
                                        </p:tav>
                                        <p:tav tm="100000">
                                          <p:val>
                                            <p:strVal val="#ppt_x"/>
                                          </p:val>
                                        </p:tav>
                                      </p:tavLst>
                                    </p:anim>
                                    <p:anim calcmode="lin" valueType="num">
                                      <p:cBhvr>
                                        <p:cTn id="15" dur="1000" fill="hold"/>
                                        <p:tgtEl>
                                          <p:spTgt spid="880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a:extLst>
              <a:ext uri="{FF2B5EF4-FFF2-40B4-BE49-F238E27FC236}">
                <a16:creationId xmlns:a16="http://schemas.microsoft.com/office/drawing/2014/main" id="{D950B99F-E6D8-4770-AC46-8EDE35B98A79}"/>
              </a:ext>
            </a:extLst>
          </p:cNvPr>
          <p:cNvSpPr txBox="1">
            <a:spLocks noChangeArrowheads="1"/>
          </p:cNvSpPr>
          <p:nvPr/>
        </p:nvSpPr>
        <p:spPr bwMode="auto">
          <a:xfrm>
            <a:off x="1600200" y="2171700"/>
            <a:ext cx="2743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100" b="1">
              <a:solidFill>
                <a:srgbClr val="0000FF"/>
              </a:solidFill>
              <a:latin typeface="Times New Roman" panose="02020603050405020304" pitchFamily="18" charset="0"/>
            </a:endParaRPr>
          </a:p>
        </p:txBody>
      </p:sp>
      <p:sp>
        <p:nvSpPr>
          <p:cNvPr id="88077" name="Text Box 13">
            <a:extLst>
              <a:ext uri="{FF2B5EF4-FFF2-40B4-BE49-F238E27FC236}">
                <a16:creationId xmlns:a16="http://schemas.microsoft.com/office/drawing/2014/main" id="{44B368D1-8E66-47D6-ADCA-B285C76BD438}"/>
              </a:ext>
            </a:extLst>
          </p:cNvPr>
          <p:cNvSpPr txBox="1">
            <a:spLocks noChangeArrowheads="1"/>
          </p:cNvSpPr>
          <p:nvPr/>
        </p:nvSpPr>
        <p:spPr bwMode="auto">
          <a:xfrm>
            <a:off x="1314450" y="1657350"/>
            <a:ext cx="6515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 Vì sao nói hình ảnh con người chiếm vị trí nổi bật trên hoa văn trống đồng ?</a:t>
            </a:r>
          </a:p>
        </p:txBody>
      </p:sp>
      <p:sp>
        <p:nvSpPr>
          <p:cNvPr id="88078" name="AutoShape 14">
            <a:extLst>
              <a:ext uri="{FF2B5EF4-FFF2-40B4-BE49-F238E27FC236}">
                <a16:creationId xmlns:a16="http://schemas.microsoft.com/office/drawing/2014/main" id="{8CC1ED0F-2796-4A4C-88FF-699D16CED819}"/>
              </a:ext>
            </a:extLst>
          </p:cNvPr>
          <p:cNvSpPr>
            <a:spLocks noChangeArrowheads="1"/>
          </p:cNvSpPr>
          <p:nvPr/>
        </p:nvSpPr>
        <p:spPr bwMode="auto">
          <a:xfrm>
            <a:off x="533400" y="2266950"/>
            <a:ext cx="8077200" cy="222885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FF0000"/>
                </a:solidFill>
              </a:rPr>
              <a:t>     Vì hình ảnh con người với những hoạt động thường  </a:t>
            </a:r>
          </a:p>
          <a:p>
            <a:pPr algn="just"/>
            <a:r>
              <a:rPr lang="en-US" altLang="en-US" sz="2100" b="1">
                <a:solidFill>
                  <a:srgbClr val="FF0000"/>
                </a:solidFill>
              </a:rPr>
              <a:t>ngày là những hình ảnh nổi rõ nhất trên hoa văn. Những </a:t>
            </a:r>
          </a:p>
          <a:p>
            <a:pPr algn="just"/>
            <a:r>
              <a:rPr lang="en-US" altLang="en-US" sz="2100" b="1">
                <a:solidFill>
                  <a:srgbClr val="FF0000"/>
                </a:solidFill>
              </a:rPr>
              <a:t>hình ảnh: cánh cò, chim, đàn cá lội … chỉ làm đẹp thêm </a:t>
            </a:r>
          </a:p>
          <a:p>
            <a:pPr algn="just"/>
            <a:r>
              <a:rPr lang="en-US" altLang="en-US" sz="2100" b="1">
                <a:solidFill>
                  <a:srgbClr val="FF0000"/>
                </a:solidFill>
              </a:rPr>
              <a:t>cho hình tượng con người với những khát khao của mình.</a:t>
            </a:r>
            <a:endParaRPr lang="en-US" altLang="en-US" sz="2100" b="1">
              <a:solidFill>
                <a:srgbClr val="0000FF"/>
              </a:solidFill>
            </a:endParaRPr>
          </a:p>
        </p:txBody>
      </p:sp>
      <p:sp>
        <p:nvSpPr>
          <p:cNvPr id="26629" name="Text Box 13">
            <a:extLst>
              <a:ext uri="{FF2B5EF4-FFF2-40B4-BE49-F238E27FC236}">
                <a16:creationId xmlns:a16="http://schemas.microsoft.com/office/drawing/2014/main" id="{E162E4EF-3956-4FC7-813A-2F956129B393}"/>
              </a:ext>
            </a:extLst>
          </p:cNvPr>
          <p:cNvSpPr txBox="1">
            <a:spLocks noChangeArrowheads="1"/>
          </p:cNvSpPr>
          <p:nvPr/>
        </p:nvSpPr>
        <p:spPr bwMode="auto">
          <a:xfrm>
            <a:off x="1143000" y="1052513"/>
            <a:ext cx="6858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a:t>
            </a:r>
            <a:r>
              <a:rPr lang="en-US" altLang="en-US" sz="2000" b="1">
                <a:solidFill>
                  <a:srgbClr val="C00000"/>
                </a:solidFill>
                <a:latin typeface="Times New Roman" panose="02020603050405020304" pitchFamily="18" charset="0"/>
              </a:rPr>
              <a:t>* Đọc thầm đoạn 2 và trả lời câu hỏi:</a:t>
            </a:r>
          </a:p>
        </p:txBody>
      </p:sp>
      <p:sp>
        <p:nvSpPr>
          <p:cNvPr id="11" name="AutoShape 18">
            <a:extLst>
              <a:ext uri="{FF2B5EF4-FFF2-40B4-BE49-F238E27FC236}">
                <a16:creationId xmlns:a16="http://schemas.microsoft.com/office/drawing/2014/main" id="{249E3EC8-780E-4386-98C1-4F918638BC02}"/>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Effect transition="in" filter="fade">
                                      <p:cBhvr>
                                        <p:cTn id="7" dur="1000"/>
                                        <p:tgtEl>
                                          <p:spTgt spid="88077"/>
                                        </p:tgtEl>
                                      </p:cBhvr>
                                    </p:animEffect>
                                    <p:anim calcmode="lin" valueType="num">
                                      <p:cBhvr>
                                        <p:cTn id="8" dur="1000" fill="hold"/>
                                        <p:tgtEl>
                                          <p:spTgt spid="88077"/>
                                        </p:tgtEl>
                                        <p:attrNameLst>
                                          <p:attrName>ppt_x</p:attrName>
                                        </p:attrNameLst>
                                      </p:cBhvr>
                                      <p:tavLst>
                                        <p:tav tm="0">
                                          <p:val>
                                            <p:strVal val="#ppt_x"/>
                                          </p:val>
                                        </p:tav>
                                        <p:tav tm="100000">
                                          <p:val>
                                            <p:strVal val="#ppt_x"/>
                                          </p:val>
                                        </p:tav>
                                      </p:tavLst>
                                    </p:anim>
                                    <p:anim calcmode="lin" valueType="num">
                                      <p:cBhvr>
                                        <p:cTn id="9" dur="1000" fill="hold"/>
                                        <p:tgtEl>
                                          <p:spTgt spid="8807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Effect transition="in" filter="fade">
                                      <p:cBhvr>
                                        <p:cTn id="14" dur="1000"/>
                                        <p:tgtEl>
                                          <p:spTgt spid="88078"/>
                                        </p:tgtEl>
                                      </p:cBhvr>
                                    </p:animEffect>
                                    <p:anim calcmode="lin" valueType="num">
                                      <p:cBhvr>
                                        <p:cTn id="15" dur="1000" fill="hold"/>
                                        <p:tgtEl>
                                          <p:spTgt spid="88078"/>
                                        </p:tgtEl>
                                        <p:attrNameLst>
                                          <p:attrName>ppt_x</p:attrName>
                                        </p:attrNameLst>
                                      </p:cBhvr>
                                      <p:tavLst>
                                        <p:tav tm="0">
                                          <p:val>
                                            <p:strVal val="#ppt_x"/>
                                          </p:val>
                                        </p:tav>
                                        <p:tav tm="100000">
                                          <p:val>
                                            <p:strVal val="#ppt_x"/>
                                          </p:val>
                                        </p:tav>
                                      </p:tavLst>
                                    </p:anim>
                                    <p:anim calcmode="lin" valueType="num">
                                      <p:cBhvr>
                                        <p:cTn id="16" dur="1000" fill="hold"/>
                                        <p:tgtEl>
                                          <p:spTgt spid="88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a:extLst>
              <a:ext uri="{FF2B5EF4-FFF2-40B4-BE49-F238E27FC236}">
                <a16:creationId xmlns:a16="http://schemas.microsoft.com/office/drawing/2014/main" id="{4A17D5FA-A33D-4005-843B-49A3F8A81CA0}"/>
              </a:ext>
            </a:extLst>
          </p:cNvPr>
          <p:cNvSpPr txBox="1">
            <a:spLocks noChangeArrowheads="1"/>
          </p:cNvSpPr>
          <p:nvPr/>
        </p:nvSpPr>
        <p:spPr bwMode="auto">
          <a:xfrm>
            <a:off x="1600200" y="2171700"/>
            <a:ext cx="2743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100" b="1">
              <a:solidFill>
                <a:srgbClr val="0000FF"/>
              </a:solidFill>
              <a:latin typeface="Times New Roman" panose="02020603050405020304" pitchFamily="18" charset="0"/>
            </a:endParaRPr>
          </a:p>
        </p:txBody>
      </p:sp>
      <p:sp>
        <p:nvSpPr>
          <p:cNvPr id="88078" name="AutoShape 14">
            <a:extLst>
              <a:ext uri="{FF2B5EF4-FFF2-40B4-BE49-F238E27FC236}">
                <a16:creationId xmlns:a16="http://schemas.microsoft.com/office/drawing/2014/main" id="{0CFCBC27-6698-47E9-A891-885E41A7052D}"/>
              </a:ext>
            </a:extLst>
          </p:cNvPr>
          <p:cNvSpPr>
            <a:spLocks noChangeArrowheads="1"/>
          </p:cNvSpPr>
          <p:nvPr/>
        </p:nvSpPr>
        <p:spPr bwMode="auto">
          <a:xfrm>
            <a:off x="838200" y="2476500"/>
            <a:ext cx="7315200" cy="222885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FF0000"/>
                </a:solidFill>
              </a:rPr>
              <a:t>  Vì trống đồng Đông Sơn đa dạng, hoa văn trang trí</a:t>
            </a:r>
          </a:p>
          <a:p>
            <a:pPr algn="just"/>
            <a:r>
              <a:rPr lang="en-US" altLang="en-US" sz="2100" b="1">
                <a:solidFill>
                  <a:srgbClr val="FF0000"/>
                </a:solidFill>
              </a:rPr>
              <a:t>đẹp, là một cổ vật quý giá phản ánh trình độ văn </a:t>
            </a:r>
          </a:p>
          <a:p>
            <a:pPr algn="just"/>
            <a:r>
              <a:rPr lang="en-US" altLang="en-US" sz="2100" b="1">
                <a:solidFill>
                  <a:srgbClr val="FF0000"/>
                </a:solidFill>
              </a:rPr>
              <a:t>minh của người Việt cổ xưa; là một bằng chứng nói </a:t>
            </a:r>
          </a:p>
          <a:p>
            <a:pPr algn="just"/>
            <a:r>
              <a:rPr lang="en-US" altLang="en-US" sz="2100" b="1">
                <a:solidFill>
                  <a:srgbClr val="FF0000"/>
                </a:solidFill>
              </a:rPr>
              <a:t>lên rằng: dân tộc Việt Nam là một dân tộc có nền văn</a:t>
            </a:r>
          </a:p>
          <a:p>
            <a:pPr algn="just"/>
            <a:r>
              <a:rPr lang="en-US" altLang="en-US" sz="2100" b="1">
                <a:solidFill>
                  <a:srgbClr val="FF0000"/>
                </a:solidFill>
              </a:rPr>
              <a:t>hóa lâu đời, bền vững.</a:t>
            </a:r>
            <a:endParaRPr lang="en-US" altLang="en-US" sz="2100" b="1">
              <a:solidFill>
                <a:srgbClr val="0000FF"/>
              </a:solidFill>
            </a:endParaRPr>
          </a:p>
        </p:txBody>
      </p:sp>
      <p:sp>
        <p:nvSpPr>
          <p:cNvPr id="2" name="Text Box 13">
            <a:extLst>
              <a:ext uri="{FF2B5EF4-FFF2-40B4-BE49-F238E27FC236}">
                <a16:creationId xmlns:a16="http://schemas.microsoft.com/office/drawing/2014/main" id="{12A57B21-F674-420C-8C1C-B57E0B9860A1}"/>
              </a:ext>
            </a:extLst>
          </p:cNvPr>
          <p:cNvSpPr txBox="1">
            <a:spLocks noChangeArrowheads="1"/>
          </p:cNvSpPr>
          <p:nvPr/>
        </p:nvSpPr>
        <p:spPr bwMode="auto">
          <a:xfrm>
            <a:off x="1314450" y="1733550"/>
            <a:ext cx="6515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rPr>
              <a:t>- Vì sao trống đồng là niềm tự hào chính đáng của con người Việt Nam ?</a:t>
            </a:r>
          </a:p>
        </p:txBody>
      </p:sp>
      <p:sp>
        <p:nvSpPr>
          <p:cNvPr id="27653" name="Text Box 13">
            <a:extLst>
              <a:ext uri="{FF2B5EF4-FFF2-40B4-BE49-F238E27FC236}">
                <a16:creationId xmlns:a16="http://schemas.microsoft.com/office/drawing/2014/main" id="{58F29614-6901-4F9E-927D-8AB095B1918F}"/>
              </a:ext>
            </a:extLst>
          </p:cNvPr>
          <p:cNvSpPr txBox="1">
            <a:spLocks noChangeArrowheads="1"/>
          </p:cNvSpPr>
          <p:nvPr/>
        </p:nvSpPr>
        <p:spPr bwMode="auto">
          <a:xfrm>
            <a:off x="1143000" y="1052513"/>
            <a:ext cx="6858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a:t>
            </a:r>
            <a:r>
              <a:rPr lang="en-US" altLang="en-US" sz="2000" b="1">
                <a:solidFill>
                  <a:srgbClr val="C00000"/>
                </a:solidFill>
                <a:latin typeface="Times New Roman" panose="02020603050405020304" pitchFamily="18" charset="0"/>
              </a:rPr>
              <a:t>* Đọc thầm đoạn 2 và trả lời câu hỏi:</a:t>
            </a:r>
          </a:p>
        </p:txBody>
      </p:sp>
      <p:sp>
        <p:nvSpPr>
          <p:cNvPr id="11" name="AutoShape 18">
            <a:extLst>
              <a:ext uri="{FF2B5EF4-FFF2-40B4-BE49-F238E27FC236}">
                <a16:creationId xmlns:a16="http://schemas.microsoft.com/office/drawing/2014/main" id="{09DF7216-55A6-48FC-81B0-AE400071797D}"/>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78"/>
                                        </p:tgtEl>
                                        <p:attrNameLst>
                                          <p:attrName>style.visibility</p:attrName>
                                        </p:attrNameLst>
                                      </p:cBhvr>
                                      <p:to>
                                        <p:strVal val="visible"/>
                                      </p:to>
                                    </p:set>
                                    <p:animEffect transition="in" filter="wipe(left)">
                                      <p:cBhvr>
                                        <p:cTn id="12" dur="500"/>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Bauernbar">
            <a:extLst>
              <a:ext uri="{FF2B5EF4-FFF2-40B4-BE49-F238E27FC236}">
                <a16:creationId xmlns:a16="http://schemas.microsoft.com/office/drawing/2014/main" id="{10401EEB-89C5-490A-ACE8-F7B0DF37D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7" name="Text Box 13">
            <a:extLst>
              <a:ext uri="{FF2B5EF4-FFF2-40B4-BE49-F238E27FC236}">
                <a16:creationId xmlns:a16="http://schemas.microsoft.com/office/drawing/2014/main" id="{C2DEB2E7-2925-4309-A603-57A8C947144E}"/>
              </a:ext>
            </a:extLst>
          </p:cNvPr>
          <p:cNvSpPr txBox="1">
            <a:spLocks noChangeArrowheads="1"/>
          </p:cNvSpPr>
          <p:nvPr/>
        </p:nvSpPr>
        <p:spPr bwMode="auto">
          <a:xfrm>
            <a:off x="1600200" y="1736725"/>
            <a:ext cx="35433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rPr>
              <a:t>- Ý của đoạn 2 muốn nói gì ?</a:t>
            </a:r>
          </a:p>
        </p:txBody>
      </p:sp>
      <p:sp>
        <p:nvSpPr>
          <p:cNvPr id="88078" name="AutoShape 14">
            <a:extLst>
              <a:ext uri="{FF2B5EF4-FFF2-40B4-BE49-F238E27FC236}">
                <a16:creationId xmlns:a16="http://schemas.microsoft.com/office/drawing/2014/main" id="{3C76DE6B-1E76-432A-A963-E7C557EEC0FE}"/>
              </a:ext>
            </a:extLst>
          </p:cNvPr>
          <p:cNvSpPr>
            <a:spLocks noChangeArrowheads="1"/>
          </p:cNvSpPr>
          <p:nvPr/>
        </p:nvSpPr>
        <p:spPr bwMode="auto">
          <a:xfrm>
            <a:off x="914400" y="2286000"/>
            <a:ext cx="7391400" cy="150495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u="sng">
                <a:solidFill>
                  <a:srgbClr val="C00000"/>
                </a:solidFill>
              </a:rPr>
              <a:t>Ý của đoạn 2</a:t>
            </a:r>
            <a:r>
              <a:rPr lang="en-US" altLang="en-US" b="1">
                <a:solidFill>
                  <a:srgbClr val="C00000"/>
                </a:solidFill>
              </a:rPr>
              <a:t>: </a:t>
            </a:r>
          </a:p>
          <a:p>
            <a:pPr algn="just"/>
            <a:r>
              <a:rPr lang="en-US" altLang="en-US" sz="2100" b="1">
                <a:solidFill>
                  <a:srgbClr val="000000"/>
                </a:solidFill>
              </a:rPr>
              <a:t>    </a:t>
            </a:r>
            <a:r>
              <a:rPr lang="en-US" altLang="en-US" sz="2200" b="1">
                <a:solidFill>
                  <a:srgbClr val="000000"/>
                </a:solidFill>
              </a:rPr>
              <a:t>Hình ảnh con người lao động làm chủ thiên nhiên,</a:t>
            </a:r>
          </a:p>
          <a:p>
            <a:pPr algn="just"/>
            <a:r>
              <a:rPr lang="en-US" altLang="en-US" sz="2200" b="1">
                <a:solidFill>
                  <a:srgbClr val="000000"/>
                </a:solidFill>
              </a:rPr>
              <a:t>hòa mình với thiên nhiên.</a:t>
            </a:r>
            <a:endParaRPr lang="en-US" altLang="en-US" sz="2200" b="1">
              <a:solidFill>
                <a:srgbClr val="0000FF"/>
              </a:solidFill>
            </a:endParaRPr>
          </a:p>
        </p:txBody>
      </p:sp>
      <p:sp>
        <p:nvSpPr>
          <p:cNvPr id="28677" name="Text Box 13">
            <a:extLst>
              <a:ext uri="{FF2B5EF4-FFF2-40B4-BE49-F238E27FC236}">
                <a16:creationId xmlns:a16="http://schemas.microsoft.com/office/drawing/2014/main" id="{13299F6A-8F57-49F8-A854-F645420634FB}"/>
              </a:ext>
            </a:extLst>
          </p:cNvPr>
          <p:cNvSpPr txBox="1">
            <a:spLocks noChangeArrowheads="1"/>
          </p:cNvSpPr>
          <p:nvPr/>
        </p:nvSpPr>
        <p:spPr bwMode="auto">
          <a:xfrm>
            <a:off x="1143000" y="1052513"/>
            <a:ext cx="6858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a:t>
            </a:r>
            <a:r>
              <a:rPr lang="en-US" altLang="en-US" sz="2000" b="1">
                <a:solidFill>
                  <a:srgbClr val="C00000"/>
                </a:solidFill>
                <a:latin typeface="Times New Roman" panose="02020603050405020304" pitchFamily="18" charset="0"/>
              </a:rPr>
              <a:t>* Đọc thầm đoạn 2 và trả lời câu hỏi:</a:t>
            </a:r>
          </a:p>
        </p:txBody>
      </p:sp>
      <p:sp>
        <p:nvSpPr>
          <p:cNvPr id="10" name="AutoShape 18">
            <a:extLst>
              <a:ext uri="{FF2B5EF4-FFF2-40B4-BE49-F238E27FC236}">
                <a16:creationId xmlns:a16="http://schemas.microsoft.com/office/drawing/2014/main" id="{B799E6CA-3072-40F7-A8C8-6D6FA8E94EBA}"/>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 calcmode="lin" valueType="num">
                                      <p:cBhvr>
                                        <p:cTn id="7" dur="1000" fill="hold"/>
                                        <p:tgtEl>
                                          <p:spTgt spid="88077"/>
                                        </p:tgtEl>
                                        <p:attrNameLst>
                                          <p:attrName>ppt_x</p:attrName>
                                        </p:attrNameLst>
                                      </p:cBhvr>
                                      <p:tavLst>
                                        <p:tav tm="0">
                                          <p:val>
                                            <p:strVal val="#ppt_x-.2"/>
                                          </p:val>
                                        </p:tav>
                                        <p:tav tm="100000">
                                          <p:val>
                                            <p:strVal val="#ppt_x"/>
                                          </p:val>
                                        </p:tav>
                                      </p:tavLst>
                                    </p:anim>
                                    <p:anim calcmode="lin" valueType="num">
                                      <p:cBhvr>
                                        <p:cTn id="8" dur="1000" fill="hold"/>
                                        <p:tgtEl>
                                          <p:spTgt spid="880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 calcmode="lin" valueType="num">
                                      <p:cBhvr>
                                        <p:cTn id="14" dur="1000" fill="hold"/>
                                        <p:tgtEl>
                                          <p:spTgt spid="88078"/>
                                        </p:tgtEl>
                                        <p:attrNameLst>
                                          <p:attrName>ppt_x</p:attrName>
                                        </p:attrNameLst>
                                      </p:cBhvr>
                                      <p:tavLst>
                                        <p:tav tm="0">
                                          <p:val>
                                            <p:strVal val="#ppt_x-.2"/>
                                          </p:val>
                                        </p:tav>
                                        <p:tav tm="100000">
                                          <p:val>
                                            <p:strVal val="#ppt_x"/>
                                          </p:val>
                                        </p:tav>
                                      </p:tavLst>
                                    </p:anim>
                                    <p:anim calcmode="lin" valueType="num">
                                      <p:cBhvr>
                                        <p:cTn id="15" dur="1000" fill="hold"/>
                                        <p:tgtEl>
                                          <p:spTgt spid="880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8" name="AutoShape 14">
            <a:extLst>
              <a:ext uri="{FF2B5EF4-FFF2-40B4-BE49-F238E27FC236}">
                <a16:creationId xmlns:a16="http://schemas.microsoft.com/office/drawing/2014/main" id="{A01CA9EF-8703-4E48-8B20-3CF7C6DF4C7B}"/>
              </a:ext>
            </a:extLst>
          </p:cNvPr>
          <p:cNvSpPr>
            <a:spLocks noChangeArrowheads="1"/>
          </p:cNvSpPr>
          <p:nvPr/>
        </p:nvSpPr>
        <p:spPr bwMode="auto">
          <a:xfrm>
            <a:off x="685800" y="1333500"/>
            <a:ext cx="7772400" cy="308610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a:solidFill>
                  <a:srgbClr val="FF0000"/>
                </a:solidFill>
              </a:rPr>
              <a:t> </a:t>
            </a:r>
            <a:r>
              <a:rPr lang="en-US" altLang="en-US" sz="3000" b="1" u="sng">
                <a:solidFill>
                  <a:srgbClr val="FF0000"/>
                </a:solidFill>
              </a:rPr>
              <a:t>Nội dung</a:t>
            </a:r>
            <a:r>
              <a:rPr lang="en-US" altLang="en-US" sz="3000" b="1">
                <a:solidFill>
                  <a:srgbClr val="FF0000"/>
                </a:solidFill>
              </a:rPr>
              <a:t>:</a:t>
            </a:r>
            <a:r>
              <a:rPr lang="en-US" altLang="en-US" sz="3000" b="1">
                <a:solidFill>
                  <a:srgbClr val="00B050"/>
                </a:solidFill>
              </a:rPr>
              <a:t> </a:t>
            </a:r>
          </a:p>
          <a:p>
            <a:pPr algn="just"/>
            <a:r>
              <a:rPr lang="en-US" altLang="en-US" sz="2800" b="1">
                <a:solidFill>
                  <a:srgbClr val="000000"/>
                </a:solidFill>
              </a:rPr>
              <a:t>      Bộ sưu tập trống đồng Đông Sơn rất </a:t>
            </a:r>
          </a:p>
          <a:p>
            <a:pPr algn="just"/>
            <a:r>
              <a:rPr lang="en-US" altLang="en-US" sz="2800" b="1">
                <a:solidFill>
                  <a:srgbClr val="000000"/>
                </a:solidFill>
              </a:rPr>
              <a:t>phong phú, đa dạng với hoa văn rất đặc</a:t>
            </a:r>
          </a:p>
          <a:p>
            <a:pPr algn="just"/>
            <a:r>
              <a:rPr lang="en-US" altLang="en-US" sz="2800" b="1">
                <a:solidFill>
                  <a:srgbClr val="000000"/>
                </a:solidFill>
              </a:rPr>
              <a:t>sắc, là niềm tự hào chính đáng của người</a:t>
            </a:r>
          </a:p>
          <a:p>
            <a:pPr algn="just"/>
            <a:r>
              <a:rPr lang="en-US" altLang="en-US" sz="2800" b="1">
                <a:solidFill>
                  <a:srgbClr val="000000"/>
                </a:solidFill>
              </a:rPr>
              <a:t>Việt Nam.</a:t>
            </a:r>
            <a:endParaRPr lang="en-US" altLang="en-US" sz="2800" b="1">
              <a:solidFill>
                <a:srgbClr val="0000FF"/>
              </a:solidFill>
            </a:endParaRPr>
          </a:p>
        </p:txBody>
      </p:sp>
      <p:sp>
        <p:nvSpPr>
          <p:cNvPr id="88077" name="Text Box 13">
            <a:extLst>
              <a:ext uri="{FF2B5EF4-FFF2-40B4-BE49-F238E27FC236}">
                <a16:creationId xmlns:a16="http://schemas.microsoft.com/office/drawing/2014/main" id="{A527ED83-599D-4942-8D9A-E91C5B6B29BF}"/>
              </a:ext>
            </a:extLst>
          </p:cNvPr>
          <p:cNvSpPr txBox="1">
            <a:spLocks noChangeArrowheads="1"/>
          </p:cNvSpPr>
          <p:nvPr/>
        </p:nvSpPr>
        <p:spPr bwMode="auto">
          <a:xfrm>
            <a:off x="1600200" y="1047750"/>
            <a:ext cx="4572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FF"/>
                </a:solidFill>
                <a:latin typeface="Times New Roman" panose="02020603050405020304" pitchFamily="18" charset="0"/>
              </a:rPr>
              <a:t>- Em hãy nêu nội dung chính của bài ?</a:t>
            </a:r>
          </a:p>
        </p:txBody>
      </p:sp>
      <p:sp>
        <p:nvSpPr>
          <p:cNvPr id="7" name="AutoShape 18">
            <a:extLst>
              <a:ext uri="{FF2B5EF4-FFF2-40B4-BE49-F238E27FC236}">
                <a16:creationId xmlns:a16="http://schemas.microsoft.com/office/drawing/2014/main" id="{005B9F1B-EE09-47F4-99B8-5095BB3989A2}"/>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pic>
        <p:nvPicPr>
          <p:cNvPr id="29701" name="Picture 5" descr="Bauernbar">
            <a:extLst>
              <a:ext uri="{FF2B5EF4-FFF2-40B4-BE49-F238E27FC236}">
                <a16:creationId xmlns:a16="http://schemas.microsoft.com/office/drawing/2014/main" id="{585D37B0-E23F-42E6-8BE3-00595A766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 calcmode="lin" valueType="num">
                                      <p:cBhvr>
                                        <p:cTn id="7" dur="1000" fill="hold"/>
                                        <p:tgtEl>
                                          <p:spTgt spid="88077"/>
                                        </p:tgtEl>
                                        <p:attrNameLst>
                                          <p:attrName>ppt_x</p:attrName>
                                        </p:attrNameLst>
                                      </p:cBhvr>
                                      <p:tavLst>
                                        <p:tav tm="0">
                                          <p:val>
                                            <p:strVal val="#ppt_x-.2"/>
                                          </p:val>
                                        </p:tav>
                                        <p:tav tm="100000">
                                          <p:val>
                                            <p:strVal val="#ppt_x"/>
                                          </p:val>
                                        </p:tav>
                                      </p:tavLst>
                                    </p:anim>
                                    <p:anim calcmode="lin" valueType="num">
                                      <p:cBhvr>
                                        <p:cTn id="8" dur="1000" fill="hold"/>
                                        <p:tgtEl>
                                          <p:spTgt spid="880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 calcmode="lin" valueType="num">
                                      <p:cBhvr>
                                        <p:cTn id="14" dur="1000" fill="hold"/>
                                        <p:tgtEl>
                                          <p:spTgt spid="88078"/>
                                        </p:tgtEl>
                                        <p:attrNameLst>
                                          <p:attrName>ppt_x</p:attrName>
                                        </p:attrNameLst>
                                      </p:cBhvr>
                                      <p:tavLst>
                                        <p:tav tm="0">
                                          <p:val>
                                            <p:strVal val="#ppt_x-.2"/>
                                          </p:val>
                                        </p:tav>
                                        <p:tav tm="100000">
                                          <p:val>
                                            <p:strVal val="#ppt_x"/>
                                          </p:val>
                                        </p:tav>
                                      </p:tavLst>
                                    </p:anim>
                                    <p:anim calcmode="lin" valueType="num">
                                      <p:cBhvr>
                                        <p:cTn id="15" dur="1000" fill="hold"/>
                                        <p:tgtEl>
                                          <p:spTgt spid="880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8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animBg="1"/>
      <p:bldP spid="880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Bauernbar">
            <a:extLst>
              <a:ext uri="{FF2B5EF4-FFF2-40B4-BE49-F238E27FC236}">
                <a16:creationId xmlns:a16="http://schemas.microsoft.com/office/drawing/2014/main" id="{54BDEFE6-C867-4A5B-B46C-3EF3F4856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7" name="Text Box 13">
            <a:extLst>
              <a:ext uri="{FF2B5EF4-FFF2-40B4-BE49-F238E27FC236}">
                <a16:creationId xmlns:a16="http://schemas.microsoft.com/office/drawing/2014/main" id="{43AED355-17CC-48D9-A960-4909CDAFD0E0}"/>
              </a:ext>
            </a:extLst>
          </p:cNvPr>
          <p:cNvSpPr txBox="1">
            <a:spLocks noChangeArrowheads="1"/>
          </p:cNvSpPr>
          <p:nvPr/>
        </p:nvSpPr>
        <p:spPr bwMode="auto">
          <a:xfrm>
            <a:off x="1371600" y="1352550"/>
            <a:ext cx="6400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0000FF"/>
                </a:solidFill>
                <a:latin typeface="Times New Roman" panose="02020603050405020304" pitchFamily="18" charset="0"/>
              </a:rPr>
              <a:t>- Qua bài đọc này, chúng ta cần rút ra bài học gì ?</a:t>
            </a:r>
          </a:p>
        </p:txBody>
      </p:sp>
      <p:sp>
        <p:nvSpPr>
          <p:cNvPr id="88078" name="AutoShape 14">
            <a:extLst>
              <a:ext uri="{FF2B5EF4-FFF2-40B4-BE49-F238E27FC236}">
                <a16:creationId xmlns:a16="http://schemas.microsoft.com/office/drawing/2014/main" id="{4A1EB2C0-54C5-4FE1-89AE-CAA615C25951}"/>
              </a:ext>
            </a:extLst>
          </p:cNvPr>
          <p:cNvSpPr>
            <a:spLocks noChangeArrowheads="1"/>
          </p:cNvSpPr>
          <p:nvPr/>
        </p:nvSpPr>
        <p:spPr bwMode="auto">
          <a:xfrm>
            <a:off x="838200" y="1809750"/>
            <a:ext cx="7467600" cy="2171700"/>
          </a:xfrm>
          <a:prstGeom prst="horizontalScroll">
            <a:avLst>
              <a:gd name="adj" fmla="val 12500"/>
            </a:avLst>
          </a:prstGeom>
          <a:solidFill>
            <a:schemeClr val="accent1"/>
          </a:solidFill>
          <a:ln w="9525">
            <a:solidFill>
              <a:schemeClr val="tx1"/>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è"/>
            </a:pPr>
            <a:r>
              <a:rPr lang="en-US" altLang="en-US" b="1" u="sng">
                <a:solidFill>
                  <a:srgbClr val="C00000"/>
                </a:solidFill>
              </a:rPr>
              <a:t>Bài học</a:t>
            </a:r>
            <a:r>
              <a:rPr lang="en-US" altLang="en-US" b="1">
                <a:solidFill>
                  <a:srgbClr val="C00000"/>
                </a:solidFill>
              </a:rPr>
              <a:t>:</a:t>
            </a:r>
          </a:p>
          <a:p>
            <a:pPr algn="just">
              <a:buFont typeface="Wingdings" panose="05000000000000000000" pitchFamily="2" charset="2"/>
              <a:buNone/>
            </a:pPr>
            <a:r>
              <a:rPr lang="en-US" altLang="en-US" sz="2000" b="1">
                <a:solidFill>
                  <a:srgbClr val="000000"/>
                </a:solidFill>
              </a:rPr>
              <a:t>1. Tự hào và tôn trọng về đất nước, về văn hóa dân tộc.</a:t>
            </a:r>
          </a:p>
          <a:p>
            <a:pPr algn="just"/>
            <a:r>
              <a:rPr lang="en-US" altLang="en-US" sz="2000" b="1">
                <a:solidFill>
                  <a:srgbClr val="000000"/>
                </a:solidFill>
              </a:rPr>
              <a:t>2. Phải biết giữ gìn bản sắc văn hóa dân tộc.</a:t>
            </a:r>
          </a:p>
          <a:p>
            <a:pPr algn="just"/>
            <a:r>
              <a:rPr lang="en-US" altLang="en-US" sz="2000" b="1">
                <a:solidFill>
                  <a:srgbClr val="000000"/>
                </a:solidFill>
              </a:rPr>
              <a:t>3. Phải biết thương yêu, giúp đỡ mọi người xung quanh;</a:t>
            </a:r>
          </a:p>
          <a:p>
            <a:pPr algn="just"/>
            <a:r>
              <a:rPr lang="en-US" altLang="en-US" sz="2000" b="1">
                <a:solidFill>
                  <a:srgbClr val="000000"/>
                </a:solidFill>
              </a:rPr>
              <a:t>hăng say lao động; bảo vệ thiên nhiên….</a:t>
            </a:r>
            <a:endParaRPr lang="en-US" altLang="en-US" sz="2000" b="1">
              <a:solidFill>
                <a:srgbClr val="0000FF"/>
              </a:solidFill>
            </a:endParaRPr>
          </a:p>
        </p:txBody>
      </p:sp>
      <p:sp>
        <p:nvSpPr>
          <p:cNvPr id="8" name="AutoShape 18">
            <a:extLst>
              <a:ext uri="{FF2B5EF4-FFF2-40B4-BE49-F238E27FC236}">
                <a16:creationId xmlns:a16="http://schemas.microsoft.com/office/drawing/2014/main" id="{A39A2960-8CCB-45B5-A5D4-21A4BFE99501}"/>
              </a:ext>
            </a:extLst>
          </p:cNvPr>
          <p:cNvSpPr>
            <a:spLocks noChangeArrowheads="1"/>
          </p:cNvSpPr>
          <p:nvPr/>
        </p:nvSpPr>
        <p:spPr bwMode="auto">
          <a:xfrm>
            <a:off x="3276600" y="209550"/>
            <a:ext cx="2682875" cy="533400"/>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lIns="68580" tIns="34290" rIns="68580" bIns="34290" anchor="ctr"/>
          <a:lstStyle/>
          <a:p>
            <a:pPr algn="ctr">
              <a:spcBef>
                <a:spcPct val="50000"/>
              </a:spcBef>
              <a:defRPr/>
            </a:pPr>
            <a:r>
              <a:rPr lang="en-US" sz="2700" b="1" i="1" u="sng" dirty="0" err="1">
                <a:solidFill>
                  <a:srgbClr val="FF0000"/>
                </a:solidFill>
                <a:latin typeface="Arial" charset="0"/>
              </a:rPr>
              <a:t>Tìm</a:t>
            </a:r>
            <a:r>
              <a:rPr lang="en-US" sz="2700" b="1" i="1" u="sng" dirty="0">
                <a:solidFill>
                  <a:srgbClr val="FF0000"/>
                </a:solidFill>
                <a:latin typeface="Arial" charset="0"/>
              </a:rPr>
              <a:t> </a:t>
            </a:r>
            <a:r>
              <a:rPr lang="en-US" sz="2700" b="1" i="1" u="sng" dirty="0" err="1">
                <a:solidFill>
                  <a:srgbClr val="FF0000"/>
                </a:solidFill>
                <a:latin typeface="Arial" charset="0"/>
              </a:rPr>
              <a:t>hiểu</a:t>
            </a:r>
            <a:r>
              <a:rPr lang="en-US" sz="2700" b="1" i="1" u="sng" dirty="0">
                <a:solidFill>
                  <a:srgbClr val="FF0000"/>
                </a:solidFill>
                <a:latin typeface="Arial" charset="0"/>
              </a:rPr>
              <a:t> </a:t>
            </a:r>
            <a:r>
              <a:rPr lang="en-US" sz="2700" b="1" i="1" u="sng" dirty="0" err="1">
                <a:solidFill>
                  <a:srgbClr val="FF0000"/>
                </a:solidFill>
                <a:latin typeface="Arial" charset="0"/>
              </a:rPr>
              <a:t>bài</a:t>
            </a:r>
            <a:r>
              <a:rPr lang="en-US" sz="2700" b="1" i="1" u="sng" dirty="0">
                <a:solidFill>
                  <a:srgbClr val="FF0000"/>
                </a:solidFill>
                <a:latin typeface="Arial" charset="0"/>
              </a:rPr>
              <a:t>:</a:t>
            </a:r>
            <a:endParaRPr lang="en-US" u="sng"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8077"/>
                                        </p:tgtEl>
                                        <p:attrNameLst>
                                          <p:attrName>style.visibility</p:attrName>
                                        </p:attrNameLst>
                                      </p:cBhvr>
                                      <p:to>
                                        <p:strVal val="visible"/>
                                      </p:to>
                                    </p:set>
                                    <p:anim calcmode="lin" valueType="num">
                                      <p:cBhvr>
                                        <p:cTn id="7" dur="1000" fill="hold"/>
                                        <p:tgtEl>
                                          <p:spTgt spid="88077"/>
                                        </p:tgtEl>
                                        <p:attrNameLst>
                                          <p:attrName>ppt_x</p:attrName>
                                        </p:attrNameLst>
                                      </p:cBhvr>
                                      <p:tavLst>
                                        <p:tav tm="0">
                                          <p:val>
                                            <p:strVal val="#ppt_x-.2"/>
                                          </p:val>
                                        </p:tav>
                                        <p:tav tm="100000">
                                          <p:val>
                                            <p:strVal val="#ppt_x"/>
                                          </p:val>
                                        </p:tav>
                                      </p:tavLst>
                                    </p:anim>
                                    <p:anim calcmode="lin" valueType="num">
                                      <p:cBhvr>
                                        <p:cTn id="8" dur="1000" fill="hold"/>
                                        <p:tgtEl>
                                          <p:spTgt spid="880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78"/>
                                        </p:tgtEl>
                                        <p:attrNameLst>
                                          <p:attrName>style.visibility</p:attrName>
                                        </p:attrNameLst>
                                      </p:cBhvr>
                                      <p:to>
                                        <p:strVal val="visible"/>
                                      </p:to>
                                    </p:set>
                                    <p:animEffect transition="in" filter="fade">
                                      <p:cBhvr>
                                        <p:cTn id="14" dur="1000"/>
                                        <p:tgtEl>
                                          <p:spTgt spid="88078"/>
                                        </p:tgtEl>
                                      </p:cBhvr>
                                    </p:animEffect>
                                    <p:anim calcmode="lin" valueType="num">
                                      <p:cBhvr>
                                        <p:cTn id="15" dur="1000" fill="hold"/>
                                        <p:tgtEl>
                                          <p:spTgt spid="88078"/>
                                        </p:tgtEl>
                                        <p:attrNameLst>
                                          <p:attrName>ppt_x</p:attrName>
                                        </p:attrNameLst>
                                      </p:cBhvr>
                                      <p:tavLst>
                                        <p:tav tm="0">
                                          <p:val>
                                            <p:strVal val="#ppt_x"/>
                                          </p:val>
                                        </p:tav>
                                        <p:tav tm="100000">
                                          <p:val>
                                            <p:strVal val="#ppt_x"/>
                                          </p:val>
                                        </p:tav>
                                      </p:tavLst>
                                    </p:anim>
                                    <p:anim calcmode="lin" valueType="num">
                                      <p:cBhvr>
                                        <p:cTn id="16" dur="1000" fill="hold"/>
                                        <p:tgtEl>
                                          <p:spTgt spid="88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p:bldP spid="880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F9CA3FE-0DAF-405B-8BC8-61AA4FBADA09}"/>
              </a:ext>
            </a:extLst>
          </p:cNvPr>
          <p:cNvSpPr>
            <a:spLocks noChangeArrowheads="1"/>
          </p:cNvSpPr>
          <p:nvPr/>
        </p:nvSpPr>
        <p:spPr bwMode="auto">
          <a:xfrm>
            <a:off x="922338" y="1492250"/>
            <a:ext cx="1103312" cy="2268538"/>
          </a:xfrm>
          <a:prstGeom prst="roundRect">
            <a:avLst>
              <a:gd name="adj" fmla="val 16667"/>
            </a:avLst>
          </a:prstGeom>
          <a:solidFill>
            <a:srgbClr val="FFFF00"/>
          </a:solidFill>
          <a:ln w="53975" cmpd="dbl">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Trống </a:t>
            </a:r>
          </a:p>
          <a:p>
            <a:pPr algn="ctr"/>
            <a:r>
              <a:rPr lang="en-US" altLang="en-US" b="1">
                <a:solidFill>
                  <a:srgbClr val="000000"/>
                </a:solidFill>
                <a:latin typeface="Times New Roman" panose="02020603050405020304" pitchFamily="18" charset="0"/>
                <a:cs typeface="Times New Roman" panose="02020603050405020304" pitchFamily="18" charset="0"/>
              </a:rPr>
              <a:t>đồng </a:t>
            </a:r>
          </a:p>
          <a:p>
            <a:pPr algn="ctr"/>
            <a:r>
              <a:rPr lang="en-US" altLang="en-US" b="1">
                <a:solidFill>
                  <a:srgbClr val="000000"/>
                </a:solidFill>
                <a:latin typeface="Times New Roman" panose="02020603050405020304" pitchFamily="18" charset="0"/>
                <a:cs typeface="Times New Roman" panose="02020603050405020304" pitchFamily="18" charset="0"/>
              </a:rPr>
              <a:t>Đông</a:t>
            </a:r>
          </a:p>
          <a:p>
            <a:pPr algn="ctr"/>
            <a:r>
              <a:rPr lang="en-US" altLang="en-US" b="1">
                <a:solidFill>
                  <a:srgbClr val="000000"/>
                </a:solidFill>
                <a:latin typeface="Times New Roman" panose="02020603050405020304" pitchFamily="18" charset="0"/>
                <a:cs typeface="Times New Roman" panose="02020603050405020304" pitchFamily="18" charset="0"/>
              </a:rPr>
              <a:t> Sơn</a:t>
            </a:r>
          </a:p>
          <a:p>
            <a:pPr algn="ctr"/>
            <a:r>
              <a:rPr lang="en-US" altLang="en-US" b="1">
                <a:solidFill>
                  <a:srgbClr val="000000"/>
                </a:solidFill>
                <a:latin typeface="Times New Roman" panose="02020603050405020304" pitchFamily="18" charset="0"/>
                <a:cs typeface="Times New Roman" panose="02020603050405020304" pitchFamily="18" charset="0"/>
              </a:rPr>
              <a:t>đa</a:t>
            </a:r>
          </a:p>
          <a:p>
            <a:pPr algn="ctr"/>
            <a:r>
              <a:rPr lang="en-US" altLang="en-US" b="1">
                <a:solidFill>
                  <a:srgbClr val="000000"/>
                </a:solidFill>
                <a:latin typeface="Times New Roman" panose="02020603050405020304" pitchFamily="18" charset="0"/>
                <a:cs typeface="Times New Roman" panose="02020603050405020304" pitchFamily="18" charset="0"/>
              </a:rPr>
              <a:t> dạng</a:t>
            </a:r>
          </a:p>
          <a:p>
            <a:pPr algn="ctr"/>
            <a:r>
              <a:rPr lang="en-US" altLang="en-US" b="1">
                <a:solidFill>
                  <a:srgbClr val="000000"/>
                </a:solidFill>
                <a:latin typeface="Times New Roman" panose="02020603050405020304" pitchFamily="18" charset="0"/>
                <a:cs typeface="Times New Roman" panose="02020603050405020304" pitchFamily="18" charset="0"/>
              </a:rPr>
              <a:t>về</a:t>
            </a:r>
          </a:p>
        </p:txBody>
      </p:sp>
      <p:sp>
        <p:nvSpPr>
          <p:cNvPr id="3" name="Oval 6">
            <a:extLst>
              <a:ext uri="{FF2B5EF4-FFF2-40B4-BE49-F238E27FC236}">
                <a16:creationId xmlns:a16="http://schemas.microsoft.com/office/drawing/2014/main" id="{AAC9CE29-B9B2-4EAB-BF0D-17581B91051F}"/>
              </a:ext>
            </a:extLst>
          </p:cNvPr>
          <p:cNvSpPr>
            <a:spLocks noChangeArrowheads="1"/>
          </p:cNvSpPr>
          <p:nvPr/>
        </p:nvSpPr>
        <p:spPr bwMode="auto">
          <a:xfrm>
            <a:off x="1884363" y="403225"/>
            <a:ext cx="1171575" cy="811213"/>
          </a:xfrm>
          <a:prstGeom prst="ellipse">
            <a:avLst/>
          </a:prstGeom>
          <a:solidFill>
            <a:srgbClr val="92D050"/>
          </a:solidFill>
          <a:ln w="38100" cmpd="dbl">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hình dáng</a:t>
            </a:r>
          </a:p>
        </p:txBody>
      </p:sp>
      <p:sp>
        <p:nvSpPr>
          <p:cNvPr id="4" name="Oval 7">
            <a:extLst>
              <a:ext uri="{FF2B5EF4-FFF2-40B4-BE49-F238E27FC236}">
                <a16:creationId xmlns:a16="http://schemas.microsoft.com/office/drawing/2014/main" id="{569597FB-D674-4914-BCF2-B22803EAA546}"/>
              </a:ext>
            </a:extLst>
          </p:cNvPr>
          <p:cNvSpPr>
            <a:spLocks noChangeArrowheads="1"/>
          </p:cNvSpPr>
          <p:nvPr/>
        </p:nvSpPr>
        <p:spPr bwMode="auto">
          <a:xfrm>
            <a:off x="4276725" y="2217738"/>
            <a:ext cx="1401763" cy="628650"/>
          </a:xfrm>
          <a:prstGeom prst="ellipse">
            <a:avLst/>
          </a:prstGeom>
          <a:solidFill>
            <a:srgbClr val="92D050"/>
          </a:solidFill>
          <a:ln w="38100" cmpd="dbl">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tiếp đến</a:t>
            </a:r>
          </a:p>
        </p:txBody>
      </p:sp>
      <p:sp>
        <p:nvSpPr>
          <p:cNvPr id="5" name="Oval 8">
            <a:extLst>
              <a:ext uri="{FF2B5EF4-FFF2-40B4-BE49-F238E27FC236}">
                <a16:creationId xmlns:a16="http://schemas.microsoft.com/office/drawing/2014/main" id="{D7CA24AD-C35C-47E7-91F3-5FB45C607FA7}"/>
              </a:ext>
            </a:extLst>
          </p:cNvPr>
          <p:cNvSpPr>
            <a:spLocks noChangeArrowheads="1"/>
          </p:cNvSpPr>
          <p:nvPr/>
        </p:nvSpPr>
        <p:spPr bwMode="auto">
          <a:xfrm>
            <a:off x="2017713" y="3948113"/>
            <a:ext cx="1233487" cy="739775"/>
          </a:xfrm>
          <a:prstGeom prst="ellipse">
            <a:avLst/>
          </a:prstGeom>
          <a:solidFill>
            <a:srgbClr val="92D050"/>
          </a:solidFill>
          <a:ln w="38100" cmpd="dbl">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kích thước</a:t>
            </a:r>
          </a:p>
        </p:txBody>
      </p:sp>
      <p:sp>
        <p:nvSpPr>
          <p:cNvPr id="6" name="Line 9">
            <a:extLst>
              <a:ext uri="{FF2B5EF4-FFF2-40B4-BE49-F238E27FC236}">
                <a16:creationId xmlns:a16="http://schemas.microsoft.com/office/drawing/2014/main" id="{EF50B7C2-D478-4EFA-B23D-DB823C9A9AE5}"/>
              </a:ext>
            </a:extLst>
          </p:cNvPr>
          <p:cNvSpPr>
            <a:spLocks noChangeShapeType="1"/>
          </p:cNvSpPr>
          <p:nvPr/>
        </p:nvSpPr>
        <p:spPr bwMode="auto">
          <a:xfrm flipV="1">
            <a:off x="1503363" y="989013"/>
            <a:ext cx="450850" cy="503237"/>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7" name="Line 10">
            <a:extLst>
              <a:ext uri="{FF2B5EF4-FFF2-40B4-BE49-F238E27FC236}">
                <a16:creationId xmlns:a16="http://schemas.microsoft.com/office/drawing/2014/main" id="{D84916DB-AB02-4B41-B12D-A5363387CE25}"/>
              </a:ext>
            </a:extLst>
          </p:cNvPr>
          <p:cNvSpPr>
            <a:spLocks noChangeShapeType="1"/>
          </p:cNvSpPr>
          <p:nvPr/>
        </p:nvSpPr>
        <p:spPr bwMode="auto">
          <a:xfrm>
            <a:off x="2017713" y="2543175"/>
            <a:ext cx="384175" cy="6350"/>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8" name="Line 11">
            <a:extLst>
              <a:ext uri="{FF2B5EF4-FFF2-40B4-BE49-F238E27FC236}">
                <a16:creationId xmlns:a16="http://schemas.microsoft.com/office/drawing/2014/main" id="{A2087F5D-DB6B-467D-B0A4-A6AC0FCFED38}"/>
              </a:ext>
            </a:extLst>
          </p:cNvPr>
          <p:cNvSpPr>
            <a:spLocks noChangeShapeType="1"/>
          </p:cNvSpPr>
          <p:nvPr/>
        </p:nvSpPr>
        <p:spPr bwMode="auto">
          <a:xfrm>
            <a:off x="1500188" y="3786188"/>
            <a:ext cx="598487" cy="42862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9" name="AutoShape 14">
            <a:extLst>
              <a:ext uri="{FF2B5EF4-FFF2-40B4-BE49-F238E27FC236}">
                <a16:creationId xmlns:a16="http://schemas.microsoft.com/office/drawing/2014/main" id="{1144526F-A166-43B6-9EA5-FB4E707C7689}"/>
              </a:ext>
            </a:extLst>
          </p:cNvPr>
          <p:cNvSpPr>
            <a:spLocks noChangeArrowheads="1"/>
          </p:cNvSpPr>
          <p:nvPr/>
        </p:nvSpPr>
        <p:spPr bwMode="auto">
          <a:xfrm>
            <a:off x="2401888" y="2284413"/>
            <a:ext cx="1436687" cy="609600"/>
          </a:xfrm>
          <a:prstGeom prst="roundRect">
            <a:avLst>
              <a:gd name="adj" fmla="val 16667"/>
            </a:avLst>
          </a:prstGeom>
          <a:solidFill>
            <a:srgbClr val="66CC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phong cách</a:t>
            </a:r>
          </a:p>
          <a:p>
            <a:pPr algn="ctr"/>
            <a:r>
              <a:rPr lang="en-US" altLang="en-US" b="1">
                <a:solidFill>
                  <a:srgbClr val="000000"/>
                </a:solidFill>
                <a:latin typeface="Times New Roman" panose="02020603050405020304" pitchFamily="18" charset="0"/>
                <a:cs typeface="Times New Roman" panose="02020603050405020304" pitchFamily="18" charset="0"/>
              </a:rPr>
              <a:t>trang trí</a:t>
            </a:r>
          </a:p>
        </p:txBody>
      </p:sp>
      <p:sp>
        <p:nvSpPr>
          <p:cNvPr id="10" name="AutoShape 15">
            <a:extLst>
              <a:ext uri="{FF2B5EF4-FFF2-40B4-BE49-F238E27FC236}">
                <a16:creationId xmlns:a16="http://schemas.microsoft.com/office/drawing/2014/main" id="{D737DF52-912B-40D8-BA7F-C3909F60512C}"/>
              </a:ext>
            </a:extLst>
          </p:cNvPr>
          <p:cNvSpPr>
            <a:spLocks noChangeArrowheads="1"/>
          </p:cNvSpPr>
          <p:nvPr/>
        </p:nvSpPr>
        <p:spPr bwMode="auto">
          <a:xfrm>
            <a:off x="3333750" y="3252788"/>
            <a:ext cx="1887538" cy="679450"/>
          </a:xfrm>
          <a:prstGeom prst="roundRect">
            <a:avLst>
              <a:gd name="adj" fmla="val 16667"/>
            </a:avLst>
          </a:prstGeom>
          <a:solidFill>
            <a:srgbClr val="FFFF00"/>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hình ảnh nổi bật</a:t>
            </a:r>
          </a:p>
        </p:txBody>
      </p:sp>
      <p:sp>
        <p:nvSpPr>
          <p:cNvPr id="11" name="Line 18">
            <a:extLst>
              <a:ext uri="{FF2B5EF4-FFF2-40B4-BE49-F238E27FC236}">
                <a16:creationId xmlns:a16="http://schemas.microsoft.com/office/drawing/2014/main" id="{1153908C-685E-4D25-9224-50E686B3BA58}"/>
              </a:ext>
            </a:extLst>
          </p:cNvPr>
          <p:cNvSpPr>
            <a:spLocks noChangeShapeType="1"/>
          </p:cNvSpPr>
          <p:nvPr/>
        </p:nvSpPr>
        <p:spPr bwMode="auto">
          <a:xfrm flipV="1">
            <a:off x="5256213" y="1984375"/>
            <a:ext cx="693737" cy="233363"/>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12" name="Line 18">
            <a:extLst>
              <a:ext uri="{FF2B5EF4-FFF2-40B4-BE49-F238E27FC236}">
                <a16:creationId xmlns:a16="http://schemas.microsoft.com/office/drawing/2014/main" id="{011DDC82-0B6F-4F64-A70A-2FD60210E9CA}"/>
              </a:ext>
            </a:extLst>
          </p:cNvPr>
          <p:cNvSpPr>
            <a:spLocks noChangeShapeType="1"/>
          </p:cNvSpPr>
          <p:nvPr/>
        </p:nvSpPr>
        <p:spPr bwMode="auto">
          <a:xfrm flipV="1">
            <a:off x="3838575" y="2543175"/>
            <a:ext cx="514350" cy="12700"/>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13" name="Line 18">
            <a:extLst>
              <a:ext uri="{FF2B5EF4-FFF2-40B4-BE49-F238E27FC236}">
                <a16:creationId xmlns:a16="http://schemas.microsoft.com/office/drawing/2014/main" id="{D9A30573-06B3-4304-A293-87FA7D16F9F0}"/>
              </a:ext>
            </a:extLst>
          </p:cNvPr>
          <p:cNvSpPr>
            <a:spLocks noChangeShapeType="1"/>
          </p:cNvSpPr>
          <p:nvPr/>
        </p:nvSpPr>
        <p:spPr bwMode="auto">
          <a:xfrm flipV="1">
            <a:off x="2706688" y="1381125"/>
            <a:ext cx="628650" cy="903288"/>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14" name="Line 18">
            <a:extLst>
              <a:ext uri="{FF2B5EF4-FFF2-40B4-BE49-F238E27FC236}">
                <a16:creationId xmlns:a16="http://schemas.microsoft.com/office/drawing/2014/main" id="{9F4F1387-7195-4E2D-A949-70E24B6B5516}"/>
              </a:ext>
            </a:extLst>
          </p:cNvPr>
          <p:cNvSpPr>
            <a:spLocks noChangeShapeType="1"/>
          </p:cNvSpPr>
          <p:nvPr/>
        </p:nvSpPr>
        <p:spPr bwMode="auto">
          <a:xfrm>
            <a:off x="2763838" y="2894013"/>
            <a:ext cx="687387" cy="35877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15" name="AutoShape 12">
            <a:extLst>
              <a:ext uri="{FF2B5EF4-FFF2-40B4-BE49-F238E27FC236}">
                <a16:creationId xmlns:a16="http://schemas.microsoft.com/office/drawing/2014/main" id="{4704E330-EEDA-4244-801B-C2E5DDCBEE2A}"/>
              </a:ext>
            </a:extLst>
          </p:cNvPr>
          <p:cNvSpPr>
            <a:spLocks noChangeArrowheads="1"/>
          </p:cNvSpPr>
          <p:nvPr/>
        </p:nvSpPr>
        <p:spPr bwMode="auto">
          <a:xfrm>
            <a:off x="6002338" y="417513"/>
            <a:ext cx="1658937" cy="571500"/>
          </a:xfrm>
          <a:prstGeom prst="roundRect">
            <a:avLst>
              <a:gd name="adj" fmla="val 16667"/>
            </a:avLst>
          </a:prstGeom>
          <a:solidFill>
            <a:srgbClr val="FF99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cs typeface="Times New Roman" panose="02020603050405020304" pitchFamily="18" charset="0"/>
              </a:rPr>
              <a:t>Những hình tròn </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đồng tâm</a:t>
            </a:r>
          </a:p>
        </p:txBody>
      </p:sp>
      <p:sp>
        <p:nvSpPr>
          <p:cNvPr id="16" name="AutoShape 12">
            <a:extLst>
              <a:ext uri="{FF2B5EF4-FFF2-40B4-BE49-F238E27FC236}">
                <a16:creationId xmlns:a16="http://schemas.microsoft.com/office/drawing/2014/main" id="{3E6C9FAC-1A2C-42BF-B3C3-2F9D84AF059A}"/>
              </a:ext>
            </a:extLst>
          </p:cNvPr>
          <p:cNvSpPr>
            <a:spLocks noChangeArrowheads="1"/>
          </p:cNvSpPr>
          <p:nvPr/>
        </p:nvSpPr>
        <p:spPr bwMode="auto">
          <a:xfrm>
            <a:off x="5983288" y="1108075"/>
            <a:ext cx="1658937" cy="571500"/>
          </a:xfrm>
          <a:prstGeom prst="roundRect">
            <a:avLst>
              <a:gd name="adj" fmla="val 16667"/>
            </a:avLst>
          </a:prstGeom>
          <a:solidFill>
            <a:srgbClr val="FF99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cs typeface="Times New Roman" panose="02020603050405020304" pitchFamily="18" charset="0"/>
              </a:rPr>
              <a:t>Hình vũ công</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 nhảy múa</a:t>
            </a:r>
          </a:p>
        </p:txBody>
      </p:sp>
      <p:sp>
        <p:nvSpPr>
          <p:cNvPr id="17" name="AutoShape 12">
            <a:extLst>
              <a:ext uri="{FF2B5EF4-FFF2-40B4-BE49-F238E27FC236}">
                <a16:creationId xmlns:a16="http://schemas.microsoft.com/office/drawing/2014/main" id="{68793038-64E6-40EE-B9DC-4A1D220B4600}"/>
              </a:ext>
            </a:extLst>
          </p:cNvPr>
          <p:cNvSpPr>
            <a:spLocks noChangeArrowheads="1"/>
          </p:cNvSpPr>
          <p:nvPr/>
        </p:nvSpPr>
        <p:spPr bwMode="auto">
          <a:xfrm>
            <a:off x="5983288" y="1755775"/>
            <a:ext cx="1658937" cy="571500"/>
          </a:xfrm>
          <a:prstGeom prst="roundRect">
            <a:avLst>
              <a:gd name="adj" fmla="val 16667"/>
            </a:avLst>
          </a:prstGeom>
          <a:solidFill>
            <a:srgbClr val="FF99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cs typeface="Times New Roman" panose="02020603050405020304" pitchFamily="18" charset="0"/>
              </a:rPr>
              <a:t>Hình chim bay, </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hươu nai</a:t>
            </a:r>
          </a:p>
        </p:txBody>
      </p:sp>
      <p:sp>
        <p:nvSpPr>
          <p:cNvPr id="18" name="AutoShape 12">
            <a:extLst>
              <a:ext uri="{FF2B5EF4-FFF2-40B4-BE49-F238E27FC236}">
                <a16:creationId xmlns:a16="http://schemas.microsoft.com/office/drawing/2014/main" id="{6D46D34C-8DF2-4634-AACD-6483DAA19AA0}"/>
              </a:ext>
            </a:extLst>
          </p:cNvPr>
          <p:cNvSpPr>
            <a:spLocks noChangeArrowheads="1"/>
          </p:cNvSpPr>
          <p:nvPr/>
        </p:nvSpPr>
        <p:spPr bwMode="auto">
          <a:xfrm>
            <a:off x="5943600" y="4176713"/>
            <a:ext cx="1727200" cy="744537"/>
          </a:xfrm>
          <a:prstGeom prst="roundRect">
            <a:avLst>
              <a:gd name="adj" fmla="val 16667"/>
            </a:avLst>
          </a:prstGeom>
          <a:solidFill>
            <a:srgbClr val="FF99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cs typeface="Times New Roman" panose="02020603050405020304" pitchFamily="18" charset="0"/>
              </a:rPr>
              <a:t>Con người</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cầm vũ khí, </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nhảy múa</a:t>
            </a:r>
          </a:p>
        </p:txBody>
      </p:sp>
      <p:sp>
        <p:nvSpPr>
          <p:cNvPr id="19" name="AutoShape 12">
            <a:extLst>
              <a:ext uri="{FF2B5EF4-FFF2-40B4-BE49-F238E27FC236}">
                <a16:creationId xmlns:a16="http://schemas.microsoft.com/office/drawing/2014/main" id="{D7A20CE5-89C7-48F6-852F-184662A227F0}"/>
              </a:ext>
            </a:extLst>
          </p:cNvPr>
          <p:cNvSpPr>
            <a:spLocks noChangeArrowheads="1"/>
          </p:cNvSpPr>
          <p:nvPr/>
        </p:nvSpPr>
        <p:spPr bwMode="auto">
          <a:xfrm>
            <a:off x="6002338" y="3489325"/>
            <a:ext cx="1658937" cy="571500"/>
          </a:xfrm>
          <a:prstGeom prst="roundRect">
            <a:avLst>
              <a:gd name="adj" fmla="val 16667"/>
            </a:avLst>
          </a:prstGeom>
          <a:solidFill>
            <a:srgbClr val="FF99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cs typeface="Times New Roman" panose="02020603050405020304" pitchFamily="18" charset="0"/>
              </a:rPr>
              <a:t>Con người đánh</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trống, thổi kèn</a:t>
            </a:r>
          </a:p>
        </p:txBody>
      </p:sp>
      <p:sp>
        <p:nvSpPr>
          <p:cNvPr id="20" name="AutoShape 12">
            <a:extLst>
              <a:ext uri="{FF2B5EF4-FFF2-40B4-BE49-F238E27FC236}">
                <a16:creationId xmlns:a16="http://schemas.microsoft.com/office/drawing/2014/main" id="{F5555F94-913C-41E4-B41E-46E13C3D4395}"/>
              </a:ext>
            </a:extLst>
          </p:cNvPr>
          <p:cNvSpPr>
            <a:spLocks noChangeArrowheads="1"/>
          </p:cNvSpPr>
          <p:nvPr/>
        </p:nvSpPr>
        <p:spPr bwMode="auto">
          <a:xfrm>
            <a:off x="6002338" y="2700338"/>
            <a:ext cx="1658937" cy="649287"/>
          </a:xfrm>
          <a:prstGeom prst="roundRect">
            <a:avLst>
              <a:gd name="adj" fmla="val 16667"/>
            </a:avLst>
          </a:prstGeom>
          <a:solidFill>
            <a:srgbClr val="FF99FF"/>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cs typeface="Times New Roman" panose="02020603050405020304" pitchFamily="18" charset="0"/>
              </a:rPr>
              <a:t>Con người </a:t>
            </a:r>
          </a:p>
          <a:p>
            <a:pPr algn="ctr" eaLnBrk="1" hangingPunct="1"/>
            <a:r>
              <a:rPr lang="en-US" altLang="en-US" b="1">
                <a:solidFill>
                  <a:srgbClr val="000000"/>
                </a:solidFill>
                <a:latin typeface="Times New Roman" panose="02020603050405020304" pitchFamily="18" charset="0"/>
                <a:cs typeface="Times New Roman" panose="02020603050405020304" pitchFamily="18" charset="0"/>
              </a:rPr>
              <a:t>lao động</a:t>
            </a:r>
          </a:p>
        </p:txBody>
      </p:sp>
      <p:sp>
        <p:nvSpPr>
          <p:cNvPr id="21" name="Line 18">
            <a:extLst>
              <a:ext uri="{FF2B5EF4-FFF2-40B4-BE49-F238E27FC236}">
                <a16:creationId xmlns:a16="http://schemas.microsoft.com/office/drawing/2014/main" id="{90681F34-1E49-42D6-BEC7-F2966241E035}"/>
              </a:ext>
            </a:extLst>
          </p:cNvPr>
          <p:cNvSpPr>
            <a:spLocks noChangeShapeType="1"/>
          </p:cNvSpPr>
          <p:nvPr/>
        </p:nvSpPr>
        <p:spPr bwMode="auto">
          <a:xfrm flipV="1">
            <a:off x="4903788" y="693738"/>
            <a:ext cx="1100137" cy="1524000"/>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22" name="Line 18">
            <a:extLst>
              <a:ext uri="{FF2B5EF4-FFF2-40B4-BE49-F238E27FC236}">
                <a16:creationId xmlns:a16="http://schemas.microsoft.com/office/drawing/2014/main" id="{9780DDFB-0128-46DA-8636-B55C9AB4B081}"/>
              </a:ext>
            </a:extLst>
          </p:cNvPr>
          <p:cNvSpPr>
            <a:spLocks noChangeShapeType="1"/>
          </p:cNvSpPr>
          <p:nvPr/>
        </p:nvSpPr>
        <p:spPr bwMode="auto">
          <a:xfrm flipV="1">
            <a:off x="5237163" y="3622675"/>
            <a:ext cx="747712" cy="26988"/>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23" name="Line 18">
            <a:extLst>
              <a:ext uri="{FF2B5EF4-FFF2-40B4-BE49-F238E27FC236}">
                <a16:creationId xmlns:a16="http://schemas.microsoft.com/office/drawing/2014/main" id="{7D21CD02-58DC-4AF3-A112-DC1881CCB128}"/>
              </a:ext>
            </a:extLst>
          </p:cNvPr>
          <p:cNvSpPr>
            <a:spLocks noChangeShapeType="1"/>
          </p:cNvSpPr>
          <p:nvPr/>
        </p:nvSpPr>
        <p:spPr bwMode="auto">
          <a:xfrm flipV="1">
            <a:off x="5237163" y="3090863"/>
            <a:ext cx="785812" cy="501650"/>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24" name="Line 18">
            <a:extLst>
              <a:ext uri="{FF2B5EF4-FFF2-40B4-BE49-F238E27FC236}">
                <a16:creationId xmlns:a16="http://schemas.microsoft.com/office/drawing/2014/main" id="{D7929B90-FD79-418C-A19D-9396D3EB3D0F}"/>
              </a:ext>
            </a:extLst>
          </p:cNvPr>
          <p:cNvSpPr>
            <a:spLocks noChangeShapeType="1"/>
          </p:cNvSpPr>
          <p:nvPr/>
        </p:nvSpPr>
        <p:spPr bwMode="auto">
          <a:xfrm flipV="1">
            <a:off x="5106988" y="1381125"/>
            <a:ext cx="877887" cy="836613"/>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25" name="Line 18">
            <a:extLst>
              <a:ext uri="{FF2B5EF4-FFF2-40B4-BE49-F238E27FC236}">
                <a16:creationId xmlns:a16="http://schemas.microsoft.com/office/drawing/2014/main" id="{EE8A883B-AF15-4537-AAAC-53AF80556948}"/>
              </a:ext>
            </a:extLst>
          </p:cNvPr>
          <p:cNvSpPr>
            <a:spLocks noChangeShapeType="1"/>
          </p:cNvSpPr>
          <p:nvPr/>
        </p:nvSpPr>
        <p:spPr bwMode="auto">
          <a:xfrm>
            <a:off x="5237163" y="3649663"/>
            <a:ext cx="712787" cy="81597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68580" tIns="34290" rIns="68580" bIns="34290" anchor="ctr"/>
          <a:lstStyle/>
          <a:p>
            <a:endParaRPr lang="en-US"/>
          </a:p>
        </p:txBody>
      </p:sp>
      <p:sp>
        <p:nvSpPr>
          <p:cNvPr id="26" name="AutoShape 15">
            <a:extLst>
              <a:ext uri="{FF2B5EF4-FFF2-40B4-BE49-F238E27FC236}">
                <a16:creationId xmlns:a16="http://schemas.microsoft.com/office/drawing/2014/main" id="{18127DCD-DCF3-4BED-8EA0-4FB45DFDBFAD}"/>
              </a:ext>
            </a:extLst>
          </p:cNvPr>
          <p:cNvSpPr>
            <a:spLocks noChangeArrowheads="1"/>
          </p:cNvSpPr>
          <p:nvPr/>
        </p:nvSpPr>
        <p:spPr bwMode="auto">
          <a:xfrm>
            <a:off x="3314700" y="857250"/>
            <a:ext cx="2078038" cy="679450"/>
          </a:xfrm>
          <a:prstGeom prst="roundRect">
            <a:avLst>
              <a:gd name="adj" fmla="val 16667"/>
            </a:avLst>
          </a:prstGeom>
          <a:solidFill>
            <a:srgbClr val="FFFF00"/>
          </a:solidFill>
          <a:ln w="57150" cmpd="thickThin" algn="ctr">
            <a:solidFill>
              <a:srgbClr val="000000"/>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00"/>
                </a:solidFill>
                <a:latin typeface="Times New Roman" panose="02020603050405020304" pitchFamily="18" charset="0"/>
                <a:cs typeface="Times New Roman" panose="02020603050405020304" pitchFamily="18" charset="0"/>
              </a:rPr>
              <a:t>giữa mặt trống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600"/>
                                        <p:tgtEl>
                                          <p:spTgt spid="4"/>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par>
                                <p:cTn id="67" presetID="22" presetClass="entr" presetSubtype="8"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par>
                                <p:cTn id="70" presetID="22" presetClass="entr" presetSubtype="8"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par>
                                <p:cTn id="73" presetID="2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0" grpId="0" animBg="1"/>
      <p:bldP spid="15" grpId="0" animBg="1"/>
      <p:bldP spid="16" grpId="0" animBg="1"/>
      <p:bldP spid="17" grpId="0" animBg="1"/>
      <p:bldP spid="18" grpId="0" animBg="1"/>
      <p:bldP spid="19" grpId="0" animBg="1"/>
      <p:bldP spid="20"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a:extLst>
              <a:ext uri="{FF2B5EF4-FFF2-40B4-BE49-F238E27FC236}">
                <a16:creationId xmlns:a16="http://schemas.microsoft.com/office/drawing/2014/main" id="{47AB4E1E-D73E-4970-B828-8684DA694872}"/>
              </a:ext>
            </a:extLst>
          </p:cNvPr>
          <p:cNvSpPr txBox="1">
            <a:spLocks noChangeArrowheads="1"/>
          </p:cNvSpPr>
          <p:nvPr/>
        </p:nvSpPr>
        <p:spPr bwMode="auto">
          <a:xfrm>
            <a:off x="76200" y="465138"/>
            <a:ext cx="89916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eaLnBrk="1" hangingPunct="1">
              <a:defRPr/>
            </a:pPr>
            <a:r>
              <a:rPr lang="en-US" altLang="en-US" sz="2000" dirty="0">
                <a:solidFill>
                  <a:schemeClr val="bg1"/>
                </a:solidFill>
                <a:latin typeface="Times New Roman" pitchFamily="18" charset="0"/>
              </a:rPr>
              <a:t>       </a:t>
            </a:r>
            <a:r>
              <a:rPr lang="en-US" altLang="en-US" sz="2000" b="1" dirty="0" err="1">
                <a:solidFill>
                  <a:schemeClr val="accent6">
                    <a:lumMod val="75000"/>
                  </a:schemeClr>
                </a:solidFill>
                <a:latin typeface="Times New Roman" pitchFamily="18" charset="0"/>
              </a:rPr>
              <a:t>Niềm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tự</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hào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chính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đáng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của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chúng</a:t>
            </a:r>
            <a:r>
              <a:rPr lang="en-US" altLang="en-US" sz="2000" b="1" dirty="0">
                <a:solidFill>
                  <a:schemeClr val="accent6">
                    <a:lumMod val="75000"/>
                  </a:schemeClr>
                </a:solidFill>
                <a:latin typeface="Times New Roman" pitchFamily="18" charset="0"/>
              </a:rPr>
              <a:t> ta </a:t>
            </a:r>
            <a:r>
              <a:rPr lang="en-US" altLang="en-US" sz="2000" b="1" dirty="0" err="1">
                <a:solidFill>
                  <a:schemeClr val="accent6">
                    <a:lumMod val="75000"/>
                  </a:schemeClr>
                </a:solidFill>
                <a:latin typeface="Times New Roman" pitchFamily="18" charset="0"/>
              </a:rPr>
              <a:t>trong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nền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văn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hóa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Đông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Sơn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chính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bộ</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sưu</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tập</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trống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đồng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hết</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sức</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phong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phú</a:t>
            </a:r>
            <a:r>
              <a:rPr lang="en-US" altLang="en-US" sz="2000" b="1" dirty="0">
                <a:solidFill>
                  <a:schemeClr val="accent6">
                    <a:lumMod val="75000"/>
                  </a:schemeClr>
                </a:solidFill>
                <a:latin typeface="Times New Roman" pitchFamily="18" charset="0"/>
              </a:rPr>
              <a:t>.</a:t>
            </a:r>
          </a:p>
          <a:p>
            <a:pPr algn="just" eaLnBrk="1" hangingPunct="1">
              <a:defRPr/>
            </a:pP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Trống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đồng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Đông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Sơn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dạng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không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chỉ</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về</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dáng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kích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thước</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cả</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về</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phong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cách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trang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trí</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sắp</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xếp</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hoa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văn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Giữa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mặt</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trống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bao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giờ</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cũng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có</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ngôi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sao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nhiều</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cánh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tỏa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ra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xung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quanh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Tiếp</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đến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những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tròn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đồng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tâm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vũ</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công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nhảy</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múa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chèo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thuyền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chim</a:t>
            </a:r>
            <a:r>
              <a:rPr lang="en-US" altLang="en-US" sz="2000" b="1" dirty="0">
                <a:solidFill>
                  <a:schemeClr val="accent6">
                    <a:lumMod val="75000"/>
                  </a:schemeClr>
                </a:solidFill>
                <a:latin typeface="Times New Roman" pitchFamily="18" charset="0"/>
              </a:rPr>
              <a:t> bay, </a:t>
            </a:r>
            <a:r>
              <a:rPr lang="en-US" altLang="en-US" sz="2000" b="1" dirty="0" err="1">
                <a:solidFill>
                  <a:schemeClr val="accent6">
                    <a:lumMod val="75000"/>
                  </a:schemeClr>
                </a:solidFill>
                <a:latin typeface="Times New Roman" pitchFamily="18" charset="0"/>
              </a:rPr>
              <a:t>hươu</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nai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có</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gạc</a:t>
            </a:r>
            <a:r>
              <a:rPr lang="en-US" altLang="en-US" sz="2000" b="1" dirty="0">
                <a:solidFill>
                  <a:schemeClr val="accent6">
                    <a:lumMod val="75000"/>
                  </a:schemeClr>
                </a:solidFill>
                <a:latin typeface="Times New Roman" pitchFamily="18" charset="0"/>
              </a:rPr>
              <a:t>,…</a:t>
            </a:r>
          </a:p>
          <a:p>
            <a:pPr algn="just" eaLnBrk="1" hangingPunct="1">
              <a:defRPr/>
            </a:pP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Nổi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bật</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trên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hoa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văn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trống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đồng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ảnh</a:t>
            </a:r>
            <a:r>
              <a:rPr lang="en-US" altLang="en-US" sz="2000" b="1" dirty="0">
                <a:solidFill>
                  <a:schemeClr val="accent6">
                    <a:lumMod val="75000"/>
                  </a:schemeClr>
                </a:solidFill>
                <a:latin typeface="Times New Roman" pitchFamily="18" charset="0"/>
              </a:rPr>
              <a:t> con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hòa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với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thiên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nhiên</a:t>
            </a:r>
            <a:r>
              <a:rPr lang="en-US" altLang="en-US" sz="2000" b="1" dirty="0">
                <a:solidFill>
                  <a:schemeClr val="accent6">
                    <a:lumMod val="75000"/>
                  </a:schemeClr>
                </a:solidFill>
                <a:latin typeface="Times New Roman" pitchFamily="18" charset="0"/>
              </a:rPr>
              <a:t>. Con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lao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động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đánh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cá</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săn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bắn</a:t>
            </a:r>
            <a:r>
              <a:rPr lang="en-US" altLang="en-US" sz="2000" b="1" dirty="0">
                <a:solidFill>
                  <a:schemeClr val="accent6">
                    <a:lumMod val="75000"/>
                  </a:schemeClr>
                </a:solidFill>
                <a:latin typeface="Times New Roman" pitchFamily="18" charset="0"/>
              </a:rPr>
              <a:t>. Con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đánh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trống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thổi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kèn</a:t>
            </a:r>
            <a:r>
              <a:rPr lang="en-US" altLang="en-US" sz="2000" b="1" dirty="0">
                <a:solidFill>
                  <a:schemeClr val="accent6">
                    <a:lumMod val="75000"/>
                  </a:schemeClr>
                </a:solidFill>
                <a:latin typeface="Times New Roman" pitchFamily="18" charset="0"/>
              </a:rPr>
              <a:t>. Con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cầm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vũ</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khí</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bảo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vệ</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quê</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hương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tưng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bừng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nhảy</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múa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mừng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chiến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công</a:t>
            </a:r>
            <a:r>
              <a:rPr lang="en-US" altLang="en-US" sz="2000" b="1" dirty="0">
                <a:solidFill>
                  <a:schemeClr val="accent6">
                    <a:lumMod val="75000"/>
                  </a:schemeClr>
                </a:solidFill>
                <a:latin typeface="Times New Roman" pitchFamily="18" charset="0"/>
              </a:rPr>
              <a:t> hay </a:t>
            </a:r>
            <a:r>
              <a:rPr lang="en-US" altLang="en-US" sz="2000" b="1" dirty="0" err="1">
                <a:solidFill>
                  <a:schemeClr val="accent6">
                    <a:lumMod val="75000"/>
                  </a:schemeClr>
                </a:solidFill>
                <a:latin typeface="Times New Roman" pitchFamily="18" charset="0"/>
              </a:rPr>
              <a:t>cảm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tạ</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thần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linh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Đó</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là</a:t>
            </a:r>
            <a:r>
              <a:rPr lang="en-US" altLang="en-US" sz="2000" b="1" dirty="0">
                <a:solidFill>
                  <a:schemeClr val="accent6">
                    <a:lumMod val="75000"/>
                  </a:schemeClr>
                </a:solidFill>
                <a:latin typeface="Times New Roman" pitchFamily="18" charset="0"/>
              </a:rPr>
              <a:t> con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thuần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hậu</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hiền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hòa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mang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tính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nhân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bản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sâu</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sắc</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Bên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cạnh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xung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quanh</a:t>
            </a:r>
            <a:r>
              <a:rPr lang="en-US" altLang="en-US" sz="2000" b="1" dirty="0">
                <a:solidFill>
                  <a:schemeClr val="accent6">
                    <a:lumMod val="75000"/>
                  </a:schemeClr>
                </a:solidFill>
                <a:latin typeface="Times New Roman" pitchFamily="18" charset="0"/>
              </a:rPr>
              <a:t> con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đầy</a:t>
            </a:r>
            <a:r>
              <a:rPr lang="en-US" altLang="en-US" sz="2000" b="1" dirty="0">
                <a:solidFill>
                  <a:schemeClr val="accent6">
                    <a:lumMod val="75000"/>
                  </a:schemeClr>
                </a:solidFill>
                <a:latin typeface="Times New Roman" pitchFamily="18" charset="0"/>
              </a:rPr>
              <a:t> ý </a:t>
            </a:r>
            <a:r>
              <a:rPr lang="en-US" altLang="en-US" sz="2000" b="1" dirty="0" err="1">
                <a:solidFill>
                  <a:schemeClr val="accent6">
                    <a:lumMod val="75000"/>
                  </a:schemeClr>
                </a:solidFill>
                <a:latin typeface="Times New Roman" pitchFamily="18" charset="0"/>
              </a:rPr>
              <a:t>thức</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làm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chủ</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ấy</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là</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những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cánh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cò</a:t>
            </a:r>
            <a:r>
              <a:rPr lang="en-US" altLang="en-US" sz="2000" b="1" dirty="0">
                <a:solidFill>
                  <a:schemeClr val="accent6">
                    <a:lumMod val="75000"/>
                  </a:schemeClr>
                </a:solidFill>
                <a:latin typeface="Times New Roman" pitchFamily="18" charset="0"/>
              </a:rPr>
              <a:t> bay </a:t>
            </a:r>
            <a:r>
              <a:rPr lang="en-US" altLang="en-US" sz="2000" b="1" dirty="0" err="1">
                <a:solidFill>
                  <a:schemeClr val="accent6">
                    <a:lumMod val="75000"/>
                  </a:schemeClr>
                </a:solidFill>
                <a:latin typeface="Times New Roman" pitchFamily="18" charset="0"/>
              </a:rPr>
              <a:t>lả</a:t>
            </a:r>
            <a:r>
              <a:rPr lang="en-US" altLang="en-US" sz="2000" b="1" dirty="0">
                <a:solidFill>
                  <a:schemeClr val="accent6">
                    <a:lumMod val="75000"/>
                  </a:schemeClr>
                </a:solidFill>
                <a:latin typeface="Times New Roman" pitchFamily="18" charset="0"/>
              </a:rPr>
              <a:t> bay la, </a:t>
            </a:r>
            <a:r>
              <a:rPr lang="en-US" altLang="en-US" sz="2000" b="1" dirty="0" err="1">
                <a:solidFill>
                  <a:schemeClr val="accent6">
                    <a:lumMod val="75000"/>
                  </a:schemeClr>
                </a:solidFill>
                <a:latin typeface="Times New Roman" pitchFamily="18" charset="0"/>
              </a:rPr>
              <a:t>những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chim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Lạc</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chim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Hồng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những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đàn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cá</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bơi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lội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tung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tăng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Đó</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đây</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hình</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tượng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ghép</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đôi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muông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thú</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nam</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nữ</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còn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nói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lên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sự</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khát</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khao</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cuộc</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sống</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ấm</a:t>
            </a:r>
            <a:r>
              <a:rPr lang="en-US" altLang="en-US" sz="2000" b="1" dirty="0">
                <a:solidFill>
                  <a:schemeClr val="accent6">
                    <a:lumMod val="75000"/>
                  </a:schemeClr>
                </a:solidFill>
                <a:latin typeface="Times New Roman" pitchFamily="18" charset="0"/>
              </a:rPr>
              <a:t> no, </a:t>
            </a:r>
            <a:r>
              <a:rPr lang="en-US" altLang="en-US" sz="2000" b="1" dirty="0" err="1">
                <a:solidFill>
                  <a:schemeClr val="accent6">
                    <a:lumMod val="75000"/>
                  </a:schemeClr>
                </a:solidFill>
                <a:latin typeface="Times New Roman" pitchFamily="18" charset="0"/>
              </a:rPr>
              <a:t>yên</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vui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của</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người</a:t>
            </a:r>
            <a:r>
              <a:rPr lang="en-US" altLang="en-US" sz="2000" b="1" dirty="0">
                <a:solidFill>
                  <a:schemeClr val="accent6">
                    <a:lumMod val="75000"/>
                  </a:schemeClr>
                </a:solidFill>
                <a:latin typeface="Times New Roman" pitchFamily="18" charset="0"/>
              </a:rPr>
              <a:t> </a:t>
            </a:r>
            <a:r>
              <a:rPr lang="en-US" altLang="en-US" sz="2000" b="1" dirty="0" err="1">
                <a:solidFill>
                  <a:schemeClr val="accent6">
                    <a:lumMod val="75000"/>
                  </a:schemeClr>
                </a:solidFill>
                <a:latin typeface="Times New Roman" pitchFamily="18" charset="0"/>
              </a:rPr>
              <a:t>dân</a:t>
            </a:r>
            <a:r>
              <a:rPr lang="en-US" altLang="en-US" sz="2000" b="1" dirty="0">
                <a:solidFill>
                  <a:schemeClr val="accent6">
                    <a:lumMod val="75000"/>
                  </a:schemeClr>
                </a:solidFill>
                <a:latin typeface="Times New Roman" pitchFamily="18" charset="0"/>
              </a:rPr>
              <a:t>.</a:t>
            </a:r>
          </a:p>
          <a:p>
            <a:pPr algn="just" eaLnBrk="1" hangingPunct="1">
              <a:defRPr/>
            </a:pPr>
            <a:r>
              <a:rPr lang="en-US" altLang="en-US" sz="2000" b="1" i="1" dirty="0">
                <a:solidFill>
                  <a:schemeClr val="accent6">
                    <a:lumMod val="75000"/>
                  </a:schemeClr>
                </a:solidFill>
                <a:latin typeface="Times New Roman" pitchFamily="18" charset="0"/>
              </a:rPr>
              <a:t>                                                              		Theo </a:t>
            </a:r>
            <a:r>
              <a:rPr lang="en-US" altLang="en-US" sz="2000" b="1" i="1" dirty="0" err="1">
                <a:solidFill>
                  <a:schemeClr val="accent6">
                    <a:lumMod val="75000"/>
                  </a:schemeClr>
                </a:solidFill>
                <a:latin typeface="Times New Roman" pitchFamily="18" charset="0"/>
              </a:rPr>
              <a:t>Nguyễn</a:t>
            </a:r>
            <a:r>
              <a:rPr lang="en-US" altLang="en-US" sz="2000" b="1" i="1" dirty="0">
                <a:solidFill>
                  <a:schemeClr val="accent6">
                    <a:lumMod val="75000"/>
                  </a:schemeClr>
                </a:solidFill>
                <a:latin typeface="Times New Roman" pitchFamily="18" charset="0"/>
              </a:rPr>
              <a:t> </a:t>
            </a:r>
            <a:r>
              <a:rPr lang="en-US" altLang="en-US" sz="2000" b="1" i="1" dirty="0" err="1">
                <a:solidFill>
                  <a:schemeClr val="accent6">
                    <a:lumMod val="75000"/>
                  </a:schemeClr>
                </a:solidFill>
                <a:latin typeface="Times New Roman" pitchFamily="18" charset="0"/>
              </a:rPr>
              <a:t>Văn</a:t>
            </a:r>
            <a:r>
              <a:rPr lang="en-US" altLang="en-US" sz="2000" b="1" i="1" dirty="0">
                <a:solidFill>
                  <a:schemeClr val="accent6">
                    <a:lumMod val="75000"/>
                  </a:schemeClr>
                </a:solidFill>
                <a:latin typeface="Times New Roman" pitchFamily="18" charset="0"/>
              </a:rPr>
              <a:t> </a:t>
            </a:r>
            <a:r>
              <a:rPr lang="en-US" altLang="en-US" sz="2000" b="1" i="1" dirty="0" err="1">
                <a:solidFill>
                  <a:schemeClr val="accent6">
                    <a:lumMod val="75000"/>
                  </a:schemeClr>
                </a:solidFill>
                <a:latin typeface="Times New Roman" pitchFamily="18" charset="0"/>
              </a:rPr>
              <a:t>Huyên</a:t>
            </a:r>
            <a:endParaRPr lang="en-US" altLang="en-US" sz="2000" b="1" i="1" dirty="0">
              <a:solidFill>
                <a:schemeClr val="accent6">
                  <a:lumMod val="75000"/>
                </a:schemeClr>
              </a:solidFill>
              <a:latin typeface="Times New Roman" pitchFamily="18" charset="0"/>
            </a:endParaRPr>
          </a:p>
        </p:txBody>
      </p:sp>
      <p:sp>
        <p:nvSpPr>
          <p:cNvPr id="5123" name="Text Box 10">
            <a:extLst>
              <a:ext uri="{FF2B5EF4-FFF2-40B4-BE49-F238E27FC236}">
                <a16:creationId xmlns:a16="http://schemas.microsoft.com/office/drawing/2014/main" id="{62DD2EFD-3365-47F6-8B72-0B3836263830}"/>
              </a:ext>
            </a:extLst>
          </p:cNvPr>
          <p:cNvSpPr txBox="1">
            <a:spLocks noChangeArrowheads="1"/>
          </p:cNvSpPr>
          <p:nvPr/>
        </p:nvSpPr>
        <p:spPr bwMode="auto">
          <a:xfrm>
            <a:off x="2571750" y="-19050"/>
            <a:ext cx="45148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700" b="1">
                <a:solidFill>
                  <a:srgbClr val="C00000"/>
                </a:solidFill>
                <a:latin typeface="Times New Roman" panose="02020603050405020304" pitchFamily="18" charset="0"/>
              </a:rPr>
              <a:t>Trống đồng Đông Sơn</a:t>
            </a:r>
            <a:endParaRPr lang="en-US" altLang="en-US" sz="2700" b="1">
              <a:solidFill>
                <a:srgbClr val="C00000"/>
              </a:solidFill>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dmin\Downloads\af09cba6b09e44cbb9d5e9bd18af75c1.png">
            <a:extLst>
              <a:ext uri="{FF2B5EF4-FFF2-40B4-BE49-F238E27FC236}">
                <a16:creationId xmlns:a16="http://schemas.microsoft.com/office/drawing/2014/main" id="{63B6CAD1-1A83-4010-BE5E-6B9B741C5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1217613"/>
            <a:ext cx="7161213" cy="71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9">
            <a:extLst>
              <a:ext uri="{FF2B5EF4-FFF2-40B4-BE49-F238E27FC236}">
                <a16:creationId xmlns:a16="http://schemas.microsoft.com/office/drawing/2014/main" id="{3554CDE6-37A7-4655-B2E0-FE45B19AB513}"/>
              </a:ext>
            </a:extLst>
          </p:cNvPr>
          <p:cNvSpPr txBox="1"/>
          <p:nvPr/>
        </p:nvSpPr>
        <p:spPr>
          <a:xfrm>
            <a:off x="599173" y="2003441"/>
            <a:ext cx="7110663" cy="2215991"/>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altLang="zh-CN" sz="45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LUYỆN </a:t>
            </a:r>
            <a:r>
              <a:rPr lang="en-US" altLang="zh-CN" sz="4500" b="1" dirty="0" err="1">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ĐỌC</a:t>
            </a:r>
            <a:r>
              <a:rPr lang="en-US" altLang="zh-CN" sz="45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 </a:t>
            </a:r>
            <a:r>
              <a:rPr lang="en-US" altLang="zh-CN" sz="4500" b="1" dirty="0" err="1">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LẠI</a:t>
            </a:r>
            <a:endParaRPr lang="en-US" altLang="zh-CN" sz="45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a:p>
            <a:pPr algn="ctr" eaLnBrk="1" fontAlgn="auto" hangingPunct="1">
              <a:spcBef>
                <a:spcPts val="0"/>
              </a:spcBef>
              <a:spcAft>
                <a:spcPts val="0"/>
              </a:spcAft>
              <a:defRPr/>
            </a:pPr>
            <a:r>
              <a:rPr lang="en-US" sz="4500" b="1" dirty="0">
                <a:solidFill>
                  <a:srgbClr val="FFFF00"/>
                </a:solidFill>
                <a:latin typeface="Times New Roman" panose="02020603050405020304" pitchFamily="18" charset="0"/>
                <a:ea typeface="HP001 5Ha" pitchFamily="34" charset="-127"/>
                <a:cs typeface="Times New Roman" panose="02020603050405020304" pitchFamily="18" charset="0"/>
              </a:rPr>
              <a:t>(</a:t>
            </a:r>
            <a:r>
              <a:rPr lang="en-US" sz="4500" b="1" dirty="0" err="1">
                <a:solidFill>
                  <a:srgbClr val="FFFF00"/>
                </a:solidFill>
                <a:latin typeface="Times New Roman" panose="02020603050405020304" pitchFamily="18" charset="0"/>
                <a:ea typeface="HP001 5Ha" pitchFamily="34" charset="-127"/>
                <a:cs typeface="Times New Roman" panose="02020603050405020304" pitchFamily="18" charset="0"/>
              </a:rPr>
              <a:t>luyện</a:t>
            </a:r>
            <a:r>
              <a:rPr lang="en-US" sz="4500" b="1" dirty="0">
                <a:solidFill>
                  <a:srgbClr val="FFFF00"/>
                </a:solidFill>
                <a:latin typeface="Times New Roman" panose="02020603050405020304" pitchFamily="18" charset="0"/>
                <a:ea typeface="HP001 5Ha" pitchFamily="34" charset="-127"/>
                <a:cs typeface="Times New Roman" panose="02020603050405020304" pitchFamily="18" charset="0"/>
              </a:rPr>
              <a:t> </a:t>
            </a:r>
            <a:r>
              <a:rPr lang="en-US" sz="4500" b="1" dirty="0" err="1">
                <a:solidFill>
                  <a:srgbClr val="FFFF00"/>
                </a:solidFill>
                <a:latin typeface="Times New Roman" panose="02020603050405020304" pitchFamily="18" charset="0"/>
                <a:ea typeface="HP001 5Ha" pitchFamily="34" charset="-127"/>
                <a:cs typeface="Times New Roman" panose="02020603050405020304" pitchFamily="18" charset="0"/>
              </a:rPr>
              <a:t>đọc</a:t>
            </a:r>
            <a:r>
              <a:rPr lang="en-US" sz="4500" b="1" dirty="0">
                <a:solidFill>
                  <a:srgbClr val="FFFF00"/>
                </a:solidFill>
                <a:latin typeface="Times New Roman" panose="02020603050405020304" pitchFamily="18" charset="0"/>
                <a:ea typeface="HP001 5Ha" pitchFamily="34" charset="-127"/>
                <a:cs typeface="Times New Roman" panose="02020603050405020304" pitchFamily="18" charset="0"/>
              </a:rPr>
              <a:t> ở </a:t>
            </a:r>
            <a:r>
              <a:rPr lang="en-US" sz="4500" b="1" dirty="0" err="1">
                <a:solidFill>
                  <a:srgbClr val="FFFF00"/>
                </a:solidFill>
                <a:latin typeface="Times New Roman" panose="02020603050405020304" pitchFamily="18" charset="0"/>
                <a:ea typeface="HP001 5Ha" pitchFamily="34" charset="-127"/>
                <a:cs typeface="Times New Roman" panose="02020603050405020304" pitchFamily="18" charset="0"/>
              </a:rPr>
              <a:t>nhà</a:t>
            </a:r>
            <a:r>
              <a:rPr lang="en-US" sz="4500" b="1" dirty="0">
                <a:solidFill>
                  <a:srgbClr val="FFFF00"/>
                </a:solidFill>
                <a:latin typeface="Times New Roman" panose="02020603050405020304" pitchFamily="18" charset="0"/>
                <a:ea typeface="HP001 5Ha" pitchFamily="34" charset="-127"/>
                <a:cs typeface="Times New Roman" panose="02020603050405020304" pitchFamily="18" charset="0"/>
              </a:rPr>
              <a:t>)</a:t>
            </a:r>
          </a:p>
          <a:p>
            <a:pPr algn="ctr" eaLnBrk="1" fontAlgn="auto" hangingPunct="1">
              <a:spcBef>
                <a:spcPts val="0"/>
              </a:spcBef>
              <a:spcAft>
                <a:spcPts val="0"/>
              </a:spcAft>
              <a:defRPr/>
            </a:pPr>
            <a:endParaRPr lang="zh-CN" altLang="en-US" sz="45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a:extLst>
              <a:ext uri="{FF2B5EF4-FFF2-40B4-BE49-F238E27FC236}">
                <a16:creationId xmlns:a16="http://schemas.microsoft.com/office/drawing/2014/main" id="{4CE94C8B-5E0A-46E6-920D-E93C0DCD92FB}"/>
              </a:ext>
            </a:extLst>
          </p:cNvPr>
          <p:cNvSpPr txBox="1">
            <a:spLocks noChangeArrowheads="1"/>
          </p:cNvSpPr>
          <p:nvPr/>
        </p:nvSpPr>
        <p:spPr bwMode="auto">
          <a:xfrm>
            <a:off x="1600200" y="2247900"/>
            <a:ext cx="2743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100" b="1">
              <a:solidFill>
                <a:srgbClr val="0000FF"/>
              </a:solidFill>
              <a:latin typeface="Times New Roman" panose="02020603050405020304" pitchFamily="18" charset="0"/>
            </a:endParaRPr>
          </a:p>
        </p:txBody>
      </p:sp>
      <p:sp>
        <p:nvSpPr>
          <p:cNvPr id="79891" name="Text Box 19">
            <a:extLst>
              <a:ext uri="{FF2B5EF4-FFF2-40B4-BE49-F238E27FC236}">
                <a16:creationId xmlns:a16="http://schemas.microsoft.com/office/drawing/2014/main" id="{7BC6823D-8BF5-4114-9BD0-697C72E6662E}"/>
              </a:ext>
            </a:extLst>
          </p:cNvPr>
          <p:cNvSpPr txBox="1">
            <a:spLocks noChangeArrowheads="1"/>
          </p:cNvSpPr>
          <p:nvPr/>
        </p:nvSpPr>
        <p:spPr bwMode="auto">
          <a:xfrm>
            <a:off x="171450" y="1228725"/>
            <a:ext cx="8801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700">
                <a:latin typeface="Times New Roman" panose="02020603050405020304" pitchFamily="18" charset="0"/>
              </a:rPr>
              <a:t>         </a:t>
            </a:r>
            <a:r>
              <a:rPr lang="en-US" altLang="en-US" sz="2700" b="1">
                <a:solidFill>
                  <a:srgbClr val="FF0000"/>
                </a:solidFill>
                <a:latin typeface="Times New Roman" panose="02020603050405020304" pitchFamily="18" charset="0"/>
              </a:rPr>
              <a:t>Nổi bật</a:t>
            </a:r>
            <a:r>
              <a:rPr lang="en-US" altLang="en-US" sz="2700">
                <a:solidFill>
                  <a:srgbClr val="000000"/>
                </a:solidFill>
                <a:latin typeface="Times New Roman" panose="02020603050405020304" pitchFamily="18" charset="0"/>
              </a:rPr>
              <a:t> trên hoa văn trống đồng là hình ảnh con người hòa với thiên nhiên. Con người </a:t>
            </a:r>
            <a:r>
              <a:rPr lang="en-US" altLang="en-US" sz="2700" b="1">
                <a:solidFill>
                  <a:srgbClr val="FF0000"/>
                </a:solidFill>
                <a:latin typeface="Times New Roman" panose="02020603050405020304" pitchFamily="18" charset="0"/>
              </a:rPr>
              <a:t>lao động, đánh cá, săn bắn</a:t>
            </a:r>
            <a:r>
              <a:rPr lang="en-US" altLang="en-US" sz="2700">
                <a:solidFill>
                  <a:srgbClr val="000000"/>
                </a:solidFill>
                <a:latin typeface="Times New Roman" panose="02020603050405020304" pitchFamily="18" charset="0"/>
              </a:rPr>
              <a:t>. Con người </a:t>
            </a:r>
            <a:r>
              <a:rPr lang="en-US" altLang="en-US" sz="2700" b="1">
                <a:solidFill>
                  <a:srgbClr val="FF0000"/>
                </a:solidFill>
                <a:latin typeface="Times New Roman" panose="02020603050405020304" pitchFamily="18" charset="0"/>
              </a:rPr>
              <a:t>đánh trống, thổi kèn</a:t>
            </a:r>
            <a:r>
              <a:rPr lang="en-US" altLang="en-US" sz="2700">
                <a:solidFill>
                  <a:srgbClr val="000000"/>
                </a:solidFill>
                <a:latin typeface="Times New Roman" panose="02020603050405020304" pitchFamily="18" charset="0"/>
              </a:rPr>
              <a:t>. Con người </a:t>
            </a:r>
            <a:r>
              <a:rPr lang="en-US" altLang="en-US" sz="2700" b="1">
                <a:solidFill>
                  <a:srgbClr val="FF0000"/>
                </a:solidFill>
                <a:latin typeface="Times New Roman" panose="02020603050405020304" pitchFamily="18" charset="0"/>
              </a:rPr>
              <a:t>cầm vũ khí</a:t>
            </a:r>
            <a:r>
              <a:rPr lang="en-US" altLang="en-US" sz="2700">
                <a:solidFill>
                  <a:srgbClr val="000000"/>
                </a:solidFill>
                <a:latin typeface="Times New Roman" panose="02020603050405020304" pitchFamily="18" charset="0"/>
              </a:rPr>
              <a:t> bảo vệ quê hương và </a:t>
            </a:r>
            <a:r>
              <a:rPr lang="en-US" altLang="en-US" sz="2700" b="1">
                <a:solidFill>
                  <a:srgbClr val="FF0000"/>
                </a:solidFill>
                <a:latin typeface="Times New Roman" panose="02020603050405020304" pitchFamily="18" charset="0"/>
              </a:rPr>
              <a:t>tưng bừng</a:t>
            </a:r>
            <a:r>
              <a:rPr lang="en-US" altLang="en-US" sz="2700">
                <a:solidFill>
                  <a:srgbClr val="000000"/>
                </a:solidFill>
                <a:latin typeface="Times New Roman" panose="02020603050405020304" pitchFamily="18" charset="0"/>
              </a:rPr>
              <a:t> </a:t>
            </a:r>
            <a:r>
              <a:rPr lang="en-US" altLang="en-US" sz="2700" b="1">
                <a:solidFill>
                  <a:srgbClr val="FF0000"/>
                </a:solidFill>
                <a:latin typeface="Times New Roman" panose="02020603050405020304" pitchFamily="18" charset="0"/>
              </a:rPr>
              <a:t>nhảy múa </a:t>
            </a:r>
            <a:r>
              <a:rPr lang="en-US" altLang="en-US" sz="2700">
                <a:solidFill>
                  <a:srgbClr val="000000"/>
                </a:solidFill>
                <a:latin typeface="Times New Roman" panose="02020603050405020304" pitchFamily="18" charset="0"/>
              </a:rPr>
              <a:t>mừng chiến công hay </a:t>
            </a:r>
            <a:r>
              <a:rPr lang="en-US" altLang="en-US" sz="2700" b="1">
                <a:solidFill>
                  <a:srgbClr val="FF0000"/>
                </a:solidFill>
                <a:latin typeface="Times New Roman" panose="02020603050405020304" pitchFamily="18" charset="0"/>
              </a:rPr>
              <a:t>cảm tạ </a:t>
            </a:r>
            <a:r>
              <a:rPr lang="en-US" altLang="en-US" sz="2700">
                <a:solidFill>
                  <a:srgbClr val="000000"/>
                </a:solidFill>
                <a:latin typeface="Times New Roman" panose="02020603050405020304" pitchFamily="18" charset="0"/>
              </a:rPr>
              <a:t>thần linh … Đó là con người </a:t>
            </a:r>
            <a:r>
              <a:rPr lang="en-US" altLang="en-US" sz="2700" b="1">
                <a:solidFill>
                  <a:srgbClr val="FF0000"/>
                </a:solidFill>
                <a:latin typeface="Times New Roman" panose="02020603050405020304" pitchFamily="18" charset="0"/>
              </a:rPr>
              <a:t>thuần hậu, hiền hòa</a:t>
            </a:r>
            <a:r>
              <a:rPr lang="en-US" altLang="en-US" sz="2700">
                <a:solidFill>
                  <a:srgbClr val="000000"/>
                </a:solidFill>
                <a:latin typeface="Times New Roman" panose="02020603050405020304" pitchFamily="18" charset="0"/>
              </a:rPr>
              <a:t>, mang tính </a:t>
            </a:r>
            <a:r>
              <a:rPr lang="en-US" altLang="en-US" sz="2700" b="1">
                <a:solidFill>
                  <a:srgbClr val="FF0000"/>
                </a:solidFill>
                <a:latin typeface="Times New Roman" panose="02020603050405020304" pitchFamily="18" charset="0"/>
              </a:rPr>
              <a:t>nhân bản</a:t>
            </a:r>
            <a:r>
              <a:rPr lang="en-US" altLang="en-US" sz="2700">
                <a:solidFill>
                  <a:srgbClr val="000000"/>
                </a:solidFill>
                <a:latin typeface="Times New Roman" panose="02020603050405020304" pitchFamily="18" charset="0"/>
              </a:rPr>
              <a:t> </a:t>
            </a:r>
            <a:r>
              <a:rPr lang="en-US" altLang="en-US" sz="2700" b="1">
                <a:solidFill>
                  <a:srgbClr val="FF0000"/>
                </a:solidFill>
                <a:latin typeface="Times New Roman" panose="02020603050405020304" pitchFamily="18" charset="0"/>
              </a:rPr>
              <a:t>sâu sắc</a:t>
            </a:r>
            <a:r>
              <a:rPr lang="en-US" altLang="en-US" sz="2700">
                <a:solidFill>
                  <a:srgbClr val="000000"/>
                </a:solidFill>
                <a:latin typeface="Times New Roman" panose="02020603050405020304" pitchFamily="18" charset="0"/>
              </a:rPr>
              <a:t>.</a:t>
            </a:r>
            <a:endParaRPr lang="en-US" altLang="en-US" sz="2700" b="1">
              <a:solidFill>
                <a:srgbClr val="000000"/>
              </a:solidFill>
              <a:latin typeface="Times New Roman" panose="02020603050405020304" pitchFamily="18" charset="0"/>
            </a:endParaRPr>
          </a:p>
        </p:txBody>
      </p:sp>
      <p:sp>
        <p:nvSpPr>
          <p:cNvPr id="24605" name="Line 29">
            <a:extLst>
              <a:ext uri="{FF2B5EF4-FFF2-40B4-BE49-F238E27FC236}">
                <a16:creationId xmlns:a16="http://schemas.microsoft.com/office/drawing/2014/main" id="{076AED52-DA18-49B0-A3C2-FA1330C6AF24}"/>
              </a:ext>
            </a:extLst>
          </p:cNvPr>
          <p:cNvSpPr>
            <a:spLocks noChangeShapeType="1"/>
          </p:cNvSpPr>
          <p:nvPr/>
        </p:nvSpPr>
        <p:spPr bwMode="auto">
          <a:xfrm flipH="1">
            <a:off x="2171700" y="2495550"/>
            <a:ext cx="114300" cy="457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4606" name="Line 30">
            <a:extLst>
              <a:ext uri="{FF2B5EF4-FFF2-40B4-BE49-F238E27FC236}">
                <a16:creationId xmlns:a16="http://schemas.microsoft.com/office/drawing/2014/main" id="{5266C84F-EDDE-41E6-B20B-23D326614D19}"/>
              </a:ext>
            </a:extLst>
          </p:cNvPr>
          <p:cNvSpPr>
            <a:spLocks noChangeShapeType="1"/>
          </p:cNvSpPr>
          <p:nvPr/>
        </p:nvSpPr>
        <p:spPr bwMode="auto">
          <a:xfrm flipH="1">
            <a:off x="8294688" y="2495550"/>
            <a:ext cx="114300" cy="4572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pic>
        <p:nvPicPr>
          <p:cNvPr id="33798" name="Picture 5" descr="Bauernbar">
            <a:extLst>
              <a:ext uri="{FF2B5EF4-FFF2-40B4-BE49-F238E27FC236}">
                <a16:creationId xmlns:a16="http://schemas.microsoft.com/office/drawing/2014/main" id="{F8C93060-FF24-42E0-89ED-F87A4AD0F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AD523D2F-F066-429D-8AFD-18C84F22DE2D}"/>
              </a:ext>
            </a:extLst>
          </p:cNvPr>
          <p:cNvSpPr txBox="1"/>
          <p:nvPr/>
        </p:nvSpPr>
        <p:spPr>
          <a:xfrm>
            <a:off x="890337" y="210547"/>
            <a:ext cx="7110663" cy="684803"/>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altLang="zh-CN" sz="4000" b="1" dirty="0">
                <a:ln w="19050">
                  <a:solidFill>
                    <a:srgbClr val="ED7D31"/>
                  </a:solidFill>
                </a:ln>
                <a:solidFill>
                  <a:srgbClr val="C000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LUYỆN </a:t>
            </a:r>
            <a:r>
              <a:rPr lang="en-US" altLang="zh-CN" sz="4000" b="1" dirty="0" err="1">
                <a:ln w="19050">
                  <a:solidFill>
                    <a:srgbClr val="ED7D31"/>
                  </a:solidFill>
                </a:ln>
                <a:solidFill>
                  <a:srgbClr val="C000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ĐỌC</a:t>
            </a:r>
            <a:r>
              <a:rPr lang="en-US" altLang="zh-CN" sz="4000" b="1" dirty="0">
                <a:ln w="19050">
                  <a:solidFill>
                    <a:srgbClr val="ED7D31"/>
                  </a:solidFill>
                </a:ln>
                <a:solidFill>
                  <a:srgbClr val="C000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 </a:t>
            </a:r>
            <a:r>
              <a:rPr lang="en-US" altLang="zh-CN" sz="4000" b="1" dirty="0" err="1">
                <a:ln w="19050">
                  <a:solidFill>
                    <a:srgbClr val="ED7D31"/>
                  </a:solidFill>
                </a:ln>
                <a:solidFill>
                  <a:srgbClr val="C000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LẠI</a:t>
            </a:r>
            <a:endParaRPr lang="en-US" altLang="zh-CN" sz="4000" b="1" dirty="0">
              <a:ln w="19050">
                <a:solidFill>
                  <a:srgbClr val="ED7D31"/>
                </a:solidFill>
              </a:ln>
              <a:solidFill>
                <a:srgbClr val="C000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9891"/>
                                        </p:tgtEl>
                                        <p:attrNameLst>
                                          <p:attrName>style.visibility</p:attrName>
                                        </p:attrNameLst>
                                      </p:cBhvr>
                                      <p:to>
                                        <p:strVal val="visible"/>
                                      </p:to>
                                    </p:set>
                                    <p:animEffect transition="in" filter="slide(fromLeft)">
                                      <p:cBhvr>
                                        <p:cTn id="7" dur="1000"/>
                                        <p:tgtEl>
                                          <p:spTgt spid="79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4605"/>
                                        </p:tgtEl>
                                        <p:attrNameLst>
                                          <p:attrName>style.visibility</p:attrName>
                                        </p:attrNameLst>
                                      </p:cBhvr>
                                      <p:to>
                                        <p:strVal val="visible"/>
                                      </p:to>
                                    </p:set>
                                    <p:animEffect transition="in" filter="strips(downLeft)">
                                      <p:cBhvr>
                                        <p:cTn id="12" dur="500"/>
                                        <p:tgtEl>
                                          <p:spTgt spid="24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4606"/>
                                        </p:tgtEl>
                                        <p:attrNameLst>
                                          <p:attrName>style.visibility</p:attrName>
                                        </p:attrNameLst>
                                      </p:cBhvr>
                                      <p:to>
                                        <p:strVal val="visible"/>
                                      </p:to>
                                    </p:set>
                                    <p:animEffect transition="in" filter="strips(downLeft)">
                                      <p:cBhvr>
                                        <p:cTn id="17" dur="500"/>
                                        <p:tgtEl>
                                          <p:spTgt spid="24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99355CB7-E525-464A-9365-20C5A3297460}"/>
              </a:ext>
            </a:extLst>
          </p:cNvPr>
          <p:cNvPicPr>
            <a:picLocks noChangeAspect="1"/>
          </p:cNvPicPr>
          <p:nvPr/>
        </p:nvPicPr>
        <p:blipFill>
          <a:blip r:embed="rId2">
            <a:extLst>
              <a:ext uri="{28A0092B-C50C-407E-A947-70E740481C1C}">
                <a14:useLocalDpi xmlns:a14="http://schemas.microsoft.com/office/drawing/2010/main" val="0"/>
              </a:ext>
            </a:extLst>
          </a:blip>
          <a:srcRect l="2" t="2" r="749" b="-4311"/>
          <a:stretch>
            <a:fillRect/>
          </a:stretch>
        </p:blipFill>
        <p:spPr bwMode="auto">
          <a:xfrm>
            <a:off x="1873250" y="-57150"/>
            <a:ext cx="5341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a:extLst>
              <a:ext uri="{FF2B5EF4-FFF2-40B4-BE49-F238E27FC236}">
                <a16:creationId xmlns:a16="http://schemas.microsoft.com/office/drawing/2014/main" id="{9210376B-1BF7-4192-A076-47AE048B4957}"/>
              </a:ext>
            </a:extLst>
          </p:cNvPr>
          <p:cNvPicPr>
            <a:picLocks noChangeAspect="1"/>
          </p:cNvPicPr>
          <p:nvPr/>
        </p:nvPicPr>
        <p:blipFill>
          <a:blip r:embed="rId2">
            <a:extLst>
              <a:ext uri="{28A0092B-C50C-407E-A947-70E740481C1C}">
                <a14:useLocalDpi xmlns:a14="http://schemas.microsoft.com/office/drawing/2010/main" val="0"/>
              </a:ext>
            </a:extLst>
          </a:blip>
          <a:srcRect l="2" t="2" r="749" b="47688"/>
          <a:stretch>
            <a:fillRect/>
          </a:stretch>
        </p:blipFill>
        <p:spPr bwMode="auto">
          <a:xfrm>
            <a:off x="1873250" y="3371850"/>
            <a:ext cx="534193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a:extLst>
              <a:ext uri="{FF2B5EF4-FFF2-40B4-BE49-F238E27FC236}">
                <a16:creationId xmlns:a16="http://schemas.microsoft.com/office/drawing/2014/main" id="{F13BB067-129B-4E5A-B8C8-DD98F327FAB6}"/>
              </a:ext>
            </a:extLst>
          </p:cNvPr>
          <p:cNvSpPr>
            <a:spLocks noChangeArrowheads="1"/>
          </p:cNvSpPr>
          <p:nvPr/>
        </p:nvSpPr>
        <p:spPr bwMode="auto">
          <a:xfrm>
            <a:off x="2470150" y="136525"/>
            <a:ext cx="5130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Thứ hai ngày 24 tháng 1 năm 2022</a:t>
            </a:r>
            <a:endParaRPr lang="en-US" altLang="en-US"/>
          </a:p>
        </p:txBody>
      </p:sp>
      <p:sp>
        <p:nvSpPr>
          <p:cNvPr id="34821" name="Rectangle 7">
            <a:extLst>
              <a:ext uri="{FF2B5EF4-FFF2-40B4-BE49-F238E27FC236}">
                <a16:creationId xmlns:a16="http://schemas.microsoft.com/office/drawing/2014/main" id="{A8E273B5-317E-4467-BCD2-175F88426950}"/>
              </a:ext>
            </a:extLst>
          </p:cNvPr>
          <p:cNvSpPr>
            <a:spLocks noChangeArrowheads="1"/>
          </p:cNvSpPr>
          <p:nvPr/>
        </p:nvSpPr>
        <p:spPr bwMode="auto">
          <a:xfrm>
            <a:off x="3498850" y="482600"/>
            <a:ext cx="21399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Tập đọc</a:t>
            </a:r>
            <a:endParaRPr lang="en-US" altLang="en-US"/>
          </a:p>
        </p:txBody>
      </p:sp>
      <p:sp>
        <p:nvSpPr>
          <p:cNvPr id="34822" name="Rectangle 8">
            <a:extLst>
              <a:ext uri="{FF2B5EF4-FFF2-40B4-BE49-F238E27FC236}">
                <a16:creationId xmlns:a16="http://schemas.microsoft.com/office/drawing/2014/main" id="{EB8DF08B-4E3B-4D52-88C2-851047270126}"/>
              </a:ext>
            </a:extLst>
          </p:cNvPr>
          <p:cNvSpPr>
            <a:spLocks noChangeArrowheads="1"/>
          </p:cNvSpPr>
          <p:nvPr/>
        </p:nvSpPr>
        <p:spPr bwMode="auto">
          <a:xfrm>
            <a:off x="2811463" y="823913"/>
            <a:ext cx="45259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Chuyện cổ tích về loài người</a:t>
            </a:r>
            <a:endParaRPr lang="en-US" altLang="en-US"/>
          </a:p>
        </p:txBody>
      </p:sp>
      <p:cxnSp>
        <p:nvCxnSpPr>
          <p:cNvPr id="3" name="Straight Connector 2">
            <a:extLst>
              <a:ext uri="{FF2B5EF4-FFF2-40B4-BE49-F238E27FC236}">
                <a16:creationId xmlns:a16="http://schemas.microsoft.com/office/drawing/2014/main" id="{AC27321A-1C2C-40E0-A99C-2C88B7C10EAE}"/>
              </a:ext>
            </a:extLst>
          </p:cNvPr>
          <p:cNvCxnSpPr/>
          <p:nvPr/>
        </p:nvCxnSpPr>
        <p:spPr>
          <a:xfrm>
            <a:off x="3232150" y="2419350"/>
            <a:ext cx="2725738" cy="0"/>
          </a:xfrm>
          <a:prstGeom prst="line">
            <a:avLst/>
          </a:prstGeom>
          <a:ln w="19050">
            <a:solidFill>
              <a:srgbClr val="000000"/>
            </a:solidFill>
          </a:ln>
        </p:spPr>
        <p:style>
          <a:lnRef idx="3">
            <a:schemeClr val="dk1"/>
          </a:lnRef>
          <a:fillRef idx="0">
            <a:schemeClr val="dk1"/>
          </a:fillRef>
          <a:effectRef idx="2">
            <a:schemeClr val="dk1"/>
          </a:effectRef>
          <a:fontRef idx="minor">
            <a:schemeClr val="tx1"/>
          </a:fontRef>
        </p:style>
      </p:cxnSp>
      <p:sp>
        <p:nvSpPr>
          <p:cNvPr id="34824" name="Rectangle 17">
            <a:extLst>
              <a:ext uri="{FF2B5EF4-FFF2-40B4-BE49-F238E27FC236}">
                <a16:creationId xmlns:a16="http://schemas.microsoft.com/office/drawing/2014/main" id="{5500DAEF-9D13-44F2-B513-2D24F28EE0AC}"/>
              </a:ext>
            </a:extLst>
          </p:cNvPr>
          <p:cNvSpPr>
            <a:spLocks noChangeArrowheads="1"/>
          </p:cNvSpPr>
          <p:nvPr/>
        </p:nvSpPr>
        <p:spPr bwMode="auto">
          <a:xfrm>
            <a:off x="3502025" y="2544763"/>
            <a:ext cx="21399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Tập đọc</a:t>
            </a:r>
            <a:endParaRPr lang="en-US" altLang="en-US"/>
          </a:p>
        </p:txBody>
      </p:sp>
      <p:sp>
        <p:nvSpPr>
          <p:cNvPr id="34825" name="Rectangle 18">
            <a:extLst>
              <a:ext uri="{FF2B5EF4-FFF2-40B4-BE49-F238E27FC236}">
                <a16:creationId xmlns:a16="http://schemas.microsoft.com/office/drawing/2014/main" id="{E2FF2CCA-A7B6-4372-91D5-234D716D1C95}"/>
              </a:ext>
            </a:extLst>
          </p:cNvPr>
          <p:cNvSpPr>
            <a:spLocks noChangeArrowheads="1"/>
          </p:cNvSpPr>
          <p:nvPr/>
        </p:nvSpPr>
        <p:spPr bwMode="auto">
          <a:xfrm>
            <a:off x="3067050" y="2897188"/>
            <a:ext cx="31448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Trống đồng Đông Sơn</a:t>
            </a:r>
            <a:endParaRPr lang="en-US" altLang="en-US"/>
          </a:p>
        </p:txBody>
      </p:sp>
      <p:sp>
        <p:nvSpPr>
          <p:cNvPr id="34826" name="Rectangle 14">
            <a:extLst>
              <a:ext uri="{FF2B5EF4-FFF2-40B4-BE49-F238E27FC236}">
                <a16:creationId xmlns:a16="http://schemas.microsoft.com/office/drawing/2014/main" id="{2EC43178-1316-4748-8CB4-5ADE979F9EAA}"/>
              </a:ext>
            </a:extLst>
          </p:cNvPr>
          <p:cNvSpPr>
            <a:spLocks noChangeArrowheads="1"/>
          </p:cNvSpPr>
          <p:nvPr/>
        </p:nvSpPr>
        <p:spPr bwMode="auto">
          <a:xfrm>
            <a:off x="2101850" y="1168400"/>
            <a:ext cx="5213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    Nội dung: Mọi vật trên trái đất được sinh ra</a:t>
            </a:r>
            <a:endParaRPr lang="en-US" altLang="en-US"/>
          </a:p>
        </p:txBody>
      </p:sp>
      <p:sp>
        <p:nvSpPr>
          <p:cNvPr id="34827" name="Rectangle 15">
            <a:extLst>
              <a:ext uri="{FF2B5EF4-FFF2-40B4-BE49-F238E27FC236}">
                <a16:creationId xmlns:a16="http://schemas.microsoft.com/office/drawing/2014/main" id="{C3B2086D-FD60-49F9-8011-252F4EB5733D}"/>
              </a:ext>
            </a:extLst>
          </p:cNvPr>
          <p:cNvSpPr>
            <a:spLocks noChangeArrowheads="1"/>
          </p:cNvSpPr>
          <p:nvPr/>
        </p:nvSpPr>
        <p:spPr bwMode="auto">
          <a:xfrm>
            <a:off x="2133600" y="1514475"/>
            <a:ext cx="5213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vì con người, vì trẻ em, do vậy cần dành cho trẻ</a:t>
            </a:r>
            <a:endParaRPr lang="en-US" altLang="en-US"/>
          </a:p>
        </p:txBody>
      </p:sp>
      <p:sp>
        <p:nvSpPr>
          <p:cNvPr id="34828" name="Rectangle 16">
            <a:extLst>
              <a:ext uri="{FF2B5EF4-FFF2-40B4-BE49-F238E27FC236}">
                <a16:creationId xmlns:a16="http://schemas.microsoft.com/office/drawing/2014/main" id="{215CDAF5-3615-4F04-AC23-606131735B2C}"/>
              </a:ext>
            </a:extLst>
          </p:cNvPr>
          <p:cNvSpPr>
            <a:spLocks noChangeArrowheads="1"/>
          </p:cNvSpPr>
          <p:nvPr/>
        </p:nvSpPr>
        <p:spPr bwMode="auto">
          <a:xfrm>
            <a:off x="2101850" y="1860550"/>
            <a:ext cx="5213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em những điều tốt đẹp nhất.</a:t>
            </a:r>
            <a:endParaRPr lang="en-US" altLang="en-US"/>
          </a:p>
        </p:txBody>
      </p:sp>
      <p:sp>
        <p:nvSpPr>
          <p:cNvPr id="34829" name="Rectangle 19">
            <a:extLst>
              <a:ext uri="{FF2B5EF4-FFF2-40B4-BE49-F238E27FC236}">
                <a16:creationId xmlns:a16="http://schemas.microsoft.com/office/drawing/2014/main" id="{3972A489-A022-4080-87D2-58846B6D5416}"/>
              </a:ext>
            </a:extLst>
          </p:cNvPr>
          <p:cNvSpPr>
            <a:spLocks noChangeArrowheads="1"/>
          </p:cNvSpPr>
          <p:nvPr/>
        </p:nvSpPr>
        <p:spPr bwMode="auto">
          <a:xfrm>
            <a:off x="2108200" y="3217863"/>
            <a:ext cx="52117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    Nội dung: Bộ sưu tập trống đồng Đông Sơn</a:t>
            </a:r>
            <a:endParaRPr lang="en-US" altLang="en-US"/>
          </a:p>
        </p:txBody>
      </p:sp>
      <p:sp>
        <p:nvSpPr>
          <p:cNvPr id="34830" name="Rectangle 20">
            <a:extLst>
              <a:ext uri="{FF2B5EF4-FFF2-40B4-BE49-F238E27FC236}">
                <a16:creationId xmlns:a16="http://schemas.microsoft.com/office/drawing/2014/main" id="{C3E306CE-7C6B-4751-ACE7-68C1F0F86572}"/>
              </a:ext>
            </a:extLst>
          </p:cNvPr>
          <p:cNvSpPr>
            <a:spLocks noChangeArrowheads="1"/>
          </p:cNvSpPr>
          <p:nvPr/>
        </p:nvSpPr>
        <p:spPr bwMode="auto">
          <a:xfrm>
            <a:off x="2138363" y="3563938"/>
            <a:ext cx="5213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rất phong phú, đa dạng với hoa văn rất đặc sắc,</a:t>
            </a:r>
            <a:endParaRPr lang="en-US" altLang="en-US"/>
          </a:p>
        </p:txBody>
      </p:sp>
      <p:sp>
        <p:nvSpPr>
          <p:cNvPr id="34831" name="Rectangle 21">
            <a:extLst>
              <a:ext uri="{FF2B5EF4-FFF2-40B4-BE49-F238E27FC236}">
                <a16:creationId xmlns:a16="http://schemas.microsoft.com/office/drawing/2014/main" id="{D46D41A1-1D34-4272-8EE6-8269423FB4CB}"/>
              </a:ext>
            </a:extLst>
          </p:cNvPr>
          <p:cNvSpPr>
            <a:spLocks noChangeArrowheads="1"/>
          </p:cNvSpPr>
          <p:nvPr/>
        </p:nvSpPr>
        <p:spPr bwMode="auto">
          <a:xfrm>
            <a:off x="2108200" y="3902075"/>
            <a:ext cx="52117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P001 4 hàng" pitchFamily="34" charset="0"/>
              </a:rPr>
              <a:t>là niềm tự hào chính đáng của người Việt Nam.</a:t>
            </a:r>
            <a:endParaRPr lang="en-US" alt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J1450">
            <a:extLst>
              <a:ext uri="{FF2B5EF4-FFF2-40B4-BE49-F238E27FC236}">
                <a16:creationId xmlns:a16="http://schemas.microsoft.com/office/drawing/2014/main" id="{7EB76CD5-A5D9-4AFB-8D60-44FB0925B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rgbClr val="1FE131"/>
          </a:solidFill>
          <a:ln w="9525">
            <a:solidFill>
              <a:srgbClr val="FF0000"/>
            </a:solidFill>
            <a:miter lim="800000"/>
            <a:headEnd/>
            <a:tailEnd/>
          </a:ln>
        </p:spPr>
      </p:pic>
      <p:sp>
        <p:nvSpPr>
          <p:cNvPr id="35843" name="Text Box 11">
            <a:extLst>
              <a:ext uri="{FF2B5EF4-FFF2-40B4-BE49-F238E27FC236}">
                <a16:creationId xmlns:a16="http://schemas.microsoft.com/office/drawing/2014/main" id="{38F8DB46-A3B7-4F38-8399-2FB1975D3CEF}"/>
              </a:ext>
            </a:extLst>
          </p:cNvPr>
          <p:cNvSpPr txBox="1">
            <a:spLocks noChangeArrowheads="1"/>
          </p:cNvSpPr>
          <p:nvPr/>
        </p:nvSpPr>
        <p:spPr bwMode="auto">
          <a:xfrm>
            <a:off x="1600200" y="1766888"/>
            <a:ext cx="5086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3" tIns="25717" rIns="51433" bIns="2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100" b="1">
                <a:solidFill>
                  <a:srgbClr val="FF3300"/>
                </a:solidFill>
                <a:latin typeface="Times New Roman" panose="02020603050405020304" pitchFamily="18" charset="0"/>
                <a:cs typeface="Times New Roman" panose="02020603050405020304" pitchFamily="18" charset="0"/>
              </a:rPr>
              <a:t>Chúc các con </a:t>
            </a:r>
          </a:p>
          <a:p>
            <a:pPr algn="ctr" eaLnBrk="1" hangingPunct="1">
              <a:spcBef>
                <a:spcPct val="50000"/>
              </a:spcBef>
            </a:pPr>
            <a:r>
              <a:rPr lang="en-US" altLang="en-US" sz="4100" b="1">
                <a:solidFill>
                  <a:srgbClr val="FF3300"/>
                </a:solidFill>
                <a:latin typeface="Times New Roman" panose="02020603050405020304" pitchFamily="18" charset="0"/>
                <a:cs typeface="Times New Roman" panose="02020603050405020304" pitchFamily="18" charset="0"/>
              </a:rPr>
              <a:t>chăm ngoan, học giỏi!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2" name="Text Box 12">
            <a:extLst>
              <a:ext uri="{FF2B5EF4-FFF2-40B4-BE49-F238E27FC236}">
                <a16:creationId xmlns:a16="http://schemas.microsoft.com/office/drawing/2014/main" id="{D88012E2-17A6-446F-A147-D87F59CFCAAB}"/>
              </a:ext>
            </a:extLst>
          </p:cNvPr>
          <p:cNvSpPr txBox="1">
            <a:spLocks noChangeArrowheads="1"/>
          </p:cNvSpPr>
          <p:nvPr/>
        </p:nvSpPr>
        <p:spPr bwMode="auto">
          <a:xfrm>
            <a:off x="1243013" y="1657350"/>
            <a:ext cx="6629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700" b="1">
                <a:solidFill>
                  <a:srgbClr val="000000"/>
                </a:solidFill>
                <a:latin typeface="Times New Roman" panose="02020603050405020304" pitchFamily="18" charset="0"/>
              </a:rPr>
              <a:t>          Có thể chia bài đọc làm     đoạn :</a:t>
            </a:r>
          </a:p>
        </p:txBody>
      </p:sp>
      <p:pic>
        <p:nvPicPr>
          <p:cNvPr id="6147" name="Picture 5" descr="Bauernbar">
            <a:extLst>
              <a:ext uri="{FF2B5EF4-FFF2-40B4-BE49-F238E27FC236}">
                <a16:creationId xmlns:a16="http://schemas.microsoft.com/office/drawing/2014/main" id="{72137520-3799-4FD1-ABAD-0A43E7288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103688"/>
            <a:ext cx="397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F3E5F28D-118F-4CD3-889C-FD8DC7688B94}"/>
              </a:ext>
            </a:extLst>
          </p:cNvPr>
          <p:cNvSpPr>
            <a:spLocks noChangeArrowheads="1"/>
          </p:cNvSpPr>
          <p:nvPr/>
        </p:nvSpPr>
        <p:spPr bwMode="auto">
          <a:xfrm>
            <a:off x="1885950" y="57150"/>
            <a:ext cx="5600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solidFill>
                  <a:srgbClr val="000000"/>
                </a:solidFill>
                <a:cs typeface="Times New Roman" panose="02020603050405020304" pitchFamily="18" charset="0"/>
              </a:rPr>
              <a:t>Tập đọc:</a:t>
            </a:r>
            <a:endParaRPr lang="en-US" altLang="en-US" sz="2400" u="sng">
              <a:solidFill>
                <a:srgbClr val="000000"/>
              </a:solidFill>
              <a:cs typeface="Times New Roman" panose="02020603050405020304" pitchFamily="18" charset="0"/>
            </a:endParaRPr>
          </a:p>
        </p:txBody>
      </p:sp>
      <p:sp>
        <p:nvSpPr>
          <p:cNvPr id="6149" name="Text Box 10">
            <a:extLst>
              <a:ext uri="{FF2B5EF4-FFF2-40B4-BE49-F238E27FC236}">
                <a16:creationId xmlns:a16="http://schemas.microsoft.com/office/drawing/2014/main" id="{56BDCBD6-3165-4E51-96AF-24804856DB67}"/>
              </a:ext>
            </a:extLst>
          </p:cNvPr>
          <p:cNvSpPr txBox="1">
            <a:spLocks noChangeArrowheads="1"/>
          </p:cNvSpPr>
          <p:nvPr/>
        </p:nvSpPr>
        <p:spPr bwMode="auto">
          <a:xfrm>
            <a:off x="2571750" y="561975"/>
            <a:ext cx="4514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300" b="1">
                <a:solidFill>
                  <a:srgbClr val="C00000"/>
                </a:solidFill>
                <a:latin typeface="Times New Roman" panose="02020603050405020304" pitchFamily="18" charset="0"/>
              </a:rPr>
              <a:t>Trống đồng Đông Sơn</a:t>
            </a:r>
            <a:endParaRPr lang="en-US" altLang="en-US" sz="3300" b="1">
              <a:solidFill>
                <a:srgbClr val="C00000"/>
              </a:solidFill>
              <a:latin typeface="Verdana" panose="020B0604030504040204" pitchFamily="34" charset="0"/>
            </a:endParaRPr>
          </a:p>
        </p:txBody>
      </p:sp>
      <p:sp>
        <p:nvSpPr>
          <p:cNvPr id="6150" name="Text Box 11">
            <a:extLst>
              <a:ext uri="{FF2B5EF4-FFF2-40B4-BE49-F238E27FC236}">
                <a16:creationId xmlns:a16="http://schemas.microsoft.com/office/drawing/2014/main" id="{06AAE1FD-D823-473C-BB9F-A546FDDD731B}"/>
              </a:ext>
            </a:extLst>
          </p:cNvPr>
          <p:cNvSpPr txBox="1">
            <a:spLocks noChangeArrowheads="1"/>
          </p:cNvSpPr>
          <p:nvPr/>
        </p:nvSpPr>
        <p:spPr bwMode="auto">
          <a:xfrm>
            <a:off x="5657850" y="1150938"/>
            <a:ext cx="233838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latin typeface="Times New Roman" panose="02020603050405020304" pitchFamily="18" charset="0"/>
              </a:rPr>
              <a:t>Theo</a:t>
            </a:r>
            <a:r>
              <a:rPr lang="en-US" altLang="en-US" sz="1600" b="1">
                <a:solidFill>
                  <a:srgbClr val="000000"/>
                </a:solidFill>
                <a:latin typeface="Times New Roman" panose="02020603050405020304" pitchFamily="18" charset="0"/>
              </a:rPr>
              <a:t> Nguyễn Văn Huyên</a:t>
            </a:r>
          </a:p>
        </p:txBody>
      </p:sp>
      <p:sp>
        <p:nvSpPr>
          <p:cNvPr id="3" name="TextBox 2">
            <a:extLst>
              <a:ext uri="{FF2B5EF4-FFF2-40B4-BE49-F238E27FC236}">
                <a16:creationId xmlns:a16="http://schemas.microsoft.com/office/drawing/2014/main" id="{29BD1ED3-E6E7-4B17-8462-B64270E40334}"/>
              </a:ext>
            </a:extLst>
          </p:cNvPr>
          <p:cNvSpPr txBox="1">
            <a:spLocks noChangeArrowheads="1"/>
          </p:cNvSpPr>
          <p:nvPr/>
        </p:nvSpPr>
        <p:spPr bwMode="auto">
          <a:xfrm>
            <a:off x="5638800" y="16351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B050"/>
                </a:solidFill>
                <a:latin typeface="Times New Roman" panose="02020603050405020304" pitchFamily="18" charset="0"/>
              </a:rPr>
              <a:t>2</a:t>
            </a:r>
            <a:endParaRPr lang="en-US" altLang="en-US" sz="2800">
              <a:solidFill>
                <a:srgbClr val="00B050"/>
              </a:solidFill>
            </a:endParaRPr>
          </a:p>
        </p:txBody>
      </p:sp>
      <p:sp>
        <p:nvSpPr>
          <p:cNvPr id="9" name="Text Box 12">
            <a:extLst>
              <a:ext uri="{FF2B5EF4-FFF2-40B4-BE49-F238E27FC236}">
                <a16:creationId xmlns:a16="http://schemas.microsoft.com/office/drawing/2014/main" id="{5518B1B0-6386-451D-A5EE-86B98C202FA8}"/>
              </a:ext>
            </a:extLst>
          </p:cNvPr>
          <p:cNvSpPr txBox="1">
            <a:spLocks noChangeArrowheads="1"/>
          </p:cNvSpPr>
          <p:nvPr/>
        </p:nvSpPr>
        <p:spPr bwMode="auto">
          <a:xfrm>
            <a:off x="1395413" y="2190750"/>
            <a:ext cx="6629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700" b="1">
                <a:solidFill>
                  <a:srgbClr val="000000"/>
                </a:solidFill>
                <a:latin typeface="Times New Roman" panose="02020603050405020304" pitchFamily="18" charset="0"/>
              </a:rPr>
              <a:t>   </a:t>
            </a:r>
            <a:r>
              <a:rPr lang="en-US" altLang="en-US" sz="2700" b="1">
                <a:solidFill>
                  <a:srgbClr val="00B050"/>
                </a:solidFill>
                <a:latin typeface="Times New Roman" panose="02020603050405020304" pitchFamily="18" charset="0"/>
              </a:rPr>
              <a:t>+ Đoạn 1:  Từ đầu ... hươu nai có gạc.</a:t>
            </a:r>
          </a:p>
          <a:p>
            <a:pPr>
              <a:lnSpc>
                <a:spcPct val="75000"/>
              </a:lnSpc>
              <a:spcBef>
                <a:spcPct val="50000"/>
              </a:spcBef>
            </a:pPr>
            <a:r>
              <a:rPr lang="en-US" altLang="en-US" sz="2700" b="1">
                <a:solidFill>
                  <a:srgbClr val="00B050"/>
                </a:solidFill>
                <a:latin typeface="Times New Roman" panose="02020603050405020304" pitchFamily="18" charset="0"/>
              </a:rPr>
              <a:t>   + Đoạn 2:  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32">
                                            <p:txEl>
                                              <p:pRg st="0" end="0"/>
                                            </p:txEl>
                                          </p:spTgt>
                                        </p:tgtEl>
                                        <p:attrNameLst>
                                          <p:attrName>style.visibility</p:attrName>
                                        </p:attrNameLst>
                                      </p:cBhvr>
                                      <p:to>
                                        <p:strVal val="visible"/>
                                      </p:to>
                                    </p:set>
                                    <p:anim calcmode="lin" valueType="num">
                                      <p:cBhvr>
                                        <p:cTn id="7" dur="1000" fill="hold"/>
                                        <p:tgtEl>
                                          <p:spTgt spid="8193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3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3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xEl>
                                              <p:pRg st="0" end="0"/>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p:cTn id="26"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6">
            <a:extLst>
              <a:ext uri="{FF2B5EF4-FFF2-40B4-BE49-F238E27FC236}">
                <a16:creationId xmlns:a16="http://schemas.microsoft.com/office/drawing/2014/main" id="{D11EAC9F-0084-4442-9433-54B4AE024CE6}"/>
              </a:ext>
            </a:extLst>
          </p:cNvPr>
          <p:cNvSpPr txBox="1">
            <a:spLocks noChangeArrowheads="1"/>
          </p:cNvSpPr>
          <p:nvPr/>
        </p:nvSpPr>
        <p:spPr bwMode="auto">
          <a:xfrm>
            <a:off x="152400" y="465138"/>
            <a:ext cx="88392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a:solidFill>
                  <a:srgbClr val="FF0000"/>
                </a:solidFill>
                <a:latin typeface="Times New Roman" panose="02020603050405020304" pitchFamily="18" charset="0"/>
              </a:rPr>
              <a:t>       </a:t>
            </a:r>
            <a:r>
              <a:rPr lang="en-US" altLang="en-US" sz="2000" b="1">
                <a:solidFill>
                  <a:srgbClr val="002060"/>
                </a:solidFill>
                <a:latin typeface="Times New Roman" panose="02020603050405020304" pitchFamily="18" charset="0"/>
              </a:rPr>
              <a:t>Niềm tự hào chính đáng của chúng ta trong nền văn hóa Đông Sơn chính là bộ sưu tập trống đồng hết sức phong phú.</a:t>
            </a:r>
          </a:p>
          <a:p>
            <a:pPr algn="just" eaLnBrk="1" hangingPunct="1"/>
            <a:r>
              <a:rPr lang="en-US" altLang="en-US" sz="2000" b="1">
                <a:solidFill>
                  <a:srgbClr val="002060"/>
                </a:solidFill>
                <a:latin typeface="Times New Roman" panose="02020603050405020304" pitchFamily="18" charset="0"/>
              </a:rPr>
              <a:t>	Trống đồng Đông Sơn đa dạng không chỉ về hình dáng, kích thước mà cả về phong cách trang trí, sắp xếp hoa văn. Giữa mặt trống bao giờ cũng có hình ngôi sao nhiều cánh tỏa ra xung quanh. Tiếp đến là những hình tròn đồng tâm, hình vũ công nhảy múa, chèo thuyền, hình chim bay, hươu nai có gạc,…</a:t>
            </a:r>
          </a:p>
          <a:p>
            <a:pPr algn="just" eaLnBrk="1" hangingPunct="1"/>
            <a:r>
              <a:rPr lang="en-US" altLang="en-US" sz="2000" b="1">
                <a:solidFill>
                  <a:srgbClr val="0000FF"/>
                </a:solidFill>
                <a:latin typeface="Times New Roman" panose="02020603050405020304" pitchFamily="18" charset="0"/>
              </a:rPr>
              <a:t>	</a:t>
            </a:r>
            <a:r>
              <a:rPr lang="en-US" altLang="en-US" sz="2000" b="1">
                <a:solidFill>
                  <a:srgbClr val="800000"/>
                </a:solidFill>
                <a:latin typeface="Times New Roman" panose="02020603050405020304" pitchFamily="18" charset="0"/>
              </a:rPr>
              <a:t>Nổi bật trên hoa văn trống đồng là hình ảnh con người hòa với thiên nhiên. Con người lao động, đánh cá, săn bắn. Con người đánh trống, thổi kèn. Con người cầm vũ khí bảo vệ quê hương và tưng bừng nhảy múa mừng chiến công hay cảm tạ thần linh,… Đó là con người thuần hậu, hiền hòa, mang tính nhân bản sâu sắc. Bên cạnh và xung quanh con người đầy ý thức làm chủ ấy là những cánh cò bay lả bay la, những chim Lạc, chim Hồng, những đàn cá bơi lội tung tăng,… Đó đây, hình tượng  ghép đôi muông thú, nam nữ còn nói lên sự khát khao cuộc sống ấm no, yên vui của người dân.</a:t>
            </a:r>
          </a:p>
          <a:p>
            <a:pPr algn="just" eaLnBrk="1" hangingPunct="1"/>
            <a:r>
              <a:rPr lang="en-US" altLang="en-US" sz="2000" b="1" i="1">
                <a:solidFill>
                  <a:srgbClr val="0000FF"/>
                </a:solidFill>
                <a:latin typeface="Times New Roman" panose="02020603050405020304" pitchFamily="18" charset="0"/>
              </a:rPr>
              <a:t>                                                              		</a:t>
            </a:r>
            <a:r>
              <a:rPr lang="en-US" altLang="en-US" sz="2000" b="1" i="1">
                <a:solidFill>
                  <a:srgbClr val="002060"/>
                </a:solidFill>
                <a:latin typeface="Times New Roman" panose="02020603050405020304" pitchFamily="18" charset="0"/>
              </a:rPr>
              <a:t>Theo Nguyễn Văn Huyên</a:t>
            </a:r>
          </a:p>
        </p:txBody>
      </p:sp>
      <p:sp>
        <p:nvSpPr>
          <p:cNvPr id="7171" name="Text Box 10">
            <a:extLst>
              <a:ext uri="{FF2B5EF4-FFF2-40B4-BE49-F238E27FC236}">
                <a16:creationId xmlns:a16="http://schemas.microsoft.com/office/drawing/2014/main" id="{B41904DC-0A93-45A3-9D1C-F4952BDF4732}"/>
              </a:ext>
            </a:extLst>
          </p:cNvPr>
          <p:cNvSpPr txBox="1">
            <a:spLocks noChangeArrowheads="1"/>
          </p:cNvSpPr>
          <p:nvPr/>
        </p:nvSpPr>
        <p:spPr bwMode="auto">
          <a:xfrm>
            <a:off x="2571750" y="-19050"/>
            <a:ext cx="45148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700" b="1">
                <a:solidFill>
                  <a:srgbClr val="C00000"/>
                </a:solidFill>
                <a:latin typeface="Times New Roman" panose="02020603050405020304" pitchFamily="18" charset="0"/>
              </a:rPr>
              <a:t>Trống đồng Đông Sơn</a:t>
            </a:r>
            <a:endParaRPr lang="en-US" altLang="en-US" sz="2700" b="1">
              <a:solidFill>
                <a:srgbClr val="C00000"/>
              </a:solidFill>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ownloads\af09cba6b09e44cbb9d5e9bd18af75c1.png">
            <a:extLst>
              <a:ext uri="{FF2B5EF4-FFF2-40B4-BE49-F238E27FC236}">
                <a16:creationId xmlns:a16="http://schemas.microsoft.com/office/drawing/2014/main" id="{3FB330D7-D908-49AD-8141-C8F9F5F00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217613"/>
            <a:ext cx="7161213" cy="71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13270B3D-BECC-40FE-B733-092C97942A45}"/>
              </a:ext>
            </a:extLst>
          </p:cNvPr>
          <p:cNvSpPr txBox="1"/>
          <p:nvPr/>
        </p:nvSpPr>
        <p:spPr>
          <a:xfrm>
            <a:off x="1509241" y="2228554"/>
            <a:ext cx="5524831" cy="761747"/>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altLang="zh-CN" sz="4500" b="1" dirty="0">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LUYỆN ĐỌC</a:t>
            </a:r>
            <a:endParaRPr lang="zh-CN" altLang="en-US" sz="4500" b="1" dirty="0">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p:txBody>
      </p:sp>
    </p:spTree>
  </p:cSld>
  <p:clrMapOvr>
    <a:masterClrMapping/>
  </p:clrMapOvr>
  <p:transition advTm="2000">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a:extLst>
              <a:ext uri="{FF2B5EF4-FFF2-40B4-BE49-F238E27FC236}">
                <a16:creationId xmlns:a16="http://schemas.microsoft.com/office/drawing/2014/main" id="{18646D52-B725-4D05-A9C1-571109558B84}"/>
              </a:ext>
            </a:extLst>
          </p:cNvPr>
          <p:cNvSpPr txBox="1">
            <a:spLocks noChangeArrowheads="1"/>
          </p:cNvSpPr>
          <p:nvPr/>
        </p:nvSpPr>
        <p:spPr bwMode="auto">
          <a:xfrm>
            <a:off x="1885950" y="1122363"/>
            <a:ext cx="21145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Luyện đọc</a:t>
            </a:r>
            <a:r>
              <a:rPr lang="en-US" altLang="en-US" sz="2200" b="1">
                <a:solidFill>
                  <a:srgbClr val="C00000"/>
                </a:solidFill>
                <a:latin typeface="Times New Roman" panose="02020603050405020304" pitchFamily="18" charset="0"/>
                <a:cs typeface="Times New Roman" panose="02020603050405020304" pitchFamily="18" charset="0"/>
              </a:rPr>
              <a:t> :</a:t>
            </a:r>
          </a:p>
        </p:txBody>
      </p:sp>
      <p:sp>
        <p:nvSpPr>
          <p:cNvPr id="9219" name="Text Box 9">
            <a:extLst>
              <a:ext uri="{FF2B5EF4-FFF2-40B4-BE49-F238E27FC236}">
                <a16:creationId xmlns:a16="http://schemas.microsoft.com/office/drawing/2014/main" id="{CBF67102-1B4E-4620-8374-16145C0D1D14}"/>
              </a:ext>
            </a:extLst>
          </p:cNvPr>
          <p:cNvSpPr txBox="1">
            <a:spLocks noChangeArrowheads="1"/>
          </p:cNvSpPr>
          <p:nvPr/>
        </p:nvSpPr>
        <p:spPr bwMode="auto">
          <a:xfrm>
            <a:off x="5105400" y="1130300"/>
            <a:ext cx="21145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u="sng">
                <a:solidFill>
                  <a:srgbClr val="C00000"/>
                </a:solidFill>
                <a:latin typeface="Times New Roman" panose="02020603050405020304" pitchFamily="18" charset="0"/>
                <a:cs typeface="Times New Roman" panose="02020603050405020304" pitchFamily="18" charset="0"/>
              </a:rPr>
              <a:t>Tìm hiểu bài</a:t>
            </a:r>
            <a:r>
              <a:rPr lang="en-US" altLang="en-US" sz="2200" b="1">
                <a:solidFill>
                  <a:srgbClr val="C00000"/>
                </a:solidFill>
                <a:latin typeface="Times New Roman" panose="02020603050405020304" pitchFamily="18" charset="0"/>
                <a:cs typeface="Times New Roman" panose="02020603050405020304" pitchFamily="18" charset="0"/>
              </a:rPr>
              <a:t>:</a:t>
            </a:r>
          </a:p>
        </p:txBody>
      </p:sp>
      <p:grpSp>
        <p:nvGrpSpPr>
          <p:cNvPr id="9220" name="Group 10">
            <a:extLst>
              <a:ext uri="{FF2B5EF4-FFF2-40B4-BE49-F238E27FC236}">
                <a16:creationId xmlns:a16="http://schemas.microsoft.com/office/drawing/2014/main" id="{E3AA6FA4-C167-4545-A852-1A8406A301F6}"/>
              </a:ext>
            </a:extLst>
          </p:cNvPr>
          <p:cNvGrpSpPr>
            <a:grpSpLocks/>
          </p:cNvGrpSpPr>
          <p:nvPr/>
        </p:nvGrpSpPr>
        <p:grpSpPr bwMode="auto">
          <a:xfrm>
            <a:off x="3733800" y="1487488"/>
            <a:ext cx="1257300" cy="3257550"/>
            <a:chOff x="2304" y="1488"/>
            <a:chExt cx="1056" cy="2832"/>
          </a:xfrm>
        </p:grpSpPr>
        <p:sp>
          <p:nvSpPr>
            <p:cNvPr id="9236" name="Line 7">
              <a:extLst>
                <a:ext uri="{FF2B5EF4-FFF2-40B4-BE49-F238E27FC236}">
                  <a16:creationId xmlns:a16="http://schemas.microsoft.com/office/drawing/2014/main" id="{873F7FCA-7747-4513-A709-E7486A58858C}"/>
                </a:ext>
              </a:extLst>
            </p:cNvPr>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12">
              <a:extLst>
                <a:ext uri="{FF2B5EF4-FFF2-40B4-BE49-F238E27FC236}">
                  <a16:creationId xmlns:a16="http://schemas.microsoft.com/office/drawing/2014/main" id="{2B0C92A3-2621-4BF4-AE28-F6BE21C594FA}"/>
                </a:ext>
              </a:extLst>
            </p:cNvPr>
            <p:cNvSpPr>
              <a:spLocks noChangeShapeType="1"/>
            </p:cNvSpPr>
            <p:nvPr/>
          </p:nvSpPr>
          <p:spPr bwMode="auto">
            <a:xfrm>
              <a:off x="2304" y="1488"/>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221" name="Picture 5" descr="Bauernbar">
            <a:extLst>
              <a:ext uri="{FF2B5EF4-FFF2-40B4-BE49-F238E27FC236}">
                <a16:creationId xmlns:a16="http://schemas.microsoft.com/office/drawing/2014/main" id="{3B0F0461-8801-43CF-9CB0-126008F6E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648200"/>
            <a:ext cx="3971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a:extLst>
              <a:ext uri="{FF2B5EF4-FFF2-40B4-BE49-F238E27FC236}">
                <a16:creationId xmlns:a16="http://schemas.microsoft.com/office/drawing/2014/main" id="{76EC3D13-73EE-4EA6-A1B8-2298B0D173CC}"/>
              </a:ext>
            </a:extLst>
          </p:cNvPr>
          <p:cNvSpPr>
            <a:spLocks noChangeArrowheads="1"/>
          </p:cNvSpPr>
          <p:nvPr/>
        </p:nvSpPr>
        <p:spPr bwMode="auto">
          <a:xfrm>
            <a:off x="1885950" y="-19050"/>
            <a:ext cx="5600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solidFill>
                  <a:srgbClr val="000000"/>
                </a:solidFill>
                <a:cs typeface="Times New Roman" panose="02020603050405020304" pitchFamily="18" charset="0"/>
              </a:rPr>
              <a:t>Tập đọc:</a:t>
            </a:r>
            <a:endParaRPr lang="en-US" altLang="en-US" sz="2400" u="sng">
              <a:solidFill>
                <a:srgbClr val="000000"/>
              </a:solidFill>
              <a:cs typeface="Times New Roman" panose="02020603050405020304" pitchFamily="18" charset="0"/>
            </a:endParaRPr>
          </a:p>
        </p:txBody>
      </p:sp>
      <p:sp>
        <p:nvSpPr>
          <p:cNvPr id="9223" name="Text Box 10">
            <a:extLst>
              <a:ext uri="{FF2B5EF4-FFF2-40B4-BE49-F238E27FC236}">
                <a16:creationId xmlns:a16="http://schemas.microsoft.com/office/drawing/2014/main" id="{61AE6C54-64BA-4672-A064-284A1928F4C0}"/>
              </a:ext>
            </a:extLst>
          </p:cNvPr>
          <p:cNvSpPr txBox="1">
            <a:spLocks noChangeArrowheads="1"/>
          </p:cNvSpPr>
          <p:nvPr/>
        </p:nvSpPr>
        <p:spPr bwMode="auto">
          <a:xfrm>
            <a:off x="2549525" y="323850"/>
            <a:ext cx="4514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300" b="1">
                <a:solidFill>
                  <a:srgbClr val="C00000"/>
                </a:solidFill>
                <a:latin typeface="Times New Roman" panose="02020603050405020304" pitchFamily="18" charset="0"/>
              </a:rPr>
              <a:t>Trống đồng Đông Sơn</a:t>
            </a:r>
            <a:endParaRPr lang="en-US" altLang="en-US" sz="3300" b="1">
              <a:solidFill>
                <a:srgbClr val="C00000"/>
              </a:solidFill>
              <a:latin typeface="Verdana" panose="020B0604030504040204" pitchFamily="34" charset="0"/>
            </a:endParaRPr>
          </a:p>
        </p:txBody>
      </p:sp>
      <p:sp>
        <p:nvSpPr>
          <p:cNvPr id="9224" name="Text Box 27">
            <a:extLst>
              <a:ext uri="{FF2B5EF4-FFF2-40B4-BE49-F238E27FC236}">
                <a16:creationId xmlns:a16="http://schemas.microsoft.com/office/drawing/2014/main" id="{FC1E4775-82D1-499B-8268-D11534721803}"/>
              </a:ext>
            </a:extLst>
          </p:cNvPr>
          <p:cNvSpPr txBox="1">
            <a:spLocks noChangeArrowheads="1"/>
          </p:cNvSpPr>
          <p:nvPr/>
        </p:nvSpPr>
        <p:spPr bwMode="auto">
          <a:xfrm>
            <a:off x="5657850" y="873125"/>
            <a:ext cx="233838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00"/>
                </a:solidFill>
                <a:latin typeface="Times New Roman" panose="02020603050405020304" pitchFamily="18" charset="0"/>
              </a:rPr>
              <a:t>Theo</a:t>
            </a:r>
            <a:r>
              <a:rPr lang="en-US" altLang="en-US" sz="1600" b="1">
                <a:solidFill>
                  <a:srgbClr val="000000"/>
                </a:solidFill>
                <a:latin typeface="Times New Roman" panose="02020603050405020304" pitchFamily="18" charset="0"/>
              </a:rPr>
              <a:t> Nguyễn Văn Huyên</a:t>
            </a:r>
          </a:p>
        </p:txBody>
      </p:sp>
      <p:sp>
        <p:nvSpPr>
          <p:cNvPr id="9225" name="Text Box 11">
            <a:extLst>
              <a:ext uri="{FF2B5EF4-FFF2-40B4-BE49-F238E27FC236}">
                <a16:creationId xmlns:a16="http://schemas.microsoft.com/office/drawing/2014/main" id="{4DDB3FD4-6404-472B-B8FA-BB4F69C67563}"/>
              </a:ext>
            </a:extLst>
          </p:cNvPr>
          <p:cNvSpPr txBox="1">
            <a:spLocks noChangeArrowheads="1"/>
          </p:cNvSpPr>
          <p:nvPr/>
        </p:nvSpPr>
        <p:spPr bwMode="auto">
          <a:xfrm>
            <a:off x="400050" y="3175"/>
            <a:ext cx="68580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i="1">
                <a:solidFill>
                  <a:srgbClr val="FF3300"/>
                </a:solidFill>
                <a:latin typeface="Times New Roman" panose="02020603050405020304" pitchFamily="18" charset="0"/>
              </a:rPr>
              <a:t>            </a:t>
            </a:r>
            <a:endParaRPr lang="en-US" altLang="en-US" sz="2100" b="1">
              <a:solidFill>
                <a:srgbClr val="0000FF"/>
              </a:solidFill>
              <a:latin typeface="Times New Roman" panose="02020603050405020304" pitchFamily="18" charset="0"/>
            </a:endParaRPr>
          </a:p>
        </p:txBody>
      </p:sp>
      <p:sp>
        <p:nvSpPr>
          <p:cNvPr id="13322" name="Text Box 20">
            <a:extLst>
              <a:ext uri="{FF2B5EF4-FFF2-40B4-BE49-F238E27FC236}">
                <a16:creationId xmlns:a16="http://schemas.microsoft.com/office/drawing/2014/main" id="{14ECE5E5-73DB-45FB-A72F-E59C5490231A}"/>
              </a:ext>
            </a:extLst>
          </p:cNvPr>
          <p:cNvSpPr txBox="1">
            <a:spLocks noChangeArrowheads="1"/>
          </p:cNvSpPr>
          <p:nvPr/>
        </p:nvSpPr>
        <p:spPr bwMode="auto">
          <a:xfrm>
            <a:off x="693738" y="1573213"/>
            <a:ext cx="3429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0000CC"/>
                </a:solidFill>
                <a:latin typeface="Times New Roman" panose="02020603050405020304" pitchFamily="18" charset="0"/>
              </a:rPr>
              <a:t>hươu nai, sưu tập,  sắp xếp, chèo thuyền,  thuần hậu </a:t>
            </a:r>
          </a:p>
        </p:txBody>
      </p:sp>
      <p:sp>
        <p:nvSpPr>
          <p:cNvPr id="19" name="Text Box 21">
            <a:extLst>
              <a:ext uri="{FF2B5EF4-FFF2-40B4-BE49-F238E27FC236}">
                <a16:creationId xmlns:a16="http://schemas.microsoft.com/office/drawing/2014/main" id="{1E2A8720-72A4-4FD5-915E-A8EC1B9A9F63}"/>
              </a:ext>
            </a:extLst>
          </p:cNvPr>
          <p:cNvSpPr txBox="1">
            <a:spLocks noChangeArrowheads="1"/>
          </p:cNvSpPr>
          <p:nvPr/>
        </p:nvSpPr>
        <p:spPr bwMode="auto">
          <a:xfrm>
            <a:off x="92075" y="2266950"/>
            <a:ext cx="4181475"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100" b="1">
                <a:solidFill>
                  <a:srgbClr val="002060"/>
                </a:solidFill>
                <a:latin typeface="Times New Roman" panose="02020603050405020304" pitchFamily="18" charset="0"/>
              </a:rPr>
              <a:t>    - Niềm tự hào </a:t>
            </a:r>
            <a:r>
              <a:rPr lang="en-US" altLang="en-US" sz="2100" b="1">
                <a:solidFill>
                  <a:srgbClr val="FF3300"/>
                </a:solidFill>
                <a:latin typeface="Times New Roman" panose="02020603050405020304" pitchFamily="18" charset="0"/>
              </a:rPr>
              <a:t>chính đáng</a:t>
            </a:r>
            <a:r>
              <a:rPr lang="en-US" altLang="en-US" sz="2100" b="1">
                <a:solidFill>
                  <a:srgbClr val="0000FF"/>
                </a:solidFill>
                <a:latin typeface="Times New Roman" panose="02020603050405020304" pitchFamily="18" charset="0"/>
              </a:rPr>
              <a:t> </a:t>
            </a:r>
            <a:r>
              <a:rPr lang="en-US" altLang="en-US" sz="2100" b="1">
                <a:solidFill>
                  <a:srgbClr val="002060"/>
                </a:solidFill>
                <a:latin typeface="Times New Roman" panose="02020603050405020304" pitchFamily="18" charset="0"/>
              </a:rPr>
              <a:t>của chúng ta trong nền văn hoá Đông Sơn chính là bộ sưu tập trống đồng </a:t>
            </a:r>
            <a:r>
              <a:rPr lang="en-US" altLang="en-US" sz="2100" b="1">
                <a:solidFill>
                  <a:srgbClr val="FF3300"/>
                </a:solidFill>
                <a:latin typeface="Times New Roman" panose="02020603050405020304" pitchFamily="18" charset="0"/>
              </a:rPr>
              <a:t>hết sức phong phú.</a:t>
            </a:r>
          </a:p>
          <a:p>
            <a:pPr algn="just">
              <a:spcBef>
                <a:spcPct val="50000"/>
              </a:spcBef>
            </a:pPr>
            <a:endParaRPr lang="en-US" altLang="en-US" sz="2100" b="1">
              <a:solidFill>
                <a:srgbClr val="0000FF"/>
              </a:solidFill>
              <a:latin typeface="Times New Roman" panose="02020603050405020304" pitchFamily="18" charset="0"/>
            </a:endParaRPr>
          </a:p>
        </p:txBody>
      </p:sp>
      <p:sp>
        <p:nvSpPr>
          <p:cNvPr id="20" name="Text Box 26">
            <a:extLst>
              <a:ext uri="{FF2B5EF4-FFF2-40B4-BE49-F238E27FC236}">
                <a16:creationId xmlns:a16="http://schemas.microsoft.com/office/drawing/2014/main" id="{6A48B237-CDCA-402F-B2CD-BE3E690FC7F2}"/>
              </a:ext>
            </a:extLst>
          </p:cNvPr>
          <p:cNvSpPr txBox="1">
            <a:spLocks noChangeArrowheads="1"/>
          </p:cNvSpPr>
          <p:nvPr/>
        </p:nvSpPr>
        <p:spPr bwMode="auto">
          <a:xfrm>
            <a:off x="92075" y="3638550"/>
            <a:ext cx="418147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100" b="1">
                <a:solidFill>
                  <a:srgbClr val="002060"/>
                </a:solidFill>
                <a:latin typeface="Times New Roman" panose="02020603050405020304" pitchFamily="18" charset="0"/>
              </a:rPr>
              <a:t>    - Con người cầm vũ khí bảo vệ quê hương và </a:t>
            </a:r>
            <a:r>
              <a:rPr lang="en-US" altLang="en-US" sz="2100" b="1">
                <a:solidFill>
                  <a:srgbClr val="FF0000"/>
                </a:solidFill>
                <a:latin typeface="Times New Roman" panose="02020603050405020304" pitchFamily="18" charset="0"/>
              </a:rPr>
              <a:t>tưng bừng nhảy múa </a:t>
            </a:r>
            <a:r>
              <a:rPr lang="en-US" altLang="en-US" sz="2100" b="1">
                <a:solidFill>
                  <a:srgbClr val="002060"/>
                </a:solidFill>
                <a:latin typeface="Times New Roman" panose="02020603050405020304" pitchFamily="18" charset="0"/>
              </a:rPr>
              <a:t>mừng chiến công hay </a:t>
            </a:r>
            <a:r>
              <a:rPr lang="en-US" altLang="en-US" sz="2100" b="1">
                <a:solidFill>
                  <a:srgbClr val="FF0000"/>
                </a:solidFill>
                <a:latin typeface="Times New Roman" panose="02020603050405020304" pitchFamily="18" charset="0"/>
              </a:rPr>
              <a:t>cảm tạ </a:t>
            </a:r>
            <a:r>
              <a:rPr lang="en-US" altLang="en-US" sz="2100" b="1">
                <a:solidFill>
                  <a:srgbClr val="002060"/>
                </a:solidFill>
                <a:latin typeface="Times New Roman" panose="02020603050405020304" pitchFamily="18" charset="0"/>
              </a:rPr>
              <a:t>thần linh,…</a:t>
            </a:r>
          </a:p>
        </p:txBody>
      </p:sp>
      <p:sp>
        <p:nvSpPr>
          <p:cNvPr id="21" name="Line 28">
            <a:extLst>
              <a:ext uri="{FF2B5EF4-FFF2-40B4-BE49-F238E27FC236}">
                <a16:creationId xmlns:a16="http://schemas.microsoft.com/office/drawing/2014/main" id="{6B01558C-934C-457B-97BB-F87D1AE019F8}"/>
              </a:ext>
            </a:extLst>
          </p:cNvPr>
          <p:cNvSpPr>
            <a:spLocks noChangeShapeType="1"/>
          </p:cNvSpPr>
          <p:nvPr/>
        </p:nvSpPr>
        <p:spPr bwMode="auto">
          <a:xfrm flipH="1">
            <a:off x="609600" y="29718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2" name="Line 29">
            <a:extLst>
              <a:ext uri="{FF2B5EF4-FFF2-40B4-BE49-F238E27FC236}">
                <a16:creationId xmlns:a16="http://schemas.microsoft.com/office/drawing/2014/main" id="{8AEE35F2-39F3-49EB-8883-CE3FAF351412}"/>
              </a:ext>
            </a:extLst>
          </p:cNvPr>
          <p:cNvSpPr>
            <a:spLocks noChangeShapeType="1"/>
          </p:cNvSpPr>
          <p:nvPr/>
        </p:nvSpPr>
        <p:spPr bwMode="auto">
          <a:xfrm flipH="1">
            <a:off x="1385888" y="4013200"/>
            <a:ext cx="57150" cy="2857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3" name="Line 36">
            <a:extLst>
              <a:ext uri="{FF2B5EF4-FFF2-40B4-BE49-F238E27FC236}">
                <a16:creationId xmlns:a16="http://schemas.microsoft.com/office/drawing/2014/main" id="{15AC9531-E1E7-4BD7-8EC4-ACDB16554595}"/>
              </a:ext>
            </a:extLst>
          </p:cNvPr>
          <p:cNvSpPr>
            <a:spLocks noChangeShapeType="1"/>
          </p:cNvSpPr>
          <p:nvPr/>
        </p:nvSpPr>
        <p:spPr bwMode="auto">
          <a:xfrm flipH="1">
            <a:off x="2182813" y="4349750"/>
            <a:ext cx="5715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5" name="Text Box 18">
            <a:extLst>
              <a:ext uri="{FF2B5EF4-FFF2-40B4-BE49-F238E27FC236}">
                <a16:creationId xmlns:a16="http://schemas.microsoft.com/office/drawing/2014/main" id="{EEC98FDC-8EA0-4E6C-B243-8755ADCD2932}"/>
              </a:ext>
            </a:extLst>
          </p:cNvPr>
          <p:cNvSpPr txBox="1">
            <a:spLocks noChangeArrowheads="1"/>
          </p:cNvSpPr>
          <p:nvPr/>
        </p:nvSpPr>
        <p:spPr bwMode="auto">
          <a:xfrm>
            <a:off x="4395788"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Chính đáng:</a:t>
            </a:r>
          </a:p>
        </p:txBody>
      </p:sp>
      <p:sp>
        <p:nvSpPr>
          <p:cNvPr id="26" name="Text Box 18">
            <a:extLst>
              <a:ext uri="{FF2B5EF4-FFF2-40B4-BE49-F238E27FC236}">
                <a16:creationId xmlns:a16="http://schemas.microsoft.com/office/drawing/2014/main" id="{AEDD76E2-D5C9-4E87-BF78-16F5270EF7D3}"/>
              </a:ext>
            </a:extLst>
          </p:cNvPr>
          <p:cNvSpPr txBox="1">
            <a:spLocks noChangeArrowheads="1"/>
          </p:cNvSpPr>
          <p:nvPr/>
        </p:nvSpPr>
        <p:spPr bwMode="auto">
          <a:xfrm>
            <a:off x="4395788" y="190976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CC"/>
                </a:solidFill>
                <a:latin typeface="Times New Roman" panose="02020603050405020304" pitchFamily="18" charset="0"/>
              </a:rPr>
              <a:t>Văn hóa Đông Sơn:</a:t>
            </a:r>
          </a:p>
        </p:txBody>
      </p:sp>
      <p:sp>
        <p:nvSpPr>
          <p:cNvPr id="31" name="Text Box 18">
            <a:extLst>
              <a:ext uri="{FF2B5EF4-FFF2-40B4-BE49-F238E27FC236}">
                <a16:creationId xmlns:a16="http://schemas.microsoft.com/office/drawing/2014/main" id="{DA34DB6C-72E9-4A65-89EA-9E2FE995C157}"/>
              </a:ext>
            </a:extLst>
          </p:cNvPr>
          <p:cNvSpPr txBox="1">
            <a:spLocks noChangeArrowheads="1"/>
          </p:cNvSpPr>
          <p:nvPr/>
        </p:nvSpPr>
        <p:spPr bwMode="auto">
          <a:xfrm>
            <a:off x="5638800" y="1585913"/>
            <a:ext cx="2743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Đúng, hợp với lẽ phải    </a:t>
            </a:r>
          </a:p>
        </p:txBody>
      </p:sp>
      <p:sp>
        <p:nvSpPr>
          <p:cNvPr id="32" name="Text Box 18">
            <a:extLst>
              <a:ext uri="{FF2B5EF4-FFF2-40B4-BE49-F238E27FC236}">
                <a16:creationId xmlns:a16="http://schemas.microsoft.com/office/drawing/2014/main" id="{457AACB0-57CC-414C-9837-C96769FFCED3}"/>
              </a:ext>
            </a:extLst>
          </p:cNvPr>
          <p:cNvSpPr txBox="1">
            <a:spLocks noChangeArrowheads="1"/>
          </p:cNvSpPr>
          <p:nvPr/>
        </p:nvSpPr>
        <p:spPr bwMode="auto">
          <a:xfrm>
            <a:off x="4381500" y="1901825"/>
            <a:ext cx="47625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solidFill>
                  <a:srgbClr val="002060"/>
                </a:solidFill>
                <a:latin typeface="Times New Roman" panose="02020603050405020304" pitchFamily="18" charset="0"/>
              </a:rPr>
              <a:t>                                  nền văn hóa của một thời kì lịch sử cổ xưa, được xác định trên cơ sở những di vật tìm được ở Đông Sơn, Thanh Hóa.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fade">
                                      <p:cBhvr>
                                        <p:cTn id="7" dur="1000"/>
                                        <p:tgtEl>
                                          <p:spTgt spid="13322"/>
                                        </p:tgtEl>
                                      </p:cBhvr>
                                    </p:animEffect>
                                    <p:anim calcmode="lin" valueType="num">
                                      <p:cBhvr>
                                        <p:cTn id="8" dur="1000" fill="hold"/>
                                        <p:tgtEl>
                                          <p:spTgt spid="13322"/>
                                        </p:tgtEl>
                                        <p:attrNameLst>
                                          <p:attrName>ppt_x</p:attrName>
                                        </p:attrNameLst>
                                      </p:cBhvr>
                                      <p:tavLst>
                                        <p:tav tm="0">
                                          <p:val>
                                            <p:strVal val="#ppt_x"/>
                                          </p:val>
                                        </p:tav>
                                        <p:tav tm="100000">
                                          <p:val>
                                            <p:strVal val="#ppt_x"/>
                                          </p:val>
                                        </p:tav>
                                      </p:tavLst>
                                    </p:anim>
                                    <p:anim calcmode="lin" valueType="num">
                                      <p:cBhvr>
                                        <p:cTn id="9" dur="1000" fill="hold"/>
                                        <p:tgtEl>
                                          <p:spTgt spid="133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9" grpId="0"/>
      <p:bldP spid="20" grpId="0"/>
      <p:bldP spid="25" grpId="0"/>
      <p:bldP spid="26"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44898CD4-CCAC-43C3-9375-B2792584BF59}"/>
              </a:ext>
            </a:extLst>
          </p:cNvPr>
          <p:cNvPicPr>
            <a:picLocks noChangeAspect="1"/>
          </p:cNvPicPr>
          <p:nvPr/>
        </p:nvPicPr>
        <p:blipFill>
          <a:blip r:embed="rId2">
            <a:lum bright="-34000" contrast="16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dongson_1">
            <a:extLst>
              <a:ext uri="{FF2B5EF4-FFF2-40B4-BE49-F238E27FC236}">
                <a16:creationId xmlns:a16="http://schemas.microsoft.com/office/drawing/2014/main" id="{2AD50863-7866-4491-845C-8AA3AEBA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TotalTime>
  <Words>2011</Words>
  <Application>Microsoft Office PowerPoint</Application>
  <PresentationFormat>On-screen Show (16:9)</PresentationFormat>
  <Paragraphs>193</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Times New Roman</vt:lpstr>
      <vt:lpstr>Verdana</vt:lpstr>
      <vt:lpstr>Wingdings</vt:lpstr>
      <vt:lpstr>HP001 4 hàng</vt:lpstr>
      <vt:lpstr>SimSun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KHÁNH HẠ</cp:lastModifiedBy>
  <cp:revision>188</cp:revision>
  <cp:lastPrinted>1601-01-01T00:00:00Z</cp:lastPrinted>
  <dcterms:created xsi:type="dcterms:W3CDTF">1601-01-01T00:00:00Z</dcterms:created>
  <dcterms:modified xsi:type="dcterms:W3CDTF">2024-05-20T13:05:36Z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