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64" r:id="rId2"/>
  </p:sldMasterIdLst>
  <p:notesMasterIdLst>
    <p:notesMasterId r:id="rId41"/>
  </p:notesMasterIdLst>
  <p:sldIdLst>
    <p:sldId id="322" r:id="rId3"/>
    <p:sldId id="428" r:id="rId4"/>
    <p:sldId id="324" r:id="rId5"/>
    <p:sldId id="328" r:id="rId6"/>
    <p:sldId id="329" r:id="rId7"/>
    <p:sldId id="398" r:id="rId8"/>
    <p:sldId id="330" r:id="rId9"/>
    <p:sldId id="399" r:id="rId10"/>
    <p:sldId id="333" r:id="rId11"/>
    <p:sldId id="400" r:id="rId12"/>
    <p:sldId id="401" r:id="rId13"/>
    <p:sldId id="334" r:id="rId14"/>
    <p:sldId id="335" r:id="rId15"/>
    <p:sldId id="402" r:id="rId16"/>
    <p:sldId id="337" r:id="rId17"/>
    <p:sldId id="403" r:id="rId18"/>
    <p:sldId id="406" r:id="rId19"/>
    <p:sldId id="407" r:id="rId20"/>
    <p:sldId id="408" r:id="rId21"/>
    <p:sldId id="410" r:id="rId22"/>
    <p:sldId id="411" r:id="rId23"/>
    <p:sldId id="412" r:id="rId24"/>
    <p:sldId id="413" r:id="rId25"/>
    <p:sldId id="414" r:id="rId26"/>
    <p:sldId id="415" r:id="rId27"/>
    <p:sldId id="419" r:id="rId28"/>
    <p:sldId id="420" r:id="rId29"/>
    <p:sldId id="422" r:id="rId30"/>
    <p:sldId id="423" r:id="rId31"/>
    <p:sldId id="425" r:id="rId32"/>
    <p:sldId id="426" r:id="rId33"/>
    <p:sldId id="345" r:id="rId34"/>
    <p:sldId id="346" r:id="rId35"/>
    <p:sldId id="367" r:id="rId36"/>
    <p:sldId id="427" r:id="rId37"/>
    <p:sldId id="347" r:id="rId38"/>
    <p:sldId id="429" r:id="rId39"/>
    <p:sldId id="43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99"/>
    <a:srgbClr val="00FF00"/>
    <a:srgbClr val="93E3FF"/>
    <a:srgbClr val="99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6" autoAdjust="0"/>
    <p:restoredTop sz="94660"/>
  </p:normalViewPr>
  <p:slideViewPr>
    <p:cSldViewPr>
      <p:cViewPr varScale="1">
        <p:scale>
          <a:sx n="60" d="100"/>
          <a:sy n="60" d="100"/>
        </p:scale>
        <p:origin x="820"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A951C-FDCE-4E22-B92C-79AFFD3FC9B8}" type="datetimeFigureOut">
              <a:rPr lang="en-US" smtClean="0"/>
              <a:pPr/>
              <a:t>5/20/2024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C65F2-8AEE-4AFF-BC1B-F476F80363D6}" type="slidenum">
              <a:rPr lang="en-US" smtClean="0"/>
              <a:pPr/>
              <a:t>‹#›</a:t>
            </a:fld>
            <a:endParaRPr lang="en-US" dirty="0"/>
          </a:p>
        </p:txBody>
      </p:sp>
    </p:spTree>
    <p:extLst>
      <p:ext uri="{BB962C8B-B14F-4D97-AF65-F5344CB8AC3E}">
        <p14:creationId xmlns:p14="http://schemas.microsoft.com/office/powerpoint/2010/main" val="177643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fld id="{CDDAAADF-24B4-4521-AF69-26FBC271B9AC}" type="slidenum">
              <a:rPr lang="en-US" altLang="en-US" sz="1200" smtClean="0"/>
              <a:pPr/>
              <a:t>11</a:t>
            </a:fld>
            <a:endParaRPr lang="en-US" altLang="en-US" sz="1200"/>
          </a:p>
        </p:txBody>
      </p:sp>
    </p:spTree>
    <p:extLst>
      <p:ext uri="{BB962C8B-B14F-4D97-AF65-F5344CB8AC3E}">
        <p14:creationId xmlns:p14="http://schemas.microsoft.com/office/powerpoint/2010/main" val="245641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E887CD-E1CF-4393-A809-0414390A32E3}" type="slidenum">
              <a:rPr lang="en-US" smtClean="0"/>
              <a:t>27</a:t>
            </a:fld>
            <a:endParaRPr lang="en-US"/>
          </a:p>
        </p:txBody>
      </p:sp>
    </p:spTree>
    <p:extLst>
      <p:ext uri="{BB962C8B-B14F-4D97-AF65-F5344CB8AC3E}">
        <p14:creationId xmlns:p14="http://schemas.microsoft.com/office/powerpoint/2010/main" val="105530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D1FA8D-1EEE-4F84-A81B-4EB193DBBAE2}" type="datetimeFigureOut">
              <a:rPr lang="en-US" smtClean="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1FA8D-1EEE-4F84-A81B-4EB193DBBAE2}" type="datetimeFigureOut">
              <a:rPr lang="en-US" smtClean="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1FA8D-1EEE-4F84-A81B-4EB193DBBAE2}" type="datetimeFigureOut">
              <a:rPr lang="en-US" smtClean="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995F54-C2A0-4A77-9A73-A9F55532BD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24360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32552B-32C8-4386-90D5-1DCC4CB2C60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56518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4B50C1-54B3-4C81-87A0-AC6D03C1B0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9142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3379C2-2EDD-4869-9946-F1998F62EB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2159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C83777-7C26-4891-A928-19452C9392D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16167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122D9DE-DB32-443C-8B9A-E9B348705B7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1324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ABEA5-094C-4D69-B7B9-5EACC31279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52710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3D47575-6126-419E-BB0C-ABCC87A2F2E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7647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1FA8D-1EEE-4F84-A81B-4EB193DBBAE2}" type="datetimeFigureOut">
              <a:rPr lang="en-US" smtClean="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BE77B1-50D8-4CAE-9376-5730B87C621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66967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09F92F-9DE0-47DC-934D-308C3F18F2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0084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D52E89-6D02-4C2E-98A5-7DEFF8D1AD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4511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96BB44-4E82-490B-8208-1AC0E2D327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5757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êu đề và Bả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a:t>Bấm &amp; sửa kiểu tiêu đề</a:t>
            </a:r>
          </a:p>
        </p:txBody>
      </p:sp>
      <p:sp>
        <p:nvSpPr>
          <p:cNvPr id="3" name="Chỗ dành sẵn cho Bảng 2"/>
          <p:cNvSpPr>
            <a:spLocks noGrp="1"/>
          </p:cNvSpPr>
          <p:nvPr>
            <p:ph type="tbl" idx="1"/>
          </p:nvPr>
        </p:nvSpPr>
        <p:spPr>
          <a:xfrm>
            <a:off x="609600" y="1600201"/>
            <a:ext cx="10972800" cy="4525963"/>
          </a:xfrm>
        </p:spPr>
        <p:txBody>
          <a:bodyPr/>
          <a:lstStyle/>
          <a:p>
            <a:pPr lvl="0"/>
            <a:endParaRPr lang="vi-VN"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2C0090-4B7A-42BE-9FC3-7F94055A07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417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1FA8D-1EEE-4F84-A81B-4EB193DBBAE2}" type="datetimeFigureOut">
              <a:rPr lang="en-US" smtClean="0"/>
              <a:pPr/>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D1FA8D-1EEE-4F84-A81B-4EB193DBBAE2}" type="datetimeFigureOut">
              <a:rPr lang="en-US" smtClean="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D1FA8D-1EEE-4F84-A81B-4EB193DBBAE2}" type="datetimeFigureOut">
              <a:rPr lang="en-US" smtClean="0"/>
              <a:pPr/>
              <a:t>5/20/2024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D1FA8D-1EEE-4F84-A81B-4EB193DBBAE2}" type="datetimeFigureOut">
              <a:rPr lang="en-US" smtClean="0"/>
              <a:pPr/>
              <a:t>5/20/2024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1FA8D-1EEE-4F84-A81B-4EB193DBBAE2}" type="datetimeFigureOut">
              <a:rPr lang="en-US" smtClean="0"/>
              <a:pPr/>
              <a:t>5/20/2024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1FA8D-1EEE-4F84-A81B-4EB193DBBAE2}" type="datetimeFigureOut">
              <a:rPr lang="en-US" smtClean="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1FA8D-1EEE-4F84-A81B-4EB193DBBAE2}" type="datetimeFigureOut">
              <a:rPr lang="en-US" smtClean="0"/>
              <a:pPr/>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1FA8D-1EEE-4F84-A81B-4EB193DBBAE2}" type="datetimeFigureOut">
              <a:rPr lang="en-US" smtClean="0"/>
              <a:pPr/>
              <a:t>5/20/2024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D2020-CAF4-40FC-9E00-D2E87A1887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8836"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248837"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248838"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132EB5E2-D49E-4566-AFB8-8FAFB84AB2B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609225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gif"/></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audio" Target="viet%20nam%20que%20huong%20toi.MP3" TargetMode="Externa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727201" y="1612677"/>
            <a:ext cx="87376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Khởi</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động</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1919536" y="2926685"/>
            <a:ext cx="8562504" cy="1477328"/>
          </a:xfrm>
          <a:prstGeom prst="rect">
            <a:avLst/>
          </a:prstGeom>
          <a:noFill/>
          <a:ln w="9525">
            <a:noFill/>
            <a:miter lim="800000"/>
            <a:headEnd/>
            <a:tailEnd/>
          </a:ln>
        </p:spPr>
        <p:txBody>
          <a:bodyPr wrap="square">
            <a:spAutoFit/>
          </a:bodyPr>
          <a:lstStyle/>
          <a:p>
            <a:pPr algn="just" eaLnBrk="1" hangingPunct="1">
              <a:spcBef>
                <a:spcPct val="50000"/>
              </a:spcBef>
            </a:pP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Bài</a:t>
            </a:r>
            <a:r>
              <a:rPr lang="en-US" sz="3600" b="1" dirty="0">
                <a:solidFill>
                  <a:srgbClr val="0000FF"/>
                </a:solidFill>
                <a:cs typeface="Times New Roman" pitchFamily="18" charset="0"/>
              </a:rPr>
              <a:t>:</a:t>
            </a:r>
          </a:p>
          <a:p>
            <a:pPr algn="ctr" eaLnBrk="1" hangingPunct="1">
              <a:spcBef>
                <a:spcPct val="50000"/>
              </a:spcBef>
            </a:pPr>
            <a:r>
              <a:rPr lang="en-US" sz="3600" b="1" dirty="0" err="1">
                <a:solidFill>
                  <a:srgbClr val="0000FF"/>
                </a:solidFill>
                <a:cs typeface="Times New Roman" pitchFamily="18" charset="0"/>
              </a:rPr>
              <a:t>Dòng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sông</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mặc</a:t>
            </a:r>
            <a:r>
              <a:rPr lang="en-US" sz="3600" b="1" dirty="0">
                <a:solidFill>
                  <a:srgbClr val="0000FF"/>
                </a:solidFill>
                <a:cs typeface="Times New Roman" pitchFamily="18" charset="0"/>
              </a:rPr>
              <a:t> </a:t>
            </a:r>
            <a:r>
              <a:rPr lang="en-US" sz="3600" b="1" dirty="0" err="1">
                <a:solidFill>
                  <a:srgbClr val="0000FF"/>
                </a:solidFill>
                <a:cs typeface="Times New Roman" pitchFamily="18" charset="0"/>
              </a:rPr>
              <a:t>áo</a:t>
            </a:r>
            <a:endParaRPr lang="en-US" sz="3600" b="1" dirty="0">
              <a:solidFill>
                <a:srgbClr val="0000FF"/>
              </a:solidFill>
              <a:cs typeface="Times New Roman" pitchFamily="18" charset="0"/>
            </a:endParaRPr>
          </a:p>
        </p:txBody>
      </p:sp>
    </p:spTree>
    <p:extLst>
      <p:ext uri="{BB962C8B-B14F-4D97-AF65-F5344CB8AC3E}">
        <p14:creationId xmlns:p14="http://schemas.microsoft.com/office/powerpoint/2010/main" val="381880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ox(in)">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386" name="Picture 4"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548680"/>
            <a:ext cx="4597400" cy="5256584"/>
          </a:xfrm>
          <a:prstGeom prst="rect">
            <a:avLst/>
          </a:prstGeom>
          <a:noFill/>
          <a:ln w="19050" algn="ctr">
            <a:solidFill>
              <a:srgbClr val="E74F0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Text Box 6"/>
          <p:cNvSpPr txBox="1">
            <a:spLocks noChangeArrowheads="1"/>
          </p:cNvSpPr>
          <p:nvPr/>
        </p:nvSpPr>
        <p:spPr bwMode="auto">
          <a:xfrm>
            <a:off x="767978" y="5949280"/>
            <a:ext cx="10515600" cy="641350"/>
          </a:xfrm>
          <a:prstGeom prst="rect">
            <a:avLst/>
          </a:prstGeom>
          <a:noFill/>
          <a:ln>
            <a:noFill/>
          </a:ln>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3600" b="1" dirty="0" err="1">
                <a:solidFill>
                  <a:srgbClr val="E74F0B"/>
                </a:solidFill>
                <a:cs typeface="Arial" charset="0"/>
              </a:rPr>
              <a:t>Điêu</a:t>
            </a:r>
            <a:r>
              <a:rPr lang="en-US" altLang="en-US" sz="3600" b="1" dirty="0">
                <a:solidFill>
                  <a:srgbClr val="E74F0B"/>
                </a:solidFill>
                <a:cs typeface="Arial" charset="0"/>
              </a:rPr>
              <a:t> </a:t>
            </a:r>
            <a:r>
              <a:rPr lang="en-US" altLang="en-US" sz="3600" b="1" dirty="0" err="1">
                <a:solidFill>
                  <a:srgbClr val="E74F0B"/>
                </a:solidFill>
                <a:cs typeface="Arial" charset="0"/>
              </a:rPr>
              <a:t>khắc</a:t>
            </a:r>
            <a:r>
              <a:rPr lang="en-US" altLang="en-US" sz="3600" b="1" dirty="0">
                <a:solidFill>
                  <a:srgbClr val="E74F0B"/>
                </a:solidFill>
                <a:cs typeface="Arial" charset="0"/>
              </a:rPr>
              <a:t>:</a:t>
            </a:r>
            <a:endParaRPr lang="en-US" altLang="en-US" sz="3600" b="1" dirty="0">
              <a:solidFill>
                <a:srgbClr val="3333FF"/>
              </a:solidFill>
              <a:cs typeface="Arial" charset="0"/>
            </a:endParaRPr>
          </a:p>
        </p:txBody>
      </p:sp>
      <p:pic>
        <p:nvPicPr>
          <p:cNvPr id="144390" name="Picture 9" descr="ankort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928" y="548680"/>
            <a:ext cx="5835650" cy="5256584"/>
          </a:xfrm>
          <a:prstGeom prst="rect">
            <a:avLst/>
          </a:prstGeom>
          <a:noFill/>
          <a:ln w="19050" algn="ctr">
            <a:solidFill>
              <a:srgbClr val="E74F0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46996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p:cTn id="7" dur="1000" fill="hold"/>
                                        <p:tgtEl>
                                          <p:spTgt spid="144386"/>
                                        </p:tgtEl>
                                        <p:attrNameLst>
                                          <p:attrName>ppt_w</p:attrName>
                                        </p:attrNameLst>
                                      </p:cBhvr>
                                      <p:tavLst>
                                        <p:tav tm="0">
                                          <p:val>
                                            <p:strVal val="#ppt_w*0.70"/>
                                          </p:val>
                                        </p:tav>
                                        <p:tav tm="100000">
                                          <p:val>
                                            <p:strVal val="#ppt_w"/>
                                          </p:val>
                                        </p:tav>
                                      </p:tavLst>
                                    </p:anim>
                                    <p:anim calcmode="lin" valueType="num">
                                      <p:cBhvr>
                                        <p:cTn id="8" dur="1000" fill="hold"/>
                                        <p:tgtEl>
                                          <p:spTgt spid="144386"/>
                                        </p:tgtEl>
                                        <p:attrNameLst>
                                          <p:attrName>ppt_h</p:attrName>
                                        </p:attrNameLst>
                                      </p:cBhvr>
                                      <p:tavLst>
                                        <p:tav tm="0">
                                          <p:val>
                                            <p:strVal val="#ppt_h"/>
                                          </p:val>
                                        </p:tav>
                                        <p:tav tm="100000">
                                          <p:val>
                                            <p:strVal val="#ppt_h"/>
                                          </p:val>
                                        </p:tav>
                                      </p:tavLst>
                                    </p:anim>
                                    <p:animEffect transition="in" filter="fade">
                                      <p:cBhvr>
                                        <p:cTn id="9" dur="1000"/>
                                        <p:tgtEl>
                                          <p:spTgt spid="144386"/>
                                        </p:tgtEl>
                                      </p:cBhvr>
                                    </p:animEffect>
                                  </p:childTnLst>
                                </p:cTn>
                              </p:par>
                              <p:par>
                                <p:cTn id="10" presetID="55" presetClass="entr" presetSubtype="0" fill="hold" nodeType="withEffect">
                                  <p:stCondLst>
                                    <p:cond delay="0"/>
                                  </p:stCondLst>
                                  <p:childTnLst>
                                    <p:set>
                                      <p:cBhvr>
                                        <p:cTn id="11" dur="1" fill="hold">
                                          <p:stCondLst>
                                            <p:cond delay="0"/>
                                          </p:stCondLst>
                                        </p:cTn>
                                        <p:tgtEl>
                                          <p:spTgt spid="144390"/>
                                        </p:tgtEl>
                                        <p:attrNameLst>
                                          <p:attrName>style.visibility</p:attrName>
                                        </p:attrNameLst>
                                      </p:cBhvr>
                                      <p:to>
                                        <p:strVal val="visible"/>
                                      </p:to>
                                    </p:set>
                                    <p:anim calcmode="lin" valueType="num">
                                      <p:cBhvr>
                                        <p:cTn id="12" dur="1000" fill="hold"/>
                                        <p:tgtEl>
                                          <p:spTgt spid="144390"/>
                                        </p:tgtEl>
                                        <p:attrNameLst>
                                          <p:attrName>ppt_w</p:attrName>
                                        </p:attrNameLst>
                                      </p:cBhvr>
                                      <p:tavLst>
                                        <p:tav tm="0">
                                          <p:val>
                                            <p:strVal val="#ppt_w*0.70"/>
                                          </p:val>
                                        </p:tav>
                                        <p:tav tm="100000">
                                          <p:val>
                                            <p:strVal val="#ppt_w"/>
                                          </p:val>
                                        </p:tav>
                                      </p:tavLst>
                                    </p:anim>
                                    <p:anim calcmode="lin" valueType="num">
                                      <p:cBhvr>
                                        <p:cTn id="13" dur="1000" fill="hold"/>
                                        <p:tgtEl>
                                          <p:spTgt spid="144390"/>
                                        </p:tgtEl>
                                        <p:attrNameLst>
                                          <p:attrName>ppt_h</p:attrName>
                                        </p:attrNameLst>
                                      </p:cBhvr>
                                      <p:tavLst>
                                        <p:tav tm="0">
                                          <p:val>
                                            <p:strVal val="#ppt_h"/>
                                          </p:val>
                                        </p:tav>
                                        <p:tav tm="100000">
                                          <p:val>
                                            <p:strVal val="#ppt_h"/>
                                          </p:val>
                                        </p:tav>
                                      </p:tavLst>
                                    </p:anim>
                                    <p:animEffect transition="in" filter="fade">
                                      <p:cBhvr>
                                        <p:cTn id="14" dur="1000"/>
                                        <p:tgtEl>
                                          <p:spTgt spid="144390"/>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5603"/>
                                        </p:tgtEl>
                                        <p:attrNameLst>
                                          <p:attrName>style.visibility</p:attrName>
                                        </p:attrNameLst>
                                      </p:cBhvr>
                                      <p:to>
                                        <p:strVal val="visible"/>
                                      </p:to>
                                    </p:set>
                                    <p:animEffect transition="in" filter="barn(inVertical)">
                                      <p:cBhvr>
                                        <p:cTn id="18"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410" name="Picture 4" descr="2052199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92" y="304800"/>
            <a:ext cx="5327650" cy="5644480"/>
          </a:xfrm>
          <a:prstGeom prst="rect">
            <a:avLst/>
          </a:prstGeom>
          <a:noFill/>
          <a:ln w="19050">
            <a:solidFill>
              <a:srgbClr val="E74F0B"/>
            </a:solidFill>
            <a:miter lim="800000"/>
            <a:headEnd/>
            <a:tailEnd/>
          </a:ln>
          <a:extLst>
            <a:ext uri="{909E8E84-426E-40DD-AFC4-6F175D3DCCD1}">
              <a14:hiddenFill xmlns:a14="http://schemas.microsoft.com/office/drawing/2010/main">
                <a:solidFill>
                  <a:srgbClr val="FFFFFF"/>
                </a:solidFill>
              </a14:hiddenFill>
            </a:ext>
          </a:extLst>
        </p:spPr>
      </p:pic>
      <p:pic>
        <p:nvPicPr>
          <p:cNvPr id="145411" name="Picture 6" descr="images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008" y="304800"/>
            <a:ext cx="5688632" cy="5644480"/>
          </a:xfrm>
          <a:prstGeom prst="rect">
            <a:avLst/>
          </a:prstGeom>
          <a:noFill/>
          <a:ln w="19050">
            <a:solidFill>
              <a:srgbClr val="E74F0B"/>
            </a:solidFill>
            <a:miter lim="800000"/>
            <a:headEnd/>
            <a:tailEnd/>
          </a:ln>
          <a:extLst>
            <a:ext uri="{909E8E84-426E-40DD-AFC4-6F175D3DCCD1}">
              <a14:hiddenFill xmlns:a14="http://schemas.microsoft.com/office/drawing/2010/main">
                <a:solidFill>
                  <a:srgbClr val="FFFFFF"/>
                </a:solidFill>
              </a14:hiddenFill>
            </a:ext>
          </a:extLst>
        </p:spPr>
      </p:pic>
      <p:sp>
        <p:nvSpPr>
          <p:cNvPr id="27652" name="Text Box 7"/>
          <p:cNvSpPr txBox="1">
            <a:spLocks noChangeArrowheads="1"/>
          </p:cNvSpPr>
          <p:nvPr/>
        </p:nvSpPr>
        <p:spPr bwMode="auto">
          <a:xfrm>
            <a:off x="993775" y="6084585"/>
            <a:ext cx="10699750" cy="584775"/>
          </a:xfrm>
          <a:prstGeom prst="rect">
            <a:avLst/>
          </a:prstGeom>
          <a:noFill/>
          <a:ln>
            <a:noFill/>
          </a:ln>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en-US" altLang="en-US" sz="3200" b="1" dirty="0" err="1">
                <a:solidFill>
                  <a:srgbClr val="E74F0B"/>
                </a:solidFill>
                <a:latin typeface="Times New Roman" pitchFamily="18" charset="0"/>
                <a:cs typeface="Arial" charset="0"/>
              </a:rPr>
              <a:t>Cây</a:t>
            </a:r>
            <a:r>
              <a:rPr lang="en-US" altLang="en-US" sz="3200" b="1" dirty="0">
                <a:solidFill>
                  <a:srgbClr val="E74F0B"/>
                </a:solidFill>
                <a:latin typeface="Times New Roman" pitchFamily="18" charset="0"/>
                <a:cs typeface="Arial" charset="0"/>
              </a:rPr>
              <a:t> </a:t>
            </a:r>
            <a:r>
              <a:rPr lang="en-US" altLang="en-US" sz="3200" b="1" dirty="0" err="1">
                <a:solidFill>
                  <a:srgbClr val="E74F0B"/>
                </a:solidFill>
                <a:latin typeface="Times New Roman" pitchFamily="18" charset="0"/>
                <a:cs typeface="Arial" charset="0"/>
              </a:rPr>
              <a:t>thốt</a:t>
            </a:r>
            <a:r>
              <a:rPr lang="en-US" altLang="en-US" sz="3200" b="1" dirty="0">
                <a:solidFill>
                  <a:srgbClr val="E74F0B"/>
                </a:solidFill>
                <a:latin typeface="Times New Roman" pitchFamily="18" charset="0"/>
                <a:cs typeface="Arial" charset="0"/>
              </a:rPr>
              <a:t> </a:t>
            </a:r>
            <a:r>
              <a:rPr lang="en-US" altLang="en-US" sz="3200" b="1" dirty="0" err="1">
                <a:solidFill>
                  <a:srgbClr val="E74F0B"/>
                </a:solidFill>
                <a:latin typeface="Times New Roman" pitchFamily="18" charset="0"/>
                <a:cs typeface="Arial" charset="0"/>
              </a:rPr>
              <a:t>nốt</a:t>
            </a:r>
            <a:endParaRPr lang="en-US" altLang="en-US" sz="3200" b="1" dirty="0">
              <a:solidFill>
                <a:srgbClr val="3333FF"/>
              </a:solidFill>
              <a:latin typeface="Times New Roman" pitchFamily="18" charset="0"/>
              <a:cs typeface="Arial" charset="0"/>
            </a:endParaRPr>
          </a:p>
        </p:txBody>
      </p:sp>
    </p:spTree>
    <p:extLst>
      <p:ext uri="{BB962C8B-B14F-4D97-AF65-F5344CB8AC3E}">
        <p14:creationId xmlns:p14="http://schemas.microsoft.com/office/powerpoint/2010/main" val="20352121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additive="base">
                                        <p:cTn id="7" dur="500" fill="hold"/>
                                        <p:tgtEl>
                                          <p:spTgt spid="145410"/>
                                        </p:tgtEl>
                                        <p:attrNameLst>
                                          <p:attrName>ppt_x</p:attrName>
                                        </p:attrNameLst>
                                      </p:cBhvr>
                                      <p:tavLst>
                                        <p:tav tm="0">
                                          <p:val>
                                            <p:strVal val="#ppt_x"/>
                                          </p:val>
                                        </p:tav>
                                        <p:tav tm="100000">
                                          <p:val>
                                            <p:strVal val="#ppt_x"/>
                                          </p:val>
                                        </p:tav>
                                      </p:tavLst>
                                    </p:anim>
                                    <p:anim calcmode="lin" valueType="num">
                                      <p:cBhvr additive="base">
                                        <p:cTn id="8" dur="500" fill="hold"/>
                                        <p:tgtEl>
                                          <p:spTgt spid="1454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5411"/>
                                        </p:tgtEl>
                                        <p:attrNameLst>
                                          <p:attrName>style.visibility</p:attrName>
                                        </p:attrNameLst>
                                      </p:cBhvr>
                                      <p:to>
                                        <p:strVal val="visible"/>
                                      </p:to>
                                    </p:set>
                                    <p:anim calcmode="lin" valueType="num">
                                      <p:cBhvr additive="base">
                                        <p:cTn id="11" dur="500" fill="hold"/>
                                        <p:tgtEl>
                                          <p:spTgt spid="145411"/>
                                        </p:tgtEl>
                                        <p:attrNameLst>
                                          <p:attrName>ppt_x</p:attrName>
                                        </p:attrNameLst>
                                      </p:cBhvr>
                                      <p:tavLst>
                                        <p:tav tm="0">
                                          <p:val>
                                            <p:strVal val="#ppt_x"/>
                                          </p:val>
                                        </p:tav>
                                        <p:tav tm="100000">
                                          <p:val>
                                            <p:strVal val="#ppt_x"/>
                                          </p:val>
                                        </p:tav>
                                      </p:tavLst>
                                    </p:anim>
                                    <p:anim calcmode="lin" valueType="num">
                                      <p:cBhvr additive="base">
                                        <p:cTn id="12" dur="500" fill="hold"/>
                                        <p:tgtEl>
                                          <p:spTgt spid="145411"/>
                                        </p:tgtEl>
                                        <p:attrNameLst>
                                          <p:attrName>ppt_y</p:attrName>
                                        </p:attrNameLst>
                                      </p:cBhvr>
                                      <p:tavLst>
                                        <p:tav tm="0">
                                          <p:val>
                                            <p:strVal val="1+#ppt_h/2"/>
                                          </p:val>
                                        </p:tav>
                                        <p:tav tm="100000">
                                          <p:val>
                                            <p:strVal val="#ppt_y"/>
                                          </p:val>
                                        </p:tav>
                                      </p:tavLst>
                                    </p:anim>
                                  </p:childTnLst>
                                </p:cTn>
                              </p:par>
                            </p:childTnLst>
                          </p:cTn>
                        </p:par>
                        <p:par>
                          <p:cTn id="13" fill="hold" nodeType="withGroup">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27652"/>
                                        </p:tgtEl>
                                        <p:attrNameLst>
                                          <p:attrName>style.visibility</p:attrName>
                                        </p:attrNameLst>
                                      </p:cBhvr>
                                      <p:to>
                                        <p:strVal val="visible"/>
                                      </p:to>
                                    </p:set>
                                    <p:animEffect transition="in" filter="barn(inVertical)">
                                      <p:cBhvr>
                                        <p:cTn id="16"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343999" y="-49215"/>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1498600"/>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đọc</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H="1">
            <a:off x="4295800" y="3810831"/>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680176" y="3836231"/>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F4BC1C4-4950-489C-B762-A7409503DA45}"/>
              </a:ext>
            </a:extLst>
          </p:cNvPr>
          <p:cNvSpPr txBox="1"/>
          <p:nvPr/>
        </p:nvSpPr>
        <p:spPr>
          <a:xfrm>
            <a:off x="2135561" y="2779780"/>
            <a:ext cx="8568952" cy="2062103"/>
          </a:xfrm>
          <a:prstGeom prst="rect">
            <a:avLst/>
          </a:prstGeom>
          <a:noFill/>
        </p:spPr>
        <p:txBody>
          <a:bodyPr wrap="square" rtlCol="0">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Đây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bức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tường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buồng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nhẵn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bóng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mặt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ghế</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được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ghép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bằng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tảng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lớn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đẽo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gọt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vuông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vức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lựa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ghép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khít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xây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vữa</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673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0672" y="183196"/>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2054572"/>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Đọc</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nhóm</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đôi</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053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332656"/>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Arial" panose="020B0604020202020204" pitchFamily="34" charset="0"/>
                <a:cs typeface="Arial" panose="020B0604020202020204" pitchFamily="34" charset="0"/>
              </a:rPr>
              <a:t>Ăng</a:t>
            </a:r>
            <a:r>
              <a:rPr lang="en-US" sz="3200" b="1" dirty="0">
                <a:solidFill>
                  <a:srgbClr val="FF0000"/>
                </a:solidFill>
                <a:latin typeface="Arial" panose="020B0604020202020204" pitchFamily="34" charset="0"/>
                <a:cs typeface="Arial" panose="020B0604020202020204" pitchFamily="34" charset="0"/>
              </a:rPr>
              <a:t>-co </a:t>
            </a:r>
            <a:r>
              <a:rPr lang="en-US" sz="3200" b="1" dirty="0" err="1">
                <a:solidFill>
                  <a:srgbClr val="FF0000"/>
                </a:solidFill>
                <a:latin typeface="Arial" panose="020B0604020202020204" pitchFamily="34" charset="0"/>
                <a:cs typeface="Arial" panose="020B0604020202020204" pitchFamily="34" charset="0"/>
              </a:rPr>
              <a:t>Vát</a:t>
            </a:r>
            <a:endParaRPr lang="en-US" sz="32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79376" y="980728"/>
            <a:ext cx="11582400" cy="5678478"/>
          </a:xfrm>
          <a:prstGeom prst="rect">
            <a:avLst/>
          </a:prstGeom>
        </p:spPr>
        <p:txBody>
          <a:bodyPr wrap="square">
            <a:spAutoFit/>
          </a:bodyPr>
          <a:lstStyle/>
          <a:p>
            <a:pPr algn="just"/>
            <a:r>
              <a:rPr lang="en-US" sz="2000" b="1" dirty="0">
                <a:solidFill>
                  <a:srgbClr val="000000"/>
                </a:solidFill>
              </a:rPr>
              <a:t>    </a:t>
            </a:r>
            <a:r>
              <a:rPr lang="vi-VN" sz="2300" b="1" dirty="0">
                <a:solidFill>
                  <a:srgbClr val="0000FF"/>
                </a:solidFill>
              </a:rPr>
              <a:t>Ăng-co Vát là một công trình kiến trúc và điêu khắc tuyệt diệu của nhân dân Cam-pu-chia được xây dựng từ đầu thế kỉ XII.</a:t>
            </a:r>
          </a:p>
          <a:p>
            <a:pPr algn="just"/>
            <a:r>
              <a:rPr lang="vi-VN" sz="2300" b="1" dirty="0">
                <a:solidFill>
                  <a:srgbClr val="000000"/>
                </a:solidFill>
              </a:rPr>
              <a:t>  </a:t>
            </a:r>
            <a:r>
              <a:rPr lang="vi-VN" sz="2300" b="1" dirty="0">
                <a:solidFill>
                  <a:srgbClr val="CC0099"/>
                </a:solidFill>
              </a:rPr>
              <a:t> 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r>
              <a:rPr lang="vi-VN" sz="2300" b="1" dirty="0">
                <a:solidFill>
                  <a:srgbClr val="000000"/>
                </a:solidFill>
              </a:rPr>
              <a:t>  </a:t>
            </a:r>
            <a:r>
              <a:rPr lang="vi-VN" sz="2300" b="1" dirty="0">
                <a:solidFill>
                  <a:srgbClr val="00B050"/>
                </a:solidFill>
              </a:rPr>
              <a:t> 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i="1" dirty="0">
                <a:solidFill>
                  <a:srgbClr val="000000"/>
                </a:solidFill>
              </a:rPr>
              <a:t>Theo </a:t>
            </a:r>
            <a:r>
              <a:rPr lang="vi-VN" b="1" dirty="0">
                <a:solidFill>
                  <a:srgbClr val="000000"/>
                </a:solidFill>
              </a:rPr>
              <a:t>NHỮNG KÌ QUAN THẾ GIỚI</a:t>
            </a:r>
            <a:endParaRPr lang="en-US" dirty="0"/>
          </a:p>
        </p:txBody>
      </p:sp>
    </p:spTree>
    <p:extLst>
      <p:ext uri="{BB962C8B-B14F-4D97-AF65-F5344CB8AC3E}">
        <p14:creationId xmlns:p14="http://schemas.microsoft.com/office/powerpoint/2010/main" val="251607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819400" y="2846918"/>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3097057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ChangeArrowheads="1"/>
          </p:cNvSpPr>
          <p:nvPr/>
        </p:nvSpPr>
        <p:spPr bwMode="auto">
          <a:xfrm>
            <a:off x="381000" y="260648"/>
            <a:ext cx="114036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n-US" altLang="en-US" sz="3200" b="1" dirty="0" err="1">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1. </a:t>
            </a:r>
            <a:r>
              <a:rPr lang="en-US" altLang="en-US" sz="3200" b="1" dirty="0" err="1">
                <a:latin typeface="Times New Roman" pitchFamily="18" charset="0"/>
                <a:cs typeface="Times New Roman" pitchFamily="18" charset="0"/>
              </a:rPr>
              <a:t>Ăng</a:t>
            </a:r>
            <a:r>
              <a:rPr lang="en-US" altLang="en-US" sz="3200" b="1" dirty="0">
                <a:latin typeface="Times New Roman" pitchFamily="18" charset="0"/>
                <a:cs typeface="Times New Roman" pitchFamily="18" charset="0"/>
              </a:rPr>
              <a:t>-co </a:t>
            </a:r>
            <a:r>
              <a:rPr lang="en-US" altLang="en-US" sz="3200" b="1" dirty="0" err="1">
                <a:latin typeface="Times New Roman" pitchFamily="18" charset="0"/>
                <a:cs typeface="Times New Roman" pitchFamily="18" charset="0"/>
              </a:rPr>
              <a:t>Vát</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được</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xây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dựng</a:t>
            </a:r>
            <a:r>
              <a:rPr lang="en-US" altLang="en-US" sz="3200" b="1" dirty="0">
                <a:latin typeface="Times New Roman" pitchFamily="18" charset="0"/>
                <a:cs typeface="Times New Roman" pitchFamily="18" charset="0"/>
              </a:rPr>
              <a:t> ở </a:t>
            </a:r>
            <a:r>
              <a:rPr lang="en-US" altLang="en-US" sz="3200" b="1" dirty="0" err="1">
                <a:latin typeface="Times New Roman" pitchFamily="18" charset="0"/>
                <a:cs typeface="Times New Roman" pitchFamily="18" charset="0"/>
              </a:rPr>
              <a:t>đâu</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và</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từ</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bao</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giờ</a:t>
            </a:r>
            <a:r>
              <a:rPr lang="en-US" altLang="en-US" sz="3200" b="1" dirty="0">
                <a:latin typeface="Times New Roman" pitchFamily="18" charset="0"/>
                <a:cs typeface="Times New Roman" pitchFamily="18" charset="0"/>
              </a:rPr>
              <a:t>? </a:t>
            </a:r>
          </a:p>
        </p:txBody>
      </p:sp>
      <p:sp>
        <p:nvSpPr>
          <p:cNvPr id="12" name="Text Box 6"/>
          <p:cNvSpPr txBox="1">
            <a:spLocks noChangeArrowheads="1"/>
          </p:cNvSpPr>
          <p:nvPr/>
        </p:nvSpPr>
        <p:spPr bwMode="auto">
          <a:xfrm>
            <a:off x="381000" y="836712"/>
            <a:ext cx="11403632" cy="1077218"/>
          </a:xfrm>
          <a:prstGeom prst="rect">
            <a:avLst/>
          </a:prstGeom>
          <a:noFill/>
          <a:ln>
            <a:noFill/>
          </a:ln>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Ăng</a:t>
            </a:r>
            <a:r>
              <a:rPr lang="en-US" altLang="en-US" b="1" dirty="0">
                <a:solidFill>
                  <a:srgbClr val="0000FF"/>
                </a:solidFill>
                <a:latin typeface="Times New Roman" pitchFamily="18" charset="0"/>
                <a:cs typeface="Times New Roman" pitchFamily="18" charset="0"/>
              </a:rPr>
              <a:t>-co </a:t>
            </a:r>
            <a:r>
              <a:rPr lang="en-US" altLang="en-US" b="1" dirty="0" err="1">
                <a:solidFill>
                  <a:srgbClr val="0000FF"/>
                </a:solidFill>
                <a:latin typeface="Times New Roman" pitchFamily="18" charset="0"/>
                <a:cs typeface="Times New Roman" pitchFamily="18" charset="0"/>
              </a:rPr>
              <a:t>Vát</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được</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xây</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dựng</a:t>
            </a:r>
            <a:r>
              <a:rPr lang="en-US" altLang="en-US" b="1" dirty="0">
                <a:solidFill>
                  <a:srgbClr val="0000FF"/>
                </a:solidFill>
                <a:latin typeface="Times New Roman" pitchFamily="18" charset="0"/>
                <a:cs typeface="Times New Roman" pitchFamily="18" charset="0"/>
              </a:rPr>
              <a:t> ở Cam-</a:t>
            </a:r>
            <a:r>
              <a:rPr lang="en-US" altLang="en-US" b="1" dirty="0" err="1">
                <a:solidFill>
                  <a:srgbClr val="0000FF"/>
                </a:solidFill>
                <a:latin typeface="Times New Roman" pitchFamily="18" charset="0"/>
                <a:cs typeface="Times New Roman" pitchFamily="18" charset="0"/>
              </a:rPr>
              <a:t>pu</a:t>
            </a:r>
            <a:r>
              <a:rPr lang="en-US" altLang="en-US" b="1" dirty="0">
                <a:solidFill>
                  <a:srgbClr val="0000FF"/>
                </a:solidFill>
                <a:latin typeface="Times New Roman" pitchFamily="18" charset="0"/>
                <a:cs typeface="Times New Roman" pitchFamily="18" charset="0"/>
              </a:rPr>
              <a:t>-chia </a:t>
            </a:r>
            <a:r>
              <a:rPr lang="en-US" altLang="en-US" b="1" dirty="0" err="1">
                <a:solidFill>
                  <a:srgbClr val="0000FF"/>
                </a:solidFill>
                <a:latin typeface="Times New Roman" pitchFamily="18" charset="0"/>
                <a:cs typeface="Times New Roman" pitchFamily="18" charset="0"/>
              </a:rPr>
              <a:t>từ</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đầu</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thế</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kỉ</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thứ</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mười</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hai</a:t>
            </a:r>
            <a:r>
              <a:rPr lang="en-US" altLang="en-US" b="1" dirty="0">
                <a:solidFill>
                  <a:srgbClr val="0000FF"/>
                </a:solidFill>
                <a:latin typeface="Times New Roman" pitchFamily="18" charset="0"/>
                <a:cs typeface="Times New Roman" pitchFamily="18" charset="0"/>
              </a:rPr>
              <a:t>. </a:t>
            </a:r>
          </a:p>
        </p:txBody>
      </p:sp>
      <p:pic>
        <p:nvPicPr>
          <p:cNvPr id="22" name="Picture 2" descr="Giải mã bí mật xây cất thần tốc Angkor Wat | TTVH Online">
            <a:extLst>
              <a:ext uri="{FF2B5EF4-FFF2-40B4-BE49-F238E27FC236}">
                <a16:creationId xmlns:a16="http://schemas.microsoft.com/office/drawing/2014/main" id="{B2122352-B60A-4CD8-A170-45B0EEF04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1913930"/>
            <a:ext cx="11089232" cy="476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2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Káº¿t quáº£ hÃ¬nh áº£nh cho thá»±c tráº¡ng tÃ i nguyÃªn thiÃªn nhiÃªn hiá»n n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Káº¿t quáº£ hÃ¬nh áº£nh cho thá»±c tráº¡ng tÃ i nguyÃªn thiÃªn nhiÃªn hiá»n nay"/>
          <p:cNvSpPr>
            <a:spLocks noChangeAspect="1" noChangeArrowheads="1"/>
          </p:cNvSpPr>
          <p:nvPr/>
        </p:nvSpPr>
        <p:spPr bwMode="auto">
          <a:xfrm>
            <a:off x="2667000" y="4114801"/>
            <a:ext cx="3200400" cy="3200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2"/>
          <p:cNvSpPr>
            <a:spLocks noChangeArrowheads="1"/>
          </p:cNvSpPr>
          <p:nvPr/>
        </p:nvSpPr>
        <p:spPr bwMode="auto">
          <a:xfrm>
            <a:off x="381000" y="179929"/>
            <a:ext cx="114036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3200" b="1" dirty="0" err="1">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2. </a:t>
            </a:r>
            <a:r>
              <a:rPr lang="en-US" sz="3200" b="1" dirty="0" err="1">
                <a:latin typeface="Times New Roman" panose="02020603050405020304" pitchFamily="18" charset="0"/>
                <a:cs typeface="Times New Roman" panose="02020603050405020304" pitchFamily="18" charset="0"/>
              </a:rPr>
              <a:t>Khu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pic>
        <p:nvPicPr>
          <p:cNvPr id="8" name="Picture 2" descr="Khám phá đền Angkor Wat - 1 trong 7 kì quan thế giới ở Campuchia">
            <a:extLst>
              <a:ext uri="{FF2B5EF4-FFF2-40B4-BE49-F238E27FC236}">
                <a16:creationId xmlns:a16="http://schemas.microsoft.com/office/drawing/2014/main" id="{325EC87A-2304-4DE6-BB62-C4881C1731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89" r="3260"/>
          <a:stretch/>
        </p:blipFill>
        <p:spPr bwMode="auto">
          <a:xfrm>
            <a:off x="381000" y="845423"/>
            <a:ext cx="11403632" cy="589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493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11937D8B-4B32-477F-8BF0-789F42928CCB}"/>
              </a:ext>
            </a:extLst>
          </p:cNvPr>
          <p:cNvSpPr txBox="1"/>
          <p:nvPr/>
        </p:nvSpPr>
        <p:spPr>
          <a:xfrm>
            <a:off x="4419600" y="1842092"/>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KHU ĐỀN CHÍNH</a:t>
            </a:r>
          </a:p>
        </p:txBody>
      </p:sp>
      <p:sp>
        <p:nvSpPr>
          <p:cNvPr id="8" name="TextBox 7">
            <a:extLst>
              <a:ext uri="{FF2B5EF4-FFF2-40B4-BE49-F238E27FC236}">
                <a16:creationId xmlns:a16="http://schemas.microsoft.com/office/drawing/2014/main" id="{17A58DCD-3301-4EA4-93BE-944AD2B3E1F8}"/>
              </a:ext>
            </a:extLst>
          </p:cNvPr>
          <p:cNvSpPr txBox="1"/>
          <p:nvPr/>
        </p:nvSpPr>
        <p:spPr>
          <a:xfrm>
            <a:off x="1066800" y="3393081"/>
            <a:ext cx="2438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94C0B9A-D2CD-48CF-BF9F-10FACA368167}"/>
              </a:ext>
            </a:extLst>
          </p:cNvPr>
          <p:cNvSpPr txBox="1"/>
          <p:nvPr/>
        </p:nvSpPr>
        <p:spPr>
          <a:xfrm>
            <a:off x="4533900" y="3393081"/>
            <a:ext cx="34290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 </a:t>
            </a:r>
            <a:r>
              <a:rPr lang="en-US" sz="3200" dirty="0" err="1">
                <a:latin typeface="Times New Roman" panose="02020603050405020304" pitchFamily="18" charset="0"/>
                <a:cs typeface="Times New Roman" panose="02020603050405020304" pitchFamily="18" charset="0"/>
              </a:rPr>
              <a:t>tầng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lang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1500m</a:t>
            </a:r>
          </a:p>
        </p:txBody>
      </p:sp>
      <p:sp>
        <p:nvSpPr>
          <p:cNvPr id="11" name="TextBox 10">
            <a:extLst>
              <a:ext uri="{FF2B5EF4-FFF2-40B4-BE49-F238E27FC236}">
                <a16:creationId xmlns:a16="http://schemas.microsoft.com/office/drawing/2014/main" id="{72165C33-32A2-48B6-A208-9B8AC7AF7E4C}"/>
              </a:ext>
            </a:extLst>
          </p:cNvPr>
          <p:cNvSpPr txBox="1"/>
          <p:nvPr/>
        </p:nvSpPr>
        <p:spPr>
          <a:xfrm>
            <a:off x="8991600" y="3393081"/>
            <a:ext cx="2438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Times New Roman" panose="02020603050405020304" pitchFamily="18" charset="0"/>
                <a:cs typeface="Times New Roman" panose="02020603050405020304" pitchFamily="18" charset="0"/>
              </a:rPr>
              <a:t>398 </a:t>
            </a:r>
          </a:p>
          <a:p>
            <a:pPr algn="ct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endParaRPr lang="en-US" sz="320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6D8874C7-1AA3-40CF-ABCF-4C06A460B086}"/>
              </a:ext>
            </a:extLst>
          </p:cNvPr>
          <p:cNvCxnSpPr>
            <a:stCxn id="4" idx="2"/>
            <a:endCxn id="8" idx="0"/>
          </p:cNvCxnSpPr>
          <p:nvPr/>
        </p:nvCxnSpPr>
        <p:spPr>
          <a:xfrm flipH="1">
            <a:off x="2286000" y="2426867"/>
            <a:ext cx="39624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C35663-815F-4B65-945B-F2A6D4D71C25}"/>
              </a:ext>
            </a:extLst>
          </p:cNvPr>
          <p:cNvCxnSpPr>
            <a:stCxn id="4" idx="2"/>
            <a:endCxn id="11" idx="0"/>
          </p:cNvCxnSpPr>
          <p:nvPr/>
        </p:nvCxnSpPr>
        <p:spPr>
          <a:xfrm>
            <a:off x="6248400" y="2426867"/>
            <a:ext cx="39624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1705AD-529E-4367-8382-0BD16C04B75A}"/>
              </a:ext>
            </a:extLst>
          </p:cNvPr>
          <p:cNvCxnSpPr>
            <a:stCxn id="4" idx="2"/>
            <a:endCxn id="10" idx="0"/>
          </p:cNvCxnSpPr>
          <p:nvPr/>
        </p:nvCxnSpPr>
        <p:spPr>
          <a:xfrm>
            <a:off x="6248400" y="2426867"/>
            <a:ext cx="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186AAC-29A8-4F54-BEE3-C3859917BE3F}"/>
              </a:ext>
            </a:extLst>
          </p:cNvPr>
          <p:cNvCxnSpPr>
            <a:cxnSpLocks/>
          </p:cNvCxnSpPr>
          <p:nvPr/>
        </p:nvCxnSpPr>
        <p:spPr>
          <a:xfrm flipH="1" flipV="1">
            <a:off x="2057400" y="4483546"/>
            <a:ext cx="4191000" cy="979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388086-8100-4F8D-8EA4-0613944E77E6}"/>
              </a:ext>
            </a:extLst>
          </p:cNvPr>
          <p:cNvCxnSpPr/>
          <p:nvPr/>
        </p:nvCxnSpPr>
        <p:spPr>
          <a:xfrm>
            <a:off x="6248400" y="4470299"/>
            <a:ext cx="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F30F74-2F81-42AE-8334-14A0350A16C5}"/>
              </a:ext>
            </a:extLst>
          </p:cNvPr>
          <p:cNvCxnSpPr/>
          <p:nvPr/>
        </p:nvCxnSpPr>
        <p:spPr>
          <a:xfrm flipH="1">
            <a:off x="6276109" y="4486924"/>
            <a:ext cx="3962400" cy="966214"/>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365F23-4DC2-484B-A08C-66A1A3B9BACE}"/>
              </a:ext>
            </a:extLst>
          </p:cNvPr>
          <p:cNvSpPr txBox="1"/>
          <p:nvPr/>
        </p:nvSpPr>
        <p:spPr>
          <a:xfrm>
            <a:off x="3129743" y="5436513"/>
            <a:ext cx="6093228" cy="584775"/>
          </a:xfrm>
          <a:prstGeom prst="rect">
            <a:avLst/>
          </a:prstGeom>
          <a:noFill/>
          <a:ln w="28575">
            <a:solidFill>
              <a:schemeClr val="tx1"/>
            </a:solidFill>
          </a:ln>
        </p:spPr>
        <p:txBody>
          <a:bodyPr wrap="square">
            <a:spAutoFit/>
          </a:bodyPr>
          <a:lstStyle/>
          <a:p>
            <a:pPr algn="ctr">
              <a:spcBef>
                <a:spcPts val="300"/>
              </a:spcBef>
              <a:spcAft>
                <a:spcPts val="300"/>
              </a:spcAft>
            </a:pPr>
            <a:r>
              <a:rPr lang="en-US" sz="3200" b="1" dirty="0" err="1">
                <a:solidFill>
                  <a:srgbClr val="FF0000"/>
                </a:solidFill>
                <a:latin typeface="Times New Roman" panose="02020603050405020304" pitchFamily="18" charset="0"/>
                <a:cs typeface="Times New Roman" panose="02020603050405020304" pitchFamily="18" charset="0"/>
              </a:rPr>
              <a:t>đồ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sộ</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5" name="Rectangle 2"/>
          <p:cNvSpPr>
            <a:spLocks noChangeArrowheads="1"/>
          </p:cNvSpPr>
          <p:nvPr/>
        </p:nvSpPr>
        <p:spPr bwMode="auto">
          <a:xfrm>
            <a:off x="381000" y="179929"/>
            <a:ext cx="114036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3200" b="1" dirty="0" err="1">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2. </a:t>
            </a:r>
            <a:r>
              <a:rPr lang="en-US" sz="3200" b="1" dirty="0" err="1">
                <a:latin typeface="Times New Roman" panose="02020603050405020304" pitchFamily="18" charset="0"/>
                <a:cs typeface="Times New Roman" panose="02020603050405020304" pitchFamily="18" charset="0"/>
              </a:rPr>
              <a:t>Khu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88335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par>
                                <p:cTn id="42" presetID="22" presetClass="entr" presetSubtype="4"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childTnLst>
                          </p:cTn>
                        </p:par>
                        <p:par>
                          <p:cTn id="45" fill="hold">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Đền Ăng Co Vát (Angkor Wat - Campuchia) | Lazi.vn - Cộng đồng Tri thức &amp;  Giáo dục">
            <a:extLst>
              <a:ext uri="{FF2B5EF4-FFF2-40B4-BE49-F238E27FC236}">
                <a16:creationId xmlns:a16="http://schemas.microsoft.com/office/drawing/2014/main" id="{BD70ECF2-ED98-4B6C-9F99-30A0FC9EC1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39" r="554"/>
          <a:stretch/>
        </p:blipFill>
        <p:spPr bwMode="auto">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Đền Ăng Co Vát (Angkor Wat - Campuchia) | Lazi.vn - Cộng đồng Tri thức &amp;  Giáo dục">
            <a:extLst>
              <a:ext uri="{FF2B5EF4-FFF2-40B4-BE49-F238E27FC236}">
                <a16:creationId xmlns:a16="http://schemas.microsoft.com/office/drawing/2014/main" id="{265347A3-C00D-441B-885A-6F11008D08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63" r="-1" b="10880"/>
          <a:stretch/>
        </p:blipFill>
        <p:spPr bwMode="auto">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1714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hám phá đền Angkor Wat - 1 trong 7 kì quan thế giới ở Campuchia">
            <a:extLst>
              <a:ext uri="{FF2B5EF4-FFF2-40B4-BE49-F238E27FC236}">
                <a16:creationId xmlns:a16="http://schemas.microsoft.com/office/drawing/2014/main" id="{325EC87A-2304-4DE6-BB62-C4881C1731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9" r="32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12445"/>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11937D8B-4B32-477F-8BF0-789F42928CCB}"/>
              </a:ext>
            </a:extLst>
          </p:cNvPr>
          <p:cNvSpPr txBox="1"/>
          <p:nvPr/>
        </p:nvSpPr>
        <p:spPr>
          <a:xfrm>
            <a:off x="4419600" y="1769977"/>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KHU ĐỀN CHÍNH</a:t>
            </a:r>
          </a:p>
        </p:txBody>
      </p:sp>
      <p:sp>
        <p:nvSpPr>
          <p:cNvPr id="8" name="TextBox 7">
            <a:extLst>
              <a:ext uri="{FF2B5EF4-FFF2-40B4-BE49-F238E27FC236}">
                <a16:creationId xmlns:a16="http://schemas.microsoft.com/office/drawing/2014/main" id="{17A58DCD-3301-4EA4-93BE-944AD2B3E1F8}"/>
              </a:ext>
            </a:extLst>
          </p:cNvPr>
          <p:cNvSpPr txBox="1"/>
          <p:nvPr/>
        </p:nvSpPr>
        <p:spPr>
          <a:xfrm>
            <a:off x="1066800" y="3320966"/>
            <a:ext cx="3657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nhẵn</a:t>
            </a: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2165C33-32A2-48B6-A208-9B8AC7AF7E4C}"/>
              </a:ext>
            </a:extLst>
          </p:cNvPr>
          <p:cNvSpPr txBox="1"/>
          <p:nvPr/>
        </p:nvSpPr>
        <p:spPr>
          <a:xfrm>
            <a:off x="7772400" y="3320966"/>
            <a:ext cx="36576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khít</a:t>
            </a:r>
            <a:endParaRPr lang="en-US" sz="320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6D8874C7-1AA3-40CF-ABCF-4C06A460B086}"/>
              </a:ext>
            </a:extLst>
          </p:cNvPr>
          <p:cNvCxnSpPr>
            <a:cxnSpLocks/>
            <a:stCxn id="4" idx="2"/>
            <a:endCxn id="8" idx="0"/>
          </p:cNvCxnSpPr>
          <p:nvPr/>
        </p:nvCxnSpPr>
        <p:spPr>
          <a:xfrm flipH="1">
            <a:off x="2895600" y="2354752"/>
            <a:ext cx="33528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C35663-815F-4B65-945B-F2A6D4D71C25}"/>
              </a:ext>
            </a:extLst>
          </p:cNvPr>
          <p:cNvCxnSpPr>
            <a:cxnSpLocks/>
            <a:stCxn id="4" idx="2"/>
            <a:endCxn id="11" idx="0"/>
          </p:cNvCxnSpPr>
          <p:nvPr/>
        </p:nvCxnSpPr>
        <p:spPr>
          <a:xfrm>
            <a:off x="6248400" y="2354752"/>
            <a:ext cx="33528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4FFAF5-4709-405A-812A-F580E68D2E92}"/>
              </a:ext>
            </a:extLst>
          </p:cNvPr>
          <p:cNvCxnSpPr>
            <a:cxnSpLocks/>
          </p:cNvCxnSpPr>
          <p:nvPr/>
        </p:nvCxnSpPr>
        <p:spPr>
          <a:xfrm>
            <a:off x="2743200" y="4890626"/>
            <a:ext cx="3352800" cy="966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8D1805-2E06-4FAE-B609-B3D87A1A1BCA}"/>
              </a:ext>
            </a:extLst>
          </p:cNvPr>
          <p:cNvCxnSpPr>
            <a:cxnSpLocks/>
            <a:stCxn id="11" idx="2"/>
          </p:cNvCxnSpPr>
          <p:nvPr/>
        </p:nvCxnSpPr>
        <p:spPr>
          <a:xfrm flipH="1">
            <a:off x="6096000" y="4890626"/>
            <a:ext cx="3505200" cy="977935"/>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BF7788-4D16-4719-98E8-275C2EF9B5DB}"/>
              </a:ext>
            </a:extLst>
          </p:cNvPr>
          <p:cNvSpPr txBox="1"/>
          <p:nvPr/>
        </p:nvSpPr>
        <p:spPr>
          <a:xfrm>
            <a:off x="3057699" y="5868561"/>
            <a:ext cx="6093228" cy="584775"/>
          </a:xfrm>
          <a:prstGeom prst="rect">
            <a:avLst/>
          </a:prstGeom>
          <a:noFill/>
          <a:ln w="28575">
            <a:solidFill>
              <a:schemeClr val="tx1"/>
            </a:solidFill>
          </a:ln>
        </p:spPr>
        <p:txBody>
          <a:bodyPr wrap="square">
            <a:spAutoFit/>
          </a:bodyPr>
          <a:lstStyle/>
          <a:p>
            <a:pPr algn="ctr">
              <a:spcBef>
                <a:spcPts val="300"/>
              </a:spcBef>
              <a:spcAft>
                <a:spcPts val="300"/>
              </a:spcAft>
            </a:pP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3" name="Rectangle: Rounded Corners 14">
            <a:extLst>
              <a:ext uri="{FF2B5EF4-FFF2-40B4-BE49-F238E27FC236}">
                <a16:creationId xmlns:a16="http://schemas.microsoft.com/office/drawing/2014/main" id="{97D26F93-D76F-4018-8F6A-4FAA74D18110}"/>
              </a:ext>
            </a:extLst>
          </p:cNvPr>
          <p:cNvSpPr/>
          <p:nvPr/>
        </p:nvSpPr>
        <p:spPr>
          <a:xfrm>
            <a:off x="479376" y="242363"/>
            <a:ext cx="11293216" cy="6858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err="1">
                <a:latin typeface="Times New Roman" panose="02020603050405020304" pitchFamily="18" charset="0"/>
                <a:cs typeface="Times New Roman" panose="02020603050405020304" pitchFamily="18" charset="0"/>
              </a:rPr>
              <a:t>Khu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41477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par>
                                <p:cTn id="33" presetID="2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0"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ạch đá ong – vật liệu cũ cho thời đại mới - KHATRA">
            <a:extLst>
              <a:ext uri="{FF2B5EF4-FFF2-40B4-BE49-F238E27FC236}">
                <a16:creationId xmlns:a16="http://schemas.microsoft.com/office/drawing/2014/main" id="{3B9C9831-70EA-40B5-B1B7-F7F8D6954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2"/>
            <a:ext cx="12192000" cy="686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676656"/>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Ý nghĩa của bài Ăng-co Vát? Xem bài đọc Ăng-co Vát Ăng">
            <a:extLst>
              <a:ext uri="{FF2B5EF4-FFF2-40B4-BE49-F238E27FC236}">
                <a16:creationId xmlns:a16="http://schemas.microsoft.com/office/drawing/2014/main" id="{15A29AA6-DDF2-4C3A-AE9D-69E2680121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1916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ẹn nguyên nét cổ Angko Wat, Angko Thom trong lòng &quot;đất nước chùa tháp&quot;">
            <a:extLst>
              <a:ext uri="{FF2B5EF4-FFF2-40B4-BE49-F238E27FC236}">
                <a16:creationId xmlns:a16="http://schemas.microsoft.com/office/drawing/2014/main" id="{D4FAB883-6E89-46CA-A39F-12AB3657A4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774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hững lý do khiến du khách say mê đền Angkor Wat | Báo Dân trí">
            <a:extLst>
              <a:ext uri="{FF2B5EF4-FFF2-40B4-BE49-F238E27FC236}">
                <a16:creationId xmlns:a16="http://schemas.microsoft.com/office/drawing/2014/main" id="{897E27AB-0B8F-4037-A864-0921827671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50" b="1736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413481"/>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ùng khám phá địa điểm Angkor Thom tại siem reap - GODY.VN">
            <a:extLst>
              <a:ext uri="{FF2B5EF4-FFF2-40B4-BE49-F238E27FC236}">
                <a16:creationId xmlns:a16="http://schemas.microsoft.com/office/drawing/2014/main" id="{E71934D9-934F-4E48-902F-492280C58A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98" b="14748"/>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253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Rounded Corners 9">
            <a:extLst>
              <a:ext uri="{FF2B5EF4-FFF2-40B4-BE49-F238E27FC236}">
                <a16:creationId xmlns:a16="http://schemas.microsoft.com/office/drawing/2014/main" id="{184EA33E-30ED-4790-B462-3ECC7D704191}"/>
              </a:ext>
            </a:extLst>
          </p:cNvPr>
          <p:cNvSpPr/>
          <p:nvPr/>
        </p:nvSpPr>
        <p:spPr>
          <a:xfrm>
            <a:off x="335360" y="332656"/>
            <a:ext cx="11305256" cy="798897"/>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4. </a:t>
            </a:r>
            <a:r>
              <a:rPr lang="en-US" sz="3200" b="1" dirty="0" err="1">
                <a:solidFill>
                  <a:schemeClr val="tx1"/>
                </a:solidFill>
                <a:latin typeface="Times New Roman" panose="02020603050405020304" pitchFamily="18" charset="0"/>
                <a:cs typeface="Times New Roman" panose="02020603050405020304" pitchFamily="18" charset="0"/>
              </a:rPr>
              <a:t>Phong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cảnh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đền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lúc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hoàng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hôn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có</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gì</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đẹp</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2" name="Rectangle 1"/>
          <p:cNvSpPr/>
          <p:nvPr/>
        </p:nvSpPr>
        <p:spPr>
          <a:xfrm>
            <a:off x="335360" y="1131553"/>
            <a:ext cx="11437936" cy="2554545"/>
          </a:xfrm>
          <a:prstGeom prst="rect">
            <a:avLst/>
          </a:prstGeom>
        </p:spPr>
        <p:txBody>
          <a:bodyPr wrap="square">
            <a:spAutoFit/>
          </a:bodyPr>
          <a:lstStyle/>
          <a:p>
            <a:pPr algn="just"/>
            <a:r>
              <a:rPr lang="en-US" sz="3200" b="1" dirty="0">
                <a:solidFill>
                  <a:srgbClr val="0000FF"/>
                </a:solidFill>
                <a:latin typeface="+mj-lt"/>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l</a:t>
            </a:r>
            <a:r>
              <a:rPr lang="vi-VN" sz="3200" b="1" dirty="0">
                <a:solidFill>
                  <a:srgbClr val="0000FF"/>
                </a:solidFill>
                <a:latin typeface="Times New Roman" panose="02020603050405020304" pitchFamily="18" charset="0"/>
                <a:cs typeface="Times New Roman" panose="02020603050405020304" pitchFamily="18" charset="0"/>
              </a:rPr>
              <a:t>úc hoàng hôn, Ăng-co Vát thật huy hoàng</a:t>
            </a:r>
            <a:r>
              <a:rPr lang="en-US" sz="3200" b="1" dirty="0">
                <a:solidFill>
                  <a:srgbClr val="0000FF"/>
                </a:solidFill>
                <a:latin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cs typeface="Times New Roman" panose="02020603050405020304" pitchFamily="18" charset="0"/>
              </a:rPr>
              <a:t>ánh sáng chiếu soi vào bóng tối cửa đền. Những ngọn tháp cao vút giữa những chùm lá thốt nốt xòa tán tròn</a:t>
            </a:r>
            <a:r>
              <a:rPr lang="en-US" sz="3200" b="1" dirty="0">
                <a:solidFill>
                  <a:srgbClr val="0000FF"/>
                </a:solidFill>
                <a:latin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cs typeface="Times New Roman" panose="02020603050405020304" pitchFamily="18" charset="0"/>
              </a:rPr>
              <a:t>Ngôi đền cao với những thềm đá rêu phong</a:t>
            </a:r>
            <a:r>
              <a:rPr lang="en-US" sz="3200" b="1" dirty="0">
                <a:solidFill>
                  <a:srgbClr val="0000FF"/>
                </a:solidFill>
                <a:latin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cs typeface="Times New Roman" panose="02020603050405020304" pitchFamily="18" charset="0"/>
              </a:rPr>
              <a:t>càng </a:t>
            </a:r>
            <a:r>
              <a:rPr lang="en-US" sz="3200" b="1" dirty="0" err="1">
                <a:solidFill>
                  <a:srgbClr val="0000FF"/>
                </a:solidFill>
                <a:latin typeface="Times New Roman" panose="02020603050405020304" pitchFamily="18" charset="0"/>
                <a:cs typeface="Times New Roman" panose="02020603050405020304" pitchFamily="18" charset="0"/>
              </a:rPr>
              <a:t>trở</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uy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nghi</a:t>
            </a:r>
            <a:r>
              <a:rPr lang="en-US" sz="3200" b="1" dirty="0">
                <a:solidFill>
                  <a:srgbClr val="0000FF"/>
                </a:solidFill>
                <a:latin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cs typeface="Times New Roman" panose="02020603050405020304" pitchFamily="18" charset="0"/>
              </a:rPr>
              <a:t>thâm nghiêm </a:t>
            </a:r>
            <a:r>
              <a:rPr lang="en-US" sz="3200" b="1" dirty="0" err="1">
                <a:solidFill>
                  <a:srgbClr val="0000FF"/>
                </a:solidFill>
                <a:latin typeface="Times New Roman" panose="02020603050405020304" pitchFamily="18" charset="0"/>
                <a:cs typeface="Times New Roman" panose="02020603050405020304" pitchFamily="18" charset="0"/>
              </a:rPr>
              <a:t>hơn</a:t>
            </a:r>
            <a:r>
              <a:rPr lang="en-US" sz="3200" b="1" dirty="0">
                <a:solidFill>
                  <a:srgbClr val="0000FF"/>
                </a:solidFill>
                <a:latin typeface="Times New Roman" panose="02020603050405020304" pitchFamily="18" charset="0"/>
                <a:cs typeface="Times New Roman" panose="02020603050405020304" pitchFamily="18" charset="0"/>
              </a:rPr>
              <a:t> </a:t>
            </a:r>
            <a:r>
              <a:rPr lang="vi-VN" sz="3200" b="1" dirty="0">
                <a:solidFill>
                  <a:srgbClr val="0000FF"/>
                </a:solidFill>
                <a:latin typeface="Times New Roman" panose="02020603050405020304" pitchFamily="18" charset="0"/>
                <a:cs typeface="Times New Roman" panose="02020603050405020304" pitchFamily="18" charset="0"/>
              </a:rPr>
              <a:t>dưới ánh </a:t>
            </a:r>
            <a:r>
              <a:rPr lang="en-US" sz="3200" b="1" dirty="0" err="1">
                <a:solidFill>
                  <a:srgbClr val="0000FF"/>
                </a:solidFill>
                <a:latin typeface="Times New Roman" panose="02020603050405020304" pitchFamily="18" charset="0"/>
                <a:cs typeface="Times New Roman" panose="02020603050405020304" pitchFamily="18" charset="0"/>
              </a:rPr>
              <a:t>chiều</a:t>
            </a:r>
            <a:r>
              <a:rPr lang="vi-VN" sz="3200" b="1" dirty="0">
                <a:solidFill>
                  <a:srgbClr val="0000FF"/>
                </a:solidFill>
                <a:latin typeface="Times New Roman" panose="02020603050405020304" pitchFamily="18" charset="0"/>
                <a:cs typeface="Times New Roman" panose="02020603050405020304" pitchFamily="18" charset="0"/>
              </a:rPr>
              <a:t> vàng, khi đàn dơi bay tỏa ra từ các ngách.</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780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ạn bài Ăng-co Vát">
            <a:extLst>
              <a:ext uri="{FF2B5EF4-FFF2-40B4-BE49-F238E27FC236}">
                <a16:creationId xmlns:a16="http://schemas.microsoft.com/office/drawing/2014/main" id="{E40E32E4-D924-4BFE-B7E3-6BBBC10BDC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32" r="-1" b="-1"/>
          <a:stretch/>
        </p:blipFill>
        <p:spPr bwMode="auto">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Thốt nốt – Wikipedia tiếng Việt">
            <a:extLst>
              <a:ext uri="{FF2B5EF4-FFF2-40B4-BE49-F238E27FC236}">
                <a16:creationId xmlns:a16="http://schemas.microsoft.com/office/drawing/2014/main" id="{E313911E-2871-4AA2-BAF6-0112E03B4E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26" r="-1" b="17017"/>
          <a:stretch/>
        </p:blipFill>
        <p:spPr bwMode="auto">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870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ùng khám phá địa điểm Angkor Thom tại siem reap - GODY.VN">
            <a:extLst>
              <a:ext uri="{FF2B5EF4-FFF2-40B4-BE49-F238E27FC236}">
                <a16:creationId xmlns:a16="http://schemas.microsoft.com/office/drawing/2014/main" id="{FC6C88E6-D608-4FB0-A40E-957FEA0F18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378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ơi ngắm hoàng hôn đẹp nhất thế giới">
            <a:extLst>
              <a:ext uri="{FF2B5EF4-FFF2-40B4-BE49-F238E27FC236}">
                <a16:creationId xmlns:a16="http://schemas.microsoft.com/office/drawing/2014/main" id="{2E3A2D3D-1D51-47E0-B719-057517A0EF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5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3132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727201" y="1612677"/>
            <a:ext cx="87376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Khám</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phá</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6" name="WordArt 7"/>
          <p:cNvSpPr>
            <a:spLocks noChangeArrowheads="1" noChangeShapeType="1" noTextEdit="1"/>
          </p:cNvSpPr>
          <p:nvPr/>
        </p:nvSpPr>
        <p:spPr bwMode="auto">
          <a:xfrm>
            <a:off x="3755926" y="2915415"/>
            <a:ext cx="4953000" cy="729609"/>
          </a:xfrm>
          <a:prstGeom prst="rect">
            <a:avLst/>
          </a:prstGeom>
        </p:spPr>
        <p:txBody>
          <a:bodyPr wrap="none" fromWordArt="1">
            <a:prstTxWarp prst="textPlain">
              <a:avLst>
                <a:gd name="adj" fmla="val 50000"/>
              </a:avLst>
            </a:prstTxWarp>
          </a:bodyPr>
          <a:lstStyle/>
          <a:p>
            <a:pPr algn="ctr"/>
            <a:r>
              <a:rPr lang="en-US" sz="36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Ăng</a:t>
            </a:r>
            <a:r>
              <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-co </a:t>
            </a:r>
            <a:r>
              <a:rPr lang="en-US" sz="36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Vát</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17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2000"/>
                                        <p:tgtEl>
                                          <p:spTgt spid="6"/>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6"/>
                                        </p:tgtEl>
                                      </p:cBhvr>
                                    </p:animEffect>
                                    <p:animScale>
                                      <p:cBhvr>
                                        <p:cTn id="10" dur="500" autoRev="1" fill="hold"/>
                                        <p:tgtEl>
                                          <p:spTgt spid="6"/>
                                        </p:tgtEl>
                                      </p:cBhvr>
                                      <p:by x="105000" y="105000"/>
                                    </p:animScale>
                                  </p:childTnLst>
                                </p:cTn>
                              </p:par>
                              <p:par>
                                <p:cTn id="11" presetID="23" presetClass="emph" presetSubtype="0" repeatCount="indefinite" fill="hold" nodeType="withEffect">
                                  <p:stCondLst>
                                    <p:cond delay="0"/>
                                  </p:stCondLst>
                                  <p:childTnLst>
                                    <p:animClr clrSpc="hsl" dir="cw">
                                      <p:cBhvr override="childStyle">
                                        <p:cTn id="12" dur="5000" fill="hold"/>
                                        <p:tgtEl>
                                          <p:spTgt spid="6"/>
                                        </p:tgtEl>
                                        <p:attrNameLst>
                                          <p:attrName>style.color</p:attrName>
                                        </p:attrNameLst>
                                      </p:cBhvr>
                                      <p:by>
                                        <p:hsl h="10842353" s="0" l="0"/>
                                      </p:by>
                                    </p:animClr>
                                    <p:animClr clrSpc="hsl" dir="cw">
                                      <p:cBhvr>
                                        <p:cTn id="13" dur="5000" fill="hold"/>
                                        <p:tgtEl>
                                          <p:spTgt spid="6"/>
                                        </p:tgtEl>
                                        <p:attrNameLst>
                                          <p:attrName>fillcolor</p:attrName>
                                        </p:attrNameLst>
                                      </p:cBhvr>
                                      <p:by>
                                        <p:hsl h="10842353" s="0" l="0"/>
                                      </p:by>
                                    </p:animClr>
                                    <p:animClr clrSpc="hsl" dir="cw">
                                      <p:cBhvr>
                                        <p:cTn id="14" dur="5000" fill="hold"/>
                                        <p:tgtEl>
                                          <p:spTgt spid="6"/>
                                        </p:tgtEl>
                                        <p:attrNameLst>
                                          <p:attrName>stroke.color</p:attrName>
                                        </p:attrNameLst>
                                      </p:cBhvr>
                                      <p:by>
                                        <p:hsl h="10842353" s="0" l="0"/>
                                      </p:by>
                                    </p:animClr>
                                    <p:set>
                                      <p:cBhvr>
                                        <p:cTn id="15" dur="5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Rounded Corners 9">
            <a:extLst>
              <a:ext uri="{FF2B5EF4-FFF2-40B4-BE49-F238E27FC236}">
                <a16:creationId xmlns:a16="http://schemas.microsoft.com/office/drawing/2014/main" id="{184EA33E-30ED-4790-B462-3ECC7D704191}"/>
              </a:ext>
            </a:extLst>
          </p:cNvPr>
          <p:cNvSpPr/>
          <p:nvPr/>
        </p:nvSpPr>
        <p:spPr>
          <a:xfrm>
            <a:off x="623392" y="404664"/>
            <a:ext cx="11161240" cy="576064"/>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b="1" dirty="0">
                <a:latin typeface="Times New Roman" panose="02020603050405020304" pitchFamily="18" charset="0"/>
                <a:cs typeface="Times New Roman" panose="02020603050405020304" pitchFamily="18" charset="0"/>
              </a:rPr>
              <a:t>* Du </a:t>
            </a:r>
            <a:r>
              <a:rPr lang="en-US" sz="3200" b="1" dirty="0" err="1">
                <a:latin typeface="Times New Roman" panose="02020603050405020304" pitchFamily="18" charset="0"/>
                <a:cs typeface="Times New Roman" panose="02020603050405020304" pitchFamily="18" charset="0"/>
              </a:rPr>
              <a:t>khách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Ăng</a:t>
            </a:r>
            <a:r>
              <a:rPr lang="en-US" sz="3200" b="1" dirty="0">
                <a:latin typeface="Times New Roman" panose="02020603050405020304" pitchFamily="18" charset="0"/>
                <a:cs typeface="Times New Roman" panose="02020603050405020304" pitchFamily="18" charset="0"/>
              </a:rPr>
              <a:t>-co </a:t>
            </a:r>
            <a:r>
              <a:rPr lang="en-US" sz="3200" b="1" dirty="0" err="1">
                <a:latin typeface="Times New Roman" panose="02020603050405020304" pitchFamily="18" charset="0"/>
                <a:cs typeface="Times New Roman" panose="02020603050405020304" pitchFamily="18" charset="0"/>
              </a:rPr>
              <a:t>Vát</a:t>
            </a:r>
            <a:r>
              <a:rPr lang="en-US" sz="3200" b="1" dirty="0">
                <a:latin typeface="Times New Roman" panose="02020603050405020304" pitchFamily="18" charset="0"/>
                <a:cs typeface="Times New Roman" panose="02020603050405020304" pitchFamily="18" charset="0"/>
              </a:rPr>
              <a:t>?</a:t>
            </a:r>
          </a:p>
        </p:txBody>
      </p:sp>
      <p:sp>
        <p:nvSpPr>
          <p:cNvPr id="16" name="Rectangle: Rounded Corners 15">
            <a:extLst>
              <a:ext uri="{FF2B5EF4-FFF2-40B4-BE49-F238E27FC236}">
                <a16:creationId xmlns:a16="http://schemas.microsoft.com/office/drawing/2014/main" id="{321FF37C-177C-4802-88F9-F7C0E5C293D0}"/>
              </a:ext>
            </a:extLst>
          </p:cNvPr>
          <p:cNvSpPr/>
          <p:nvPr/>
        </p:nvSpPr>
        <p:spPr>
          <a:xfrm>
            <a:off x="3359696" y="1613962"/>
            <a:ext cx="5479479" cy="9198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a:t>
            </a:r>
          </a:p>
        </p:txBody>
      </p:sp>
      <p:sp>
        <p:nvSpPr>
          <p:cNvPr id="17" name="Rectangle: Rounded Corners 16">
            <a:extLst>
              <a:ext uri="{FF2B5EF4-FFF2-40B4-BE49-F238E27FC236}">
                <a16:creationId xmlns:a16="http://schemas.microsoft.com/office/drawing/2014/main" id="{37A7C59E-02FE-4333-8C33-1468489A6288}"/>
              </a:ext>
            </a:extLst>
          </p:cNvPr>
          <p:cNvSpPr/>
          <p:nvPr/>
        </p:nvSpPr>
        <p:spPr>
          <a:xfrm>
            <a:off x="3359696" y="3068960"/>
            <a:ext cx="5479479"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endParaRPr lang="en-US" sz="2800"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6A1AC47-3B12-4BAF-BD85-F70FA0D9763A}"/>
              </a:ext>
            </a:extLst>
          </p:cNvPr>
          <p:cNvSpPr/>
          <p:nvPr/>
        </p:nvSpPr>
        <p:spPr>
          <a:xfrm>
            <a:off x="3359695" y="4613100"/>
            <a:ext cx="5479479"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tảng</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a:t>
            </a:r>
          </a:p>
        </p:txBody>
      </p:sp>
      <p:sp>
        <p:nvSpPr>
          <p:cNvPr id="22" name="Oval 21">
            <a:extLst>
              <a:ext uri="{FF2B5EF4-FFF2-40B4-BE49-F238E27FC236}">
                <a16:creationId xmlns:a16="http://schemas.microsoft.com/office/drawing/2014/main" id="{7B10F97B-E86C-4BDC-9C3A-7D96F4A96392}"/>
              </a:ext>
            </a:extLst>
          </p:cNvPr>
          <p:cNvSpPr/>
          <p:nvPr/>
        </p:nvSpPr>
        <p:spPr>
          <a:xfrm>
            <a:off x="2500575" y="1850043"/>
            <a:ext cx="576222" cy="536644"/>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A</a:t>
            </a:r>
          </a:p>
        </p:txBody>
      </p:sp>
      <p:sp>
        <p:nvSpPr>
          <p:cNvPr id="23" name="Oval 22">
            <a:extLst>
              <a:ext uri="{FF2B5EF4-FFF2-40B4-BE49-F238E27FC236}">
                <a16:creationId xmlns:a16="http://schemas.microsoft.com/office/drawing/2014/main" id="{84A4132B-9D7A-48B9-A75E-EB0578047195}"/>
              </a:ext>
            </a:extLst>
          </p:cNvPr>
          <p:cNvSpPr/>
          <p:nvPr/>
        </p:nvSpPr>
        <p:spPr>
          <a:xfrm>
            <a:off x="2500575" y="3256002"/>
            <a:ext cx="576222" cy="536644"/>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B</a:t>
            </a:r>
          </a:p>
        </p:txBody>
      </p:sp>
      <p:sp>
        <p:nvSpPr>
          <p:cNvPr id="24" name="Oval 23">
            <a:extLst>
              <a:ext uri="{FF2B5EF4-FFF2-40B4-BE49-F238E27FC236}">
                <a16:creationId xmlns:a16="http://schemas.microsoft.com/office/drawing/2014/main" id="{A1DA5EFC-4EF9-434F-B36E-26E6D9692893}"/>
              </a:ext>
            </a:extLst>
          </p:cNvPr>
          <p:cNvSpPr/>
          <p:nvPr/>
        </p:nvSpPr>
        <p:spPr>
          <a:xfrm>
            <a:off x="2567608" y="4804723"/>
            <a:ext cx="576222" cy="536644"/>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C</a:t>
            </a:r>
          </a:p>
        </p:txBody>
      </p:sp>
      <p:sp>
        <p:nvSpPr>
          <p:cNvPr id="11" name="Oval 10"/>
          <p:cNvSpPr/>
          <p:nvPr/>
        </p:nvSpPr>
        <p:spPr>
          <a:xfrm>
            <a:off x="2261691" y="3114423"/>
            <a:ext cx="882139" cy="8411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0099"/>
              </a:solidFill>
            </a:endParaRPr>
          </a:p>
        </p:txBody>
      </p:sp>
    </p:spTree>
    <p:extLst>
      <p:ext uri="{BB962C8B-B14F-4D97-AF65-F5344CB8AC3E}">
        <p14:creationId xmlns:p14="http://schemas.microsoft.com/office/powerpoint/2010/main" val="3616110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17" grpId="0" animBg="1"/>
      <p:bldP spid="15" grpId="0" animBg="1"/>
      <p:bldP spid="22" grpId="0"/>
      <p:bldP spid="23" grpId="0"/>
      <p:bldP spid="24"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3DAD66F6-1F4E-4BF6-8152-2071F04AB082}"/>
              </a:ext>
            </a:extLst>
          </p:cNvPr>
          <p:cNvSpPr txBox="1"/>
          <p:nvPr/>
        </p:nvSpPr>
        <p:spPr>
          <a:xfrm>
            <a:off x="4326426" y="297207"/>
            <a:ext cx="3657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KHU ĐỀN CHÍNH</a:t>
            </a:r>
          </a:p>
        </p:txBody>
      </p:sp>
      <p:sp>
        <p:nvSpPr>
          <p:cNvPr id="4" name="TextBox 3">
            <a:extLst>
              <a:ext uri="{FF2B5EF4-FFF2-40B4-BE49-F238E27FC236}">
                <a16:creationId xmlns:a16="http://schemas.microsoft.com/office/drawing/2014/main" id="{60BF1A2C-5659-442A-9949-9A20D4CBFFCA}"/>
              </a:ext>
            </a:extLst>
          </p:cNvPr>
          <p:cNvSpPr txBox="1"/>
          <p:nvPr/>
        </p:nvSpPr>
        <p:spPr>
          <a:xfrm>
            <a:off x="479714" y="1981200"/>
            <a:ext cx="1371600"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98E1F4D-9FB6-42C6-A7C9-D8544031BE3D}"/>
              </a:ext>
            </a:extLst>
          </p:cNvPr>
          <p:cNvSpPr txBox="1"/>
          <p:nvPr/>
        </p:nvSpPr>
        <p:spPr>
          <a:xfrm>
            <a:off x="2137062" y="1981199"/>
            <a:ext cx="1866900"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latin typeface="Times New Roman" panose="02020603050405020304" pitchFamily="18" charset="0"/>
                <a:cs typeface="Times New Roman" panose="02020603050405020304" pitchFamily="18" charset="0"/>
              </a:rPr>
              <a:t>Ba </a:t>
            </a:r>
            <a:r>
              <a:rPr lang="en-US" sz="3200" dirty="0" err="1">
                <a:latin typeface="Times New Roman" panose="02020603050405020304" pitchFamily="18" charset="0"/>
                <a:cs typeface="Times New Roman" panose="02020603050405020304" pitchFamily="18" charset="0"/>
              </a:rPr>
              <a:t>tầng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lang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1500m</a:t>
            </a:r>
          </a:p>
        </p:txBody>
      </p:sp>
      <p:sp>
        <p:nvSpPr>
          <p:cNvPr id="6" name="TextBox 5">
            <a:extLst>
              <a:ext uri="{FF2B5EF4-FFF2-40B4-BE49-F238E27FC236}">
                <a16:creationId xmlns:a16="http://schemas.microsoft.com/office/drawing/2014/main" id="{2484AB8F-A4F7-4C90-BE5B-85C0A242628C}"/>
              </a:ext>
            </a:extLst>
          </p:cNvPr>
          <p:cNvSpPr txBox="1"/>
          <p:nvPr/>
        </p:nvSpPr>
        <p:spPr>
          <a:xfrm>
            <a:off x="4307030" y="1981198"/>
            <a:ext cx="1485901"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398 </a:t>
            </a:r>
          </a:p>
          <a:p>
            <a:pPr algn="ct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AC3DFA8-D869-4FFA-BF9F-74D73CBE399F}"/>
              </a:ext>
            </a:extLst>
          </p:cNvPr>
          <p:cNvSpPr txBox="1"/>
          <p:nvPr/>
        </p:nvSpPr>
        <p:spPr>
          <a:xfrm>
            <a:off x="6096000" y="1981200"/>
            <a:ext cx="2841913"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nhẵn</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12B52E8-064A-4490-8D86-FF9A626075FE}"/>
              </a:ext>
            </a:extLst>
          </p:cNvPr>
          <p:cNvSpPr txBox="1"/>
          <p:nvPr/>
        </p:nvSpPr>
        <p:spPr>
          <a:xfrm>
            <a:off x="9272847" y="1981198"/>
            <a:ext cx="2502825"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khít</a:t>
            </a:r>
            <a:endParaRPr lang="en-US" sz="3200" dirty="0">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3C8F9FC3-CB1C-4F06-831A-49017AE2B026}"/>
              </a:ext>
            </a:extLst>
          </p:cNvPr>
          <p:cNvCxnSpPr>
            <a:cxnSpLocks/>
            <a:stCxn id="3" idx="2"/>
          </p:cNvCxnSpPr>
          <p:nvPr/>
        </p:nvCxnSpPr>
        <p:spPr>
          <a:xfrm flipH="1">
            <a:off x="1165514" y="881982"/>
            <a:ext cx="4989712" cy="1106143"/>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FA3B80FA-3254-419E-80AE-5FF7651EBA27}"/>
              </a:ext>
            </a:extLst>
          </p:cNvPr>
          <p:cNvCxnSpPr>
            <a:cxnSpLocks/>
            <a:stCxn id="3" idx="2"/>
          </p:cNvCxnSpPr>
          <p:nvPr/>
        </p:nvCxnSpPr>
        <p:spPr>
          <a:xfrm flipH="1">
            <a:off x="3045926" y="881982"/>
            <a:ext cx="3109300" cy="1099216"/>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D8E9B2F7-1A29-4247-A7BC-66AED88F2C23}"/>
              </a:ext>
            </a:extLst>
          </p:cNvPr>
          <p:cNvCxnSpPr>
            <a:cxnSpLocks/>
            <a:stCxn id="3" idx="2"/>
          </p:cNvCxnSpPr>
          <p:nvPr/>
        </p:nvCxnSpPr>
        <p:spPr>
          <a:xfrm flipH="1">
            <a:off x="5044440" y="881982"/>
            <a:ext cx="1110786" cy="1092289"/>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BB28E199-3C2F-4FF5-9EEF-42E62EC25A54}"/>
              </a:ext>
            </a:extLst>
          </p:cNvPr>
          <p:cNvCxnSpPr>
            <a:cxnSpLocks/>
            <a:stCxn id="3" idx="2"/>
          </p:cNvCxnSpPr>
          <p:nvPr/>
        </p:nvCxnSpPr>
        <p:spPr>
          <a:xfrm>
            <a:off x="6155226" y="881982"/>
            <a:ext cx="1325019" cy="10922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AD433992-9628-4F23-81AF-A215D776A67A}"/>
              </a:ext>
            </a:extLst>
          </p:cNvPr>
          <p:cNvCxnSpPr>
            <a:cxnSpLocks/>
            <a:stCxn id="3" idx="2"/>
          </p:cNvCxnSpPr>
          <p:nvPr/>
        </p:nvCxnSpPr>
        <p:spPr>
          <a:xfrm>
            <a:off x="6155226" y="881982"/>
            <a:ext cx="4360372" cy="1106369"/>
          </a:xfrm>
          <a:prstGeom prst="line">
            <a:avLst/>
          </a:prstGeom>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2E73AF68-91DE-4B33-A7F0-015C51381DD3}"/>
              </a:ext>
            </a:extLst>
          </p:cNvPr>
          <p:cNvSpPr txBox="1"/>
          <p:nvPr/>
        </p:nvSpPr>
        <p:spPr>
          <a:xfrm>
            <a:off x="1868630" y="4538566"/>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đồ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sộ</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BBC429F-3723-42EA-8919-45A812A42B0F}"/>
              </a:ext>
            </a:extLst>
          </p:cNvPr>
          <p:cNvSpPr txBox="1"/>
          <p:nvPr/>
        </p:nvSpPr>
        <p:spPr>
          <a:xfrm>
            <a:off x="7819500" y="4557744"/>
            <a:ext cx="2438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kì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endParaRPr 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81EF4639-118E-44DE-83C5-FD7CD847F869}"/>
              </a:ext>
            </a:extLst>
          </p:cNvPr>
          <p:cNvCxnSpPr>
            <a:cxnSpLocks/>
            <a:stCxn id="4" idx="2"/>
          </p:cNvCxnSpPr>
          <p:nvPr/>
        </p:nvCxnSpPr>
        <p:spPr>
          <a:xfrm>
            <a:off x="1165514" y="4043303"/>
            <a:ext cx="1833137" cy="495263"/>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1BCB08DC-B7E0-421E-84AF-EFE5E8469371}"/>
              </a:ext>
            </a:extLst>
          </p:cNvPr>
          <p:cNvCxnSpPr>
            <a:cxnSpLocks/>
          </p:cNvCxnSpPr>
          <p:nvPr/>
        </p:nvCxnSpPr>
        <p:spPr>
          <a:xfrm>
            <a:off x="2998651" y="4036376"/>
            <a:ext cx="1" cy="50219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66EC39CE-875B-4BB0-8BFC-FF8512D21E06}"/>
              </a:ext>
            </a:extLst>
          </p:cNvPr>
          <p:cNvCxnSpPr>
            <a:cxnSpLocks/>
            <a:stCxn id="6" idx="2"/>
          </p:cNvCxnSpPr>
          <p:nvPr/>
        </p:nvCxnSpPr>
        <p:spPr>
          <a:xfrm flipH="1">
            <a:off x="3019707" y="4043301"/>
            <a:ext cx="2030274" cy="488338"/>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25B8B5BD-D1DF-4434-9A28-ACE82F24B32B}"/>
              </a:ext>
            </a:extLst>
          </p:cNvPr>
          <p:cNvCxnSpPr>
            <a:cxnSpLocks/>
          </p:cNvCxnSpPr>
          <p:nvPr/>
        </p:nvCxnSpPr>
        <p:spPr>
          <a:xfrm>
            <a:off x="7439710" y="4062481"/>
            <a:ext cx="1598990" cy="469158"/>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E9E4EF0D-43B6-4ED9-96EA-11960D605ED5}"/>
              </a:ext>
            </a:extLst>
          </p:cNvPr>
          <p:cNvCxnSpPr>
            <a:cxnSpLocks/>
            <a:stCxn id="8" idx="2"/>
          </p:cNvCxnSpPr>
          <p:nvPr/>
        </p:nvCxnSpPr>
        <p:spPr>
          <a:xfrm flipH="1">
            <a:off x="9022470" y="4043301"/>
            <a:ext cx="1501790" cy="488338"/>
          </a:xfrm>
          <a:prstGeom prst="line">
            <a:avLst/>
          </a:prstGeom>
        </p:spPr>
        <p:style>
          <a:lnRef idx="3">
            <a:schemeClr val="accent2"/>
          </a:lnRef>
          <a:fillRef idx="0">
            <a:schemeClr val="accent2"/>
          </a:fillRef>
          <a:effectRef idx="2">
            <a:schemeClr val="accent2"/>
          </a:effectRef>
          <a:fontRef idx="minor">
            <a:schemeClr val="tx1"/>
          </a:fontRef>
        </p:style>
      </p:cxnSp>
      <p:sp>
        <p:nvSpPr>
          <p:cNvPr id="33" name="Rectangle: Rounded Corners 32">
            <a:extLst>
              <a:ext uri="{FF2B5EF4-FFF2-40B4-BE49-F238E27FC236}">
                <a16:creationId xmlns:a16="http://schemas.microsoft.com/office/drawing/2014/main" id="{3563804E-14FC-483D-8244-14DA8C2600D4}"/>
              </a:ext>
            </a:extLst>
          </p:cNvPr>
          <p:cNvSpPr/>
          <p:nvPr/>
        </p:nvSpPr>
        <p:spPr>
          <a:xfrm>
            <a:off x="3356260" y="5650299"/>
            <a:ext cx="5479479" cy="919891"/>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endParaRPr lang="en-US" sz="3200" dirty="0">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9623F608-84BC-4D58-BFCB-910B7746713E}"/>
              </a:ext>
            </a:extLst>
          </p:cNvPr>
          <p:cNvCxnSpPr>
            <a:cxnSpLocks/>
            <a:endCxn id="33" idx="0"/>
          </p:cNvCxnSpPr>
          <p:nvPr/>
        </p:nvCxnSpPr>
        <p:spPr>
          <a:xfrm>
            <a:off x="3019707" y="5142517"/>
            <a:ext cx="3076293" cy="507782"/>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387D1788-4FF4-419F-BD16-7F5629AEA7D8}"/>
              </a:ext>
            </a:extLst>
          </p:cNvPr>
          <p:cNvCxnSpPr>
            <a:cxnSpLocks/>
            <a:stCxn id="20" idx="2"/>
          </p:cNvCxnSpPr>
          <p:nvPr/>
        </p:nvCxnSpPr>
        <p:spPr>
          <a:xfrm flipH="1">
            <a:off x="6070262" y="5142519"/>
            <a:ext cx="2968438" cy="48833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33936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
          <p:cNvSpPr>
            <a:spLocks noChangeArrowheads="1"/>
          </p:cNvSpPr>
          <p:nvPr/>
        </p:nvSpPr>
        <p:spPr bwMode="auto">
          <a:xfrm>
            <a:off x="263352" y="404664"/>
            <a:ext cx="11644009" cy="584775"/>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1219170">
              <a:defRPr/>
            </a:pPr>
            <a:r>
              <a:rPr lang="en-US" altLang="en-US" sz="3200" b="1" u="sng" dirty="0" err="1">
                <a:ln w="0"/>
                <a:solidFill>
                  <a:srgbClr val="FF0000"/>
                </a:solidFill>
                <a:latin typeface="Arial" panose="020B0604020202020204" pitchFamily="34" charset="0"/>
                <a:cs typeface="Arial" panose="020B0604020202020204" pitchFamily="34" charset="0"/>
              </a:rPr>
              <a:t>Nội</a:t>
            </a:r>
            <a:r>
              <a:rPr lang="en-US" altLang="en-US" sz="3200" b="1" u="sng" dirty="0">
                <a:ln w="0"/>
                <a:solidFill>
                  <a:srgbClr val="FF0000"/>
                </a:solidFill>
                <a:latin typeface="Arial" panose="020B0604020202020204" pitchFamily="34" charset="0"/>
                <a:cs typeface="Arial" panose="020B0604020202020204" pitchFamily="34" charset="0"/>
              </a:rPr>
              <a:t> dung</a:t>
            </a:r>
            <a:r>
              <a:rPr lang="en-US" altLang="en-US" sz="3200" b="1" dirty="0">
                <a:ln w="0"/>
                <a:solidFill>
                  <a:srgbClr val="FF0000"/>
                </a:solidFill>
                <a:latin typeface="Arial" panose="020B0604020202020204" pitchFamily="34" charset="0"/>
                <a:cs typeface="Arial" panose="020B0604020202020204" pitchFamily="34" charset="0"/>
              </a:rPr>
              <a:t>:</a:t>
            </a:r>
            <a:endParaRPr lang="en-US" sz="3200" b="1" kern="0"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551384" y="1772816"/>
            <a:ext cx="11089232" cy="1754326"/>
          </a:xfrm>
          <a:prstGeom prst="rect">
            <a:avLst/>
          </a:prstGeom>
          <a:solidFill>
            <a:schemeClr val="accent5">
              <a:lumMod val="20000"/>
              <a:lumOff val="80000"/>
            </a:schemeClr>
          </a:solidFill>
        </p:spPr>
        <p:txBody>
          <a:bodyPr wrap="square">
            <a:spAutoFit/>
          </a:bodyPr>
          <a:lstStyle/>
          <a:p>
            <a:pPr algn="just"/>
            <a:r>
              <a:rPr lang="en-US" sz="3600" b="1" dirty="0">
                <a:solidFill>
                  <a:srgbClr val="0000FF"/>
                </a:solidFill>
              </a:rPr>
              <a:t>	</a:t>
            </a:r>
            <a:r>
              <a:rPr lang="vi-VN" sz="3600" b="1" dirty="0">
                <a:solidFill>
                  <a:srgbClr val="0000FF"/>
                </a:solidFill>
              </a:rPr>
              <a:t>Bài </a:t>
            </a:r>
            <a:r>
              <a:rPr lang="en-US" sz="3600" b="1" dirty="0" err="1">
                <a:solidFill>
                  <a:srgbClr val="0000FF"/>
                </a:solidFill>
              </a:rPr>
              <a:t>văn</a:t>
            </a:r>
            <a:r>
              <a:rPr lang="en-US" sz="3600" b="1" dirty="0">
                <a:solidFill>
                  <a:srgbClr val="0000FF"/>
                </a:solidFill>
              </a:rPr>
              <a:t> </a:t>
            </a:r>
            <a:r>
              <a:rPr lang="vi-VN" sz="3600" b="1" dirty="0">
                <a:solidFill>
                  <a:srgbClr val="0000FF"/>
                </a:solidFill>
              </a:rPr>
              <a:t>ca ngợi vẻ đẹp tráng lệ, uy nghi của đền Ăn</a:t>
            </a:r>
            <a:r>
              <a:rPr lang="en-US" sz="3600" b="1" dirty="0">
                <a:solidFill>
                  <a:srgbClr val="0000FF"/>
                </a:solidFill>
              </a:rPr>
              <a:t>g-</a:t>
            </a:r>
            <a:r>
              <a:rPr lang="vi-VN" sz="3600" b="1" dirty="0">
                <a:solidFill>
                  <a:srgbClr val="0000FF"/>
                </a:solidFill>
              </a:rPr>
              <a:t>co Vát, một công trình kiến trúc và điêu khắc tuyệt diệu của nhân dân</a:t>
            </a:r>
            <a:r>
              <a:rPr lang="en-US" sz="3600" b="1" dirty="0">
                <a:solidFill>
                  <a:srgbClr val="0000FF"/>
                </a:solidFill>
              </a:rPr>
              <a:t> </a:t>
            </a:r>
            <a:r>
              <a:rPr lang="vi-VN" sz="3600" b="1" dirty="0">
                <a:solidFill>
                  <a:srgbClr val="0000FF"/>
                </a:solidFill>
              </a:rPr>
              <a:t>Cam </a:t>
            </a:r>
            <a:r>
              <a:rPr lang="en-US" sz="3600" b="1" dirty="0">
                <a:solidFill>
                  <a:srgbClr val="0000FF"/>
                </a:solidFill>
              </a:rPr>
              <a:t>-</a:t>
            </a:r>
            <a:r>
              <a:rPr lang="vi-VN" sz="3600" b="1" dirty="0">
                <a:solidFill>
                  <a:srgbClr val="0000FF"/>
                </a:solidFill>
              </a:rPr>
              <a:t> pu </a:t>
            </a:r>
            <a:r>
              <a:rPr lang="x-none" sz="3600" b="1" dirty="0">
                <a:solidFill>
                  <a:srgbClr val="0000FF"/>
                </a:solidFill>
              </a:rPr>
              <a:t>–</a:t>
            </a:r>
            <a:r>
              <a:rPr lang="vi-VN" sz="3600" b="1" dirty="0">
                <a:solidFill>
                  <a:srgbClr val="0000FF"/>
                </a:solidFill>
              </a:rPr>
              <a:t> chia</a:t>
            </a:r>
            <a:r>
              <a:rPr lang="en-US" sz="3600" b="1" dirty="0">
                <a:solidFill>
                  <a:srgbClr val="0000FF"/>
                </a:solidFill>
              </a:rPr>
              <a:t>.</a:t>
            </a:r>
            <a:endParaRPr lang="vi-VN" sz="3600" b="1" dirty="0">
              <a:solidFill>
                <a:srgbClr val="0000FF"/>
              </a:solidFill>
            </a:endParaRPr>
          </a:p>
        </p:txBody>
      </p:sp>
    </p:spTree>
    <p:extLst>
      <p:ext uri="{BB962C8B-B14F-4D97-AF65-F5344CB8AC3E}">
        <p14:creationId xmlns:p14="http://schemas.microsoft.com/office/powerpoint/2010/main" val="4046624406"/>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819400" y="2276872"/>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đọc</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diễn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cảm</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924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F07409FB-590F-4189-A38C-C90BC183D221}"/>
              </a:ext>
            </a:extLst>
          </p:cNvPr>
          <p:cNvSpPr txBox="1"/>
          <p:nvPr/>
        </p:nvSpPr>
        <p:spPr>
          <a:xfrm>
            <a:off x="537760" y="1484784"/>
            <a:ext cx="11125200" cy="4524315"/>
          </a:xfrm>
          <a:prstGeom prst="rect">
            <a:avLst/>
          </a:prstGeom>
          <a:noFill/>
        </p:spPr>
        <p:txBody>
          <a:bodyPr wrap="square">
            <a:spAutoFit/>
          </a:bodyPr>
          <a:lstStyle/>
          <a:p>
            <a:pPr algn="just"/>
            <a:r>
              <a:rPr lang="en-US" sz="3600" b="0" i="0" dirty="0">
                <a:effectLst/>
                <a:latin typeface="+mj-lt"/>
              </a:rPr>
              <a:t>    </a:t>
            </a:r>
            <a:r>
              <a:rPr lang="vi-VN" sz="3600" b="1" i="0" dirty="0">
                <a:effectLst/>
                <a:latin typeface="+mj-lt"/>
              </a:rPr>
              <a:t>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endParaRPr lang="en-US" sz="3600" b="1" dirty="0">
              <a:latin typeface="+mj-lt"/>
            </a:endParaRPr>
          </a:p>
        </p:txBody>
      </p:sp>
      <p:sp>
        <p:nvSpPr>
          <p:cNvPr id="6" name="Rectangle 5"/>
          <p:cNvSpPr>
            <a:spLocks noChangeArrowheads="1"/>
          </p:cNvSpPr>
          <p:nvPr/>
        </p:nvSpPr>
        <p:spPr bwMode="auto">
          <a:xfrm>
            <a:off x="0" y="539969"/>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Arial" panose="020B0604020202020204" pitchFamily="34" charset="0"/>
                <a:cs typeface="Arial" panose="020B0604020202020204" pitchFamily="34" charset="0"/>
              </a:rPr>
              <a:t>Ăng</a:t>
            </a:r>
            <a:r>
              <a:rPr lang="en-US" sz="3200" b="1" dirty="0">
                <a:solidFill>
                  <a:srgbClr val="FF0000"/>
                </a:solidFill>
                <a:latin typeface="Arial" panose="020B0604020202020204" pitchFamily="34" charset="0"/>
                <a:cs typeface="Arial" panose="020B0604020202020204" pitchFamily="34" charset="0"/>
              </a:rPr>
              <a:t>-co </a:t>
            </a:r>
            <a:r>
              <a:rPr lang="en-US" sz="3200" b="1" dirty="0" err="1">
                <a:solidFill>
                  <a:srgbClr val="FF0000"/>
                </a:solidFill>
                <a:latin typeface="Arial" panose="020B0604020202020204" pitchFamily="34" charset="0"/>
                <a:cs typeface="Arial" panose="020B0604020202020204" pitchFamily="34" charset="0"/>
              </a:rPr>
              <a:t>Vát</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721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F07409FB-590F-4189-A38C-C90BC183D221}"/>
              </a:ext>
            </a:extLst>
          </p:cNvPr>
          <p:cNvSpPr txBox="1"/>
          <p:nvPr/>
        </p:nvSpPr>
        <p:spPr>
          <a:xfrm>
            <a:off x="537760" y="1484784"/>
            <a:ext cx="11125200" cy="4524315"/>
          </a:xfrm>
          <a:prstGeom prst="rect">
            <a:avLst/>
          </a:prstGeom>
          <a:noFill/>
        </p:spPr>
        <p:txBody>
          <a:bodyPr wrap="square">
            <a:spAutoFit/>
          </a:bodyPr>
          <a:lstStyle/>
          <a:p>
            <a:pPr algn="just"/>
            <a:r>
              <a:rPr lang="en-US" sz="3600" b="0" i="0" dirty="0">
                <a:effectLst/>
                <a:latin typeface="+mj-lt"/>
              </a:rPr>
              <a:t>    </a:t>
            </a:r>
            <a:r>
              <a:rPr lang="vi-VN" sz="3600" b="1" i="0" dirty="0">
                <a:effectLst/>
                <a:latin typeface="+mj-lt"/>
              </a:rPr>
              <a:t>Toàn bộ khu đền quay về hướng tây. Lúc hoàng hôn, Ăng-co Vát thật </a:t>
            </a:r>
            <a:r>
              <a:rPr lang="vi-VN" sz="3600" b="1" i="0" dirty="0">
                <a:solidFill>
                  <a:srgbClr val="FF0000"/>
                </a:solidFill>
                <a:effectLst/>
                <a:latin typeface="+mj-lt"/>
              </a:rPr>
              <a:t>huy hoàng</a:t>
            </a:r>
            <a:r>
              <a:rPr lang="vi-VN" sz="3600" b="1" i="0" dirty="0">
                <a:effectLst/>
                <a:latin typeface="+mj-lt"/>
              </a:rPr>
              <a:t>. Mặt trời lặn, ánh sáng </a:t>
            </a:r>
            <a:r>
              <a:rPr lang="vi-VN" sz="3600" b="1" i="0" dirty="0">
                <a:solidFill>
                  <a:srgbClr val="FF0000"/>
                </a:solidFill>
                <a:effectLst/>
                <a:latin typeface="+mj-lt"/>
              </a:rPr>
              <a:t>chiếu soi</a:t>
            </a:r>
            <a:r>
              <a:rPr lang="vi-VN" sz="3600" b="1" i="0" dirty="0">
                <a:effectLst/>
                <a:latin typeface="+mj-lt"/>
              </a:rPr>
              <a:t> vào bóng tối cửa đền. Những ngọn tháp </a:t>
            </a:r>
            <a:r>
              <a:rPr lang="vi-VN" sz="3600" b="1" i="0" dirty="0">
                <a:solidFill>
                  <a:srgbClr val="FF0000"/>
                </a:solidFill>
                <a:effectLst/>
                <a:latin typeface="+mj-lt"/>
              </a:rPr>
              <a:t>cao vút </a:t>
            </a:r>
            <a:r>
              <a:rPr lang="vi-VN" sz="3600" b="1" i="0" dirty="0">
                <a:effectLst/>
                <a:latin typeface="+mj-lt"/>
              </a:rPr>
              <a:t>ở phía trên, </a:t>
            </a:r>
            <a:r>
              <a:rPr lang="vi-VN" sz="3600" b="1" i="0" dirty="0">
                <a:solidFill>
                  <a:srgbClr val="FF0000"/>
                </a:solidFill>
                <a:effectLst/>
                <a:latin typeface="+mj-lt"/>
              </a:rPr>
              <a:t>lấp loáng </a:t>
            </a:r>
            <a:r>
              <a:rPr lang="vi-VN" sz="3600" b="1" i="0" dirty="0">
                <a:effectLst/>
                <a:latin typeface="+mj-lt"/>
              </a:rPr>
              <a:t>giữa những chùm lá thốt nốt xòa tán tròn vượt lên hẳn những hàng muỗm già cổ kính. Ngôi đền cao với những thềm đá rêu phong, </a:t>
            </a:r>
            <a:r>
              <a:rPr lang="vi-VN" sz="3600" b="1" i="0" dirty="0">
                <a:solidFill>
                  <a:srgbClr val="FF0000"/>
                </a:solidFill>
                <a:effectLst/>
                <a:latin typeface="+mj-lt"/>
              </a:rPr>
              <a:t>uy nghi </a:t>
            </a:r>
            <a:r>
              <a:rPr lang="vi-VN" sz="3600" b="1" i="0" dirty="0">
                <a:effectLst/>
                <a:latin typeface="+mj-lt"/>
              </a:rPr>
              <a:t>kì lạ, </a:t>
            </a:r>
            <a:r>
              <a:rPr lang="vi-VN" sz="3600" b="1" i="0" dirty="0">
                <a:solidFill>
                  <a:srgbClr val="FF0000"/>
                </a:solidFill>
                <a:effectLst/>
                <a:latin typeface="+mj-lt"/>
              </a:rPr>
              <a:t>càng cao càng thâm nghiêm</a:t>
            </a:r>
            <a:r>
              <a:rPr lang="vi-VN" sz="3600" b="1" i="0" dirty="0">
                <a:effectLst/>
                <a:latin typeface="+mj-lt"/>
              </a:rPr>
              <a:t> dưới ánh trời vàng, khi đàn dơi bay tỏa ra từ các ngách.</a:t>
            </a:r>
            <a:endParaRPr lang="en-US" sz="3600" b="1" dirty="0">
              <a:latin typeface="+mj-lt"/>
            </a:endParaRPr>
          </a:p>
        </p:txBody>
      </p:sp>
      <p:sp>
        <p:nvSpPr>
          <p:cNvPr id="6" name="Rectangle 5"/>
          <p:cNvSpPr>
            <a:spLocks noChangeArrowheads="1"/>
          </p:cNvSpPr>
          <p:nvPr/>
        </p:nvSpPr>
        <p:spPr bwMode="auto">
          <a:xfrm>
            <a:off x="0" y="539969"/>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Arial" panose="020B0604020202020204" pitchFamily="34" charset="0"/>
                <a:cs typeface="Arial" panose="020B0604020202020204" pitchFamily="34" charset="0"/>
              </a:rPr>
              <a:t>Ăng</a:t>
            </a:r>
            <a:r>
              <a:rPr lang="en-US" sz="3200" b="1" dirty="0">
                <a:solidFill>
                  <a:srgbClr val="FF0000"/>
                </a:solidFill>
                <a:latin typeface="Arial" panose="020B0604020202020204" pitchFamily="34" charset="0"/>
                <a:cs typeface="Arial" panose="020B0604020202020204" pitchFamily="34" charset="0"/>
              </a:rPr>
              <a:t>-co </a:t>
            </a:r>
            <a:r>
              <a:rPr lang="en-US" sz="3200" b="1" dirty="0" err="1">
                <a:solidFill>
                  <a:srgbClr val="FF0000"/>
                </a:solidFill>
                <a:latin typeface="Arial" panose="020B0604020202020204" pitchFamily="34" charset="0"/>
                <a:cs typeface="Arial" panose="020B0604020202020204" pitchFamily="34" charset="0"/>
              </a:rPr>
              <a:t>Vát</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413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15362"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2743200" y="9906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Tạm</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biệt</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các</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em</a:t>
              </a:r>
              <a:r>
                <a:rPr lang="en-US" altLang="en-US" sz="3600" b="1" dirty="0">
                  <a:solidFill>
                    <a:srgbClr val="FFFF00"/>
                  </a:solidFill>
                  <a:latin typeface="HP001 4 hàng" panose="020B0603050302020204" pitchFamily="34" charset="0"/>
                </a:rPr>
                <a:t>,</a:t>
              </a:r>
            </a:p>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hẹn</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gặp</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lại</a:t>
              </a:r>
              <a:r>
                <a:rPr lang="en-US" altLang="en-US" sz="3600" b="1" dirty="0">
                  <a:solidFill>
                    <a:srgbClr val="FFFF00"/>
                  </a:solidFill>
                  <a:latin typeface="HP001 4 hàng" panose="020B0603050302020204" pitchFamily="34" charset="0"/>
                </a:rPr>
                <a:t>!</a:t>
              </a:r>
            </a:p>
          </p:txBody>
        </p:sp>
        <p:sp>
          <p:nvSpPr>
            <p:cNvPr id="4" name="Text Box 9"/>
            <p:cNvSpPr txBox="1">
              <a:spLocks noChangeArrowheads="1"/>
            </p:cNvSpPr>
            <p:nvPr/>
          </p:nvSpPr>
          <p:spPr bwMode="auto">
            <a:xfrm>
              <a:off x="8005159" y="188640"/>
              <a:ext cx="24482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i="1" dirty="0" err="1">
                  <a:solidFill>
                    <a:srgbClr val="0000FF"/>
                  </a:solidFill>
                  <a:latin typeface="HP001 4 hàng" panose="020B0603050302020204" pitchFamily="34" charset="0"/>
                </a:rPr>
                <a:t>Giáo</a:t>
              </a:r>
              <a:r>
                <a:rPr lang="en-US" altLang="en-US" sz="1400" b="1" i="1" dirty="0">
                  <a:solidFill>
                    <a:srgbClr val="0000FF"/>
                  </a:solidFill>
                  <a:latin typeface="HP001 4 hàng" panose="020B0603050302020204" pitchFamily="34" charset="0"/>
                </a:rPr>
                <a:t> </a:t>
              </a:r>
              <a:r>
                <a:rPr lang="en-US" altLang="en-US" sz="1400" b="1" i="1" dirty="0" err="1">
                  <a:solidFill>
                    <a:srgbClr val="0000FF"/>
                  </a:solidFill>
                  <a:latin typeface="HP001 4 hàng" panose="020B0603050302020204" pitchFamily="34" charset="0"/>
                </a:rPr>
                <a:t>viên</a:t>
              </a:r>
              <a:r>
                <a:rPr lang="en-US" altLang="en-US" sz="1400" b="1" i="1" dirty="0">
                  <a:solidFill>
                    <a:srgbClr val="0000FF"/>
                  </a:solidFill>
                  <a:latin typeface="HP001 4 hàng" panose="020B0603050302020204" pitchFamily="34" charset="0"/>
                </a:rPr>
                <a:t>: </a:t>
              </a:r>
              <a:r>
                <a:rPr lang="en-US" altLang="en-US" sz="1400" b="1" i="1" dirty="0" err="1">
                  <a:solidFill>
                    <a:srgbClr val="0000FF"/>
                  </a:solidFill>
                  <a:latin typeface="HP001 4 hàng" panose="020B0603050302020204" pitchFamily="34" charset="0"/>
                </a:rPr>
                <a:t>Trần</a:t>
              </a:r>
              <a:r>
                <a:rPr lang="en-US" altLang="en-US" sz="1400" b="1" i="1" dirty="0">
                  <a:solidFill>
                    <a:srgbClr val="0000FF"/>
                  </a:solidFill>
                  <a:latin typeface="HP001 4 hàng" panose="020B0603050302020204" pitchFamily="34" charset="0"/>
                </a:rPr>
                <a:t> </a:t>
              </a:r>
              <a:r>
                <a:rPr lang="en-US" altLang="en-US" sz="1400" b="1" i="1" dirty="0" err="1">
                  <a:solidFill>
                    <a:srgbClr val="0000FF"/>
                  </a:solidFill>
                  <a:latin typeface="HP001 4 hàng" panose="020B0603050302020204" pitchFamily="34" charset="0"/>
                </a:rPr>
                <a:t>Công</a:t>
              </a:r>
              <a:r>
                <a:rPr lang="en-US" altLang="en-US" sz="1400" b="1" i="1" dirty="0">
                  <a:solidFill>
                    <a:srgbClr val="0000FF"/>
                  </a:solidFill>
                  <a:latin typeface="HP001 4 hàng" panose="020B0603050302020204" pitchFamily="34" charset="0"/>
                </a:rPr>
                <a:t> </a:t>
              </a:r>
              <a:r>
                <a:rPr lang="en-US" altLang="en-US" sz="1400" b="1" i="1" dirty="0" err="1">
                  <a:solidFill>
                    <a:srgbClr val="0000FF"/>
                  </a:solidFill>
                  <a:latin typeface="HP001 4 hàng" panose="020B0603050302020204" pitchFamily="34" charset="0"/>
                </a:rPr>
                <a:t>Hiến</a:t>
              </a:r>
              <a:endParaRPr lang="en-US" altLang="en-US" sz="1400" b="1" i="1" dirty="0">
                <a:solidFill>
                  <a:srgbClr val="0000FF"/>
                </a:solidFill>
                <a:latin typeface="HP001 4 hàng" panose="020B0603050302020204" pitchFamily="34" charset="0"/>
              </a:endParaRPr>
            </a:p>
          </p:txBody>
        </p:sp>
      </p:grpSp>
    </p:spTree>
    <p:extLst>
      <p:ext uri="{BB962C8B-B14F-4D97-AF65-F5344CB8AC3E}">
        <p14:creationId xmlns:p14="http://schemas.microsoft.com/office/powerpoint/2010/main" val="1405915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a:solidFill>
                <a:srgbClr val="000000"/>
              </a:solidFill>
              <a:latin typeface="Times New Roman" panose="02020603050405020304" pitchFamily="18" charset="0"/>
            </a:endParaRP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713" y="3824289"/>
            <a:ext cx="19812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11" descr="Dove-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99113" y="2565401"/>
            <a:ext cx="16764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6598">
            <a:off x="3087689" y="5549901"/>
            <a:ext cx="14176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3"/>
          <p:cNvSpPr>
            <a:spLocks noChangeArrowheads="1" noChangeShapeType="1" noTextEdit="1"/>
          </p:cNvSpPr>
          <p:nvPr/>
        </p:nvSpPr>
        <p:spPr bwMode="auto">
          <a:xfrm>
            <a:off x="3785696" y="539370"/>
            <a:ext cx="4407024" cy="1147786"/>
          </a:xfrm>
          <a:prstGeom prst="rect">
            <a:avLst/>
          </a:prstGeom>
        </p:spPr>
        <p:txBody>
          <a:bodyPr spcFirstLastPara="1" wrap="none" lIns="91367" tIns="45684" rIns="91367" bIns="45684" fromWordArt="1">
            <a:prstTxWarp prst="textArchUp">
              <a:avLst>
                <a:gd name="adj" fmla="val 10800004"/>
              </a:avLst>
            </a:prstTxWarp>
          </a:bodyPr>
          <a:lstStyle/>
          <a:p>
            <a:pPr algn="ctr"/>
            <a:r>
              <a:rPr lang="en-US" sz="4000" kern="10" dirty="0" err="1">
                <a:ln w="9525">
                  <a:solidFill>
                    <a:srgbClr val="000000"/>
                  </a:solidFill>
                  <a:round/>
                  <a:headEnd/>
                  <a:tailEnd/>
                </a:ln>
                <a:solidFill>
                  <a:srgbClr val="FFFF00"/>
                </a:solidFill>
                <a:latin typeface="Times New Roman"/>
                <a:cs typeface="Times New Roman"/>
              </a:rPr>
              <a:t>Chúc</a:t>
            </a:r>
            <a:r>
              <a:rPr lang="en-US" sz="4000" kern="10" dirty="0">
                <a:ln w="9525">
                  <a:solidFill>
                    <a:srgbClr val="000000"/>
                  </a:solidFill>
                  <a:round/>
                  <a:headEnd/>
                  <a:tailEnd/>
                </a:ln>
                <a:solidFill>
                  <a:srgbClr val="FFFF00"/>
                </a:solidFill>
                <a:latin typeface="Times New Roman"/>
                <a:cs typeface="Times New Roman"/>
              </a:rPr>
              <a:t> </a:t>
            </a:r>
            <a:r>
              <a:rPr lang="en-US" sz="4000" kern="10" dirty="0" err="1">
                <a:ln w="9525">
                  <a:solidFill>
                    <a:srgbClr val="000000"/>
                  </a:solidFill>
                  <a:round/>
                  <a:headEnd/>
                  <a:tailEnd/>
                </a:ln>
                <a:solidFill>
                  <a:srgbClr val="FFFF00"/>
                </a:solidFill>
                <a:latin typeface="Times New Roman"/>
                <a:cs typeface="Times New Roman"/>
              </a:rPr>
              <a:t>các</a:t>
            </a:r>
            <a:r>
              <a:rPr lang="en-US" sz="4000" kern="10" dirty="0">
                <a:ln w="9525">
                  <a:solidFill>
                    <a:srgbClr val="000000"/>
                  </a:solidFill>
                  <a:round/>
                  <a:headEnd/>
                  <a:tailEnd/>
                </a:ln>
                <a:solidFill>
                  <a:srgbClr val="FFFF00"/>
                </a:solidFill>
                <a:latin typeface="Times New Roman"/>
                <a:cs typeface="Times New Roman"/>
              </a:rPr>
              <a:t> </a:t>
            </a:r>
            <a:r>
              <a:rPr lang="en-US" sz="4000" kern="10" dirty="0" err="1">
                <a:ln w="9525">
                  <a:solidFill>
                    <a:srgbClr val="000000"/>
                  </a:solidFill>
                  <a:round/>
                  <a:headEnd/>
                  <a:tailEnd/>
                </a:ln>
                <a:solidFill>
                  <a:srgbClr val="FFFF00"/>
                </a:solidFill>
                <a:latin typeface="Times New Roman"/>
                <a:cs typeface="Times New Roman"/>
              </a:rPr>
              <a:t>em</a:t>
            </a:r>
            <a:r>
              <a:rPr lang="en-US" sz="4000" kern="10" dirty="0">
                <a:ln w="9525">
                  <a:solidFill>
                    <a:srgbClr val="000000"/>
                  </a:solidFill>
                  <a:round/>
                  <a:headEnd/>
                  <a:tailEnd/>
                </a:ln>
                <a:solidFill>
                  <a:srgbClr val="FFFF00"/>
                </a:solidFill>
                <a:latin typeface="Times New Roman"/>
                <a:cs typeface="Times New Roman"/>
              </a:rPr>
              <a:t> </a:t>
            </a:r>
            <a:r>
              <a:rPr lang="en-US" sz="4000" kern="10" dirty="0" err="1">
                <a:ln w="9525">
                  <a:solidFill>
                    <a:srgbClr val="000000"/>
                  </a:solidFill>
                  <a:round/>
                  <a:headEnd/>
                  <a:tailEnd/>
                </a:ln>
                <a:solidFill>
                  <a:srgbClr val="FFFF00"/>
                </a:solidFill>
                <a:latin typeface="Times New Roman"/>
                <a:cs typeface="Times New Roman"/>
              </a:rPr>
              <a:t>học</a:t>
            </a:r>
            <a:r>
              <a:rPr lang="en-US" sz="4000" kern="10" dirty="0">
                <a:ln w="9525">
                  <a:solidFill>
                    <a:srgbClr val="000000"/>
                  </a:solidFill>
                  <a:round/>
                  <a:headEnd/>
                  <a:tailEnd/>
                </a:ln>
                <a:solidFill>
                  <a:srgbClr val="FFFF00"/>
                </a:solidFill>
                <a:latin typeface="Times New Roman"/>
                <a:cs typeface="Times New Roman"/>
              </a:rPr>
              <a:t> </a:t>
            </a:r>
            <a:r>
              <a:rPr lang="en-US" sz="4000" kern="10" dirty="0" err="1">
                <a:ln w="9525">
                  <a:solidFill>
                    <a:srgbClr val="000000"/>
                  </a:solidFill>
                  <a:round/>
                  <a:headEnd/>
                  <a:tailEnd/>
                </a:ln>
                <a:solidFill>
                  <a:srgbClr val="FFFF00"/>
                </a:solidFill>
                <a:latin typeface="Times New Roman"/>
                <a:cs typeface="Times New Roman"/>
              </a:rPr>
              <a:t>tốt</a:t>
            </a:r>
            <a:endParaRPr lang="en-US" sz="4000" kern="10" dirty="0">
              <a:ln w="9525">
                <a:solidFill>
                  <a:srgbClr val="000000"/>
                </a:solidFill>
                <a:round/>
                <a:headEnd/>
                <a:tailEnd/>
              </a:ln>
              <a:solidFill>
                <a:srgbClr val="FFFF00"/>
              </a:solidFill>
              <a:latin typeface="Times New Roman"/>
              <a:cs typeface="Times New Roman"/>
            </a:endParaRPr>
          </a:p>
        </p:txBody>
      </p:sp>
    </p:spTree>
    <p:extLst>
      <p:ext uri="{BB962C8B-B14F-4D97-AF65-F5344CB8AC3E}">
        <p14:creationId xmlns:p14="http://schemas.microsoft.com/office/powerpoint/2010/main" val="19838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318970_anh-dep-lam-hinh-nen-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2771775" y="971551"/>
            <a:ext cx="66294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685800">
              <a:defRPr/>
            </a:pPr>
            <a:endParaRPr lang="en-US" sz="2700" kern="0"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WordArt 2"/>
          <p:cNvSpPr>
            <a:spLocks noChangeArrowheads="1" noChangeShapeType="1" noTextEdit="1"/>
          </p:cNvSpPr>
          <p:nvPr/>
        </p:nvSpPr>
        <p:spPr bwMode="auto">
          <a:xfrm>
            <a:off x="2952750" y="1828800"/>
            <a:ext cx="6400800" cy="914400"/>
          </a:xfrm>
          <a:prstGeom prst="rect">
            <a:avLst/>
          </a:prstGeom>
        </p:spPr>
        <p:txBody>
          <a:bodyPr wrap="none" fromWordArt="1">
            <a:prstTxWarp prst="textWave1">
              <a:avLst>
                <a:gd name="adj1" fmla="val 13005"/>
                <a:gd name="adj2" fmla="val 0"/>
              </a:avLst>
            </a:prstTxWarp>
          </a:bodyPr>
          <a:lstStyle/>
          <a:p>
            <a:pPr algn="ctr"/>
            <a:endParaRPr lang="en-US" sz="2700" kern="10">
              <a:ln w="9525">
                <a:solidFill>
                  <a:srgbClr val="CCCC00"/>
                </a:solidFill>
                <a:round/>
                <a:headEnd/>
                <a:tailEnd/>
              </a:ln>
              <a:solidFill>
                <a:srgbClr val="FF33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2534" name="viet nam que huong toi.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5981700" y="33147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7">
            <a:extLst>
              <a:ext uri="{FF2B5EF4-FFF2-40B4-BE49-F238E27FC236}">
                <a16:creationId xmlns:a16="http://schemas.microsoft.com/office/drawing/2014/main" id="{FDC976A9-EDAF-78D3-6B55-1C69E06BCD1E}"/>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514350">
              <a:spcBef>
                <a:spcPct val="0"/>
              </a:spcBef>
              <a:buClrTx/>
              <a:buSzTx/>
              <a:buNone/>
              <a:defRPr/>
            </a:pPr>
            <a:endParaRPr lang="vi-VN" altLang="en-US" sz="1013">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350654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21653" fill="hold"/>
                                        <p:tgtEl>
                                          <p:spTgt spid="22534"/>
                                        </p:tgtEl>
                                      </p:cBhvr>
                                    </p:cmd>
                                  </p:childTnLst>
                                </p:cTn>
                              </p:par>
                              <p:par>
                                <p:cTn id="7" presetID="49" presetClass="entr" presetSubtype="0"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 calcmode="lin" valueType="num">
                                      <p:cBhvr>
                                        <p:cTn id="11" dur="500" fill="hold"/>
                                        <p:tgtEl>
                                          <p:spTgt spid="3"/>
                                        </p:tgtEl>
                                        <p:attrNameLst>
                                          <p:attrName>style.rotation</p:attrName>
                                        </p:attrNameLst>
                                      </p:cBhvr>
                                      <p:tavLst>
                                        <p:tav tm="0">
                                          <p:val>
                                            <p:fltVal val="360"/>
                                          </p:val>
                                        </p:tav>
                                        <p:tav tm="100000">
                                          <p:val>
                                            <p:fltVal val="0"/>
                                          </p:val>
                                        </p:tav>
                                      </p:tavLst>
                                    </p:anim>
                                    <p:animEffect transition="in" filter="fade">
                                      <p:cBhvr>
                                        <p:cTn id="12" dur="500"/>
                                        <p:tgtEl>
                                          <p:spTgt spid="3"/>
                                        </p:tgtEl>
                                      </p:cBhvr>
                                    </p:animEffect>
                                  </p:childTnLst>
                                </p:cTn>
                              </p:par>
                              <p:par>
                                <p:cTn id="13" presetID="4"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6" presetClass="emph" presetSubtype="0" repeatCount="indefinite" fill="hold" nodeType="withEffect">
                                  <p:stCondLst>
                                    <p:cond delay="0"/>
                                  </p:stCondLst>
                                  <p:endCondLst>
                                    <p:cond evt="onNext" delay="0">
                                      <p:tgtEl>
                                        <p:sldTgt/>
                                      </p:tgtEl>
                                    </p:cond>
                                  </p:endCondLst>
                                  <p:childTnLst>
                                    <p:animScale>
                                      <p:cBhvr>
                                        <p:cTn id="17" dur="5000" fill="hold"/>
                                        <p:tgtEl>
                                          <p:spTgt spid="225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2253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332656"/>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Arial" panose="020B0604020202020204" pitchFamily="34" charset="0"/>
                <a:cs typeface="Arial" panose="020B0604020202020204" pitchFamily="34" charset="0"/>
              </a:rPr>
              <a:t>Ăng</a:t>
            </a:r>
            <a:r>
              <a:rPr lang="en-US" sz="3200" b="1" dirty="0">
                <a:solidFill>
                  <a:srgbClr val="FF0000"/>
                </a:solidFill>
                <a:latin typeface="Arial" panose="020B0604020202020204" pitchFamily="34" charset="0"/>
                <a:cs typeface="Arial" panose="020B0604020202020204" pitchFamily="34" charset="0"/>
              </a:rPr>
              <a:t>-co </a:t>
            </a:r>
            <a:r>
              <a:rPr lang="en-US" sz="3200" b="1" dirty="0" err="1">
                <a:solidFill>
                  <a:srgbClr val="FF0000"/>
                </a:solidFill>
                <a:latin typeface="Arial" panose="020B0604020202020204" pitchFamily="34" charset="0"/>
                <a:cs typeface="Arial" panose="020B0604020202020204" pitchFamily="34" charset="0"/>
              </a:rPr>
              <a:t>Vát</a:t>
            </a:r>
            <a:endParaRPr lang="en-US" sz="32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79376" y="980728"/>
            <a:ext cx="11582400" cy="5678478"/>
          </a:xfrm>
          <a:prstGeom prst="rect">
            <a:avLst/>
          </a:prstGeom>
        </p:spPr>
        <p:txBody>
          <a:bodyPr wrap="square">
            <a:spAutoFit/>
          </a:bodyPr>
          <a:lstStyle/>
          <a:p>
            <a:pPr algn="just"/>
            <a:r>
              <a:rPr lang="en-US" sz="2000" b="1" dirty="0">
                <a:solidFill>
                  <a:srgbClr val="000000"/>
                </a:solidFill>
              </a:rPr>
              <a:t>    </a:t>
            </a:r>
            <a:r>
              <a:rPr lang="vi-VN" sz="2300" b="1" dirty="0">
                <a:solidFill>
                  <a:srgbClr val="000000"/>
                </a:solidFill>
              </a:rPr>
              <a:t>Ăng-co Vát là một công trình kiến trúc và điêu khắc tuyệt diệu của nhân dân Cam-pu-chia được xây dựng từ đầu thế kỉ XII.</a:t>
            </a:r>
          </a:p>
          <a:p>
            <a:pPr algn="just"/>
            <a:r>
              <a:rPr lang="vi-VN" sz="2300" b="1" dirty="0">
                <a:solidFill>
                  <a:srgbClr val="000000"/>
                </a:solidFill>
              </a:rPr>
              <a:t>   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r>
              <a:rPr lang="vi-VN" sz="2300" b="1" dirty="0">
                <a:solidFill>
                  <a:srgbClr val="000000"/>
                </a:solidFill>
              </a:rPr>
              <a:t>   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i="1" dirty="0">
                <a:solidFill>
                  <a:srgbClr val="000000"/>
                </a:solidFill>
              </a:rPr>
              <a:t>Theo </a:t>
            </a:r>
            <a:r>
              <a:rPr lang="vi-VN" b="1" dirty="0">
                <a:solidFill>
                  <a:srgbClr val="000000"/>
                </a:solidFill>
              </a:rPr>
              <a:t>NHỮNG KÌ QUAN THẾ GIỚI</a:t>
            </a:r>
            <a:endParaRPr lang="en-US" dirty="0"/>
          </a:p>
        </p:txBody>
      </p:sp>
    </p:spTree>
    <p:extLst>
      <p:ext uri="{BB962C8B-B14F-4D97-AF65-F5344CB8AC3E}">
        <p14:creationId xmlns:p14="http://schemas.microsoft.com/office/powerpoint/2010/main" val="1364450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Text Box 401"/>
          <p:cNvSpPr txBox="1">
            <a:spLocks noChangeArrowheads="1"/>
          </p:cNvSpPr>
          <p:nvPr/>
        </p:nvSpPr>
        <p:spPr bwMode="auto">
          <a:xfrm>
            <a:off x="1733550" y="708026"/>
            <a:ext cx="8915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000">
                <a:latin typeface="Times New Roman" panose="02020603050405020304" pitchFamily="18" charset="0"/>
              </a:rPr>
              <a:t>Bài này được chia làm … đoạn.</a:t>
            </a:r>
          </a:p>
        </p:txBody>
      </p:sp>
      <p:sp>
        <p:nvSpPr>
          <p:cNvPr id="5" name="Rectangle 4"/>
          <p:cNvSpPr>
            <a:spLocks noChangeArrowheads="1"/>
          </p:cNvSpPr>
          <p:nvPr/>
        </p:nvSpPr>
        <p:spPr bwMode="auto">
          <a:xfrm>
            <a:off x="7772400" y="739776"/>
            <a:ext cx="533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r>
              <a:rPr lang="en-US" altLang="en-US" sz="4000" dirty="0">
                <a:solidFill>
                  <a:srgbClr val="FF0000"/>
                </a:solidFill>
                <a:latin typeface="Times New Roman" panose="02020603050405020304" pitchFamily="18" charset="0"/>
              </a:rPr>
              <a:t>3</a:t>
            </a:r>
            <a:endParaRPr lang="en-US" altLang="en-US" sz="4000" dirty="0"/>
          </a:p>
        </p:txBody>
      </p:sp>
      <p:pic>
        <p:nvPicPr>
          <p:cNvPr id="15368" name="Picture 12" descr="POINSET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262225" y="60760"/>
            <a:ext cx="8588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5" descr="POINSET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1339255" y="5949136"/>
            <a:ext cx="7413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5"/>
          <p:cNvSpPr>
            <a:spLocks noChangeArrowheads="1"/>
          </p:cNvSpPr>
          <p:nvPr/>
        </p:nvSpPr>
        <p:spPr bwMode="auto">
          <a:xfrm>
            <a:off x="0" y="0"/>
            <a:ext cx="12144672" cy="68580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Calibri" panose="020F0502020204030204" pitchFamily="34" charset="0"/>
            </a:endParaRPr>
          </a:p>
        </p:txBody>
      </p:sp>
      <p:pic>
        <p:nvPicPr>
          <p:cNvPr id="15371" name="Picture 4" descr="POINSET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5" y="44624"/>
            <a:ext cx="914400"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4" descr="POINSET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6068" y="6010969"/>
            <a:ext cx="8382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7"/>
          <p:cNvSpPr>
            <a:spLocks noChangeArrowheads="1"/>
          </p:cNvSpPr>
          <p:nvPr/>
        </p:nvSpPr>
        <p:spPr bwMode="auto">
          <a:xfrm>
            <a:off x="773284" y="1772816"/>
            <a:ext cx="1086733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b="1" dirty="0" err="1">
                <a:solidFill>
                  <a:srgbClr val="00B050"/>
                </a:solidFill>
                <a:latin typeface="Times New Roman" pitchFamily="18" charset="0"/>
              </a:rPr>
              <a:t>Đoạn</a:t>
            </a:r>
            <a:r>
              <a:rPr lang="en-US" sz="4000" b="1" dirty="0">
                <a:solidFill>
                  <a:srgbClr val="00B050"/>
                </a:solidFill>
                <a:latin typeface="Times New Roman" pitchFamily="18" charset="0"/>
              </a:rPr>
              <a:t> 1: </a:t>
            </a:r>
            <a:r>
              <a:rPr lang="en-US" sz="4000" b="1" dirty="0" err="1">
                <a:solidFill>
                  <a:srgbClr val="00B050"/>
                </a:solidFill>
                <a:latin typeface="Times New Roman" pitchFamily="18" charset="0"/>
              </a:rPr>
              <a:t>Từ</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đầu</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đến</a:t>
            </a:r>
            <a:r>
              <a:rPr lang="en-US" sz="4000" b="1" dirty="0">
                <a:solidFill>
                  <a:srgbClr val="00B050"/>
                </a:solidFill>
                <a:latin typeface="Times New Roman" pitchFamily="18" charset="0"/>
              </a:rPr>
              <a:t> … </a:t>
            </a:r>
            <a:r>
              <a:rPr lang="en-US" sz="4000" b="1" i="1" dirty="0" err="1">
                <a:solidFill>
                  <a:srgbClr val="0000FF"/>
                </a:solidFill>
                <a:latin typeface="Times New Roman" pitchFamily="18" charset="0"/>
              </a:rPr>
              <a:t>thế</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kỉ</a:t>
            </a:r>
            <a:r>
              <a:rPr lang="en-US" sz="4000" b="1" i="1" dirty="0">
                <a:solidFill>
                  <a:srgbClr val="0000FF"/>
                </a:solidFill>
                <a:latin typeface="Times New Roman" pitchFamily="18" charset="0"/>
              </a:rPr>
              <a:t> XII</a:t>
            </a:r>
            <a:r>
              <a:rPr lang="en-US" sz="4000" b="1" dirty="0">
                <a:solidFill>
                  <a:srgbClr val="0000FF"/>
                </a:solidFill>
                <a:latin typeface="Times New Roman" pitchFamily="18" charset="0"/>
              </a:rPr>
              <a:t>.</a:t>
            </a:r>
          </a:p>
          <a:p>
            <a:endParaRPr lang="en-US" sz="4000" b="1" dirty="0">
              <a:solidFill>
                <a:srgbClr val="00B050"/>
              </a:solidFill>
              <a:latin typeface="Times New Roman" pitchFamily="18" charset="0"/>
            </a:endParaRPr>
          </a:p>
          <a:p>
            <a:r>
              <a:rPr lang="en-US" sz="4000" b="1" dirty="0" err="1">
                <a:solidFill>
                  <a:srgbClr val="00B050"/>
                </a:solidFill>
                <a:latin typeface="Times New Roman" pitchFamily="18" charset="0"/>
              </a:rPr>
              <a:t>Đoạn</a:t>
            </a:r>
            <a:r>
              <a:rPr lang="en-US" sz="4000" b="1" dirty="0">
                <a:solidFill>
                  <a:srgbClr val="00B050"/>
                </a:solidFill>
                <a:latin typeface="Times New Roman" pitchFamily="18" charset="0"/>
              </a:rPr>
              <a:t> 2: </a:t>
            </a:r>
            <a:r>
              <a:rPr lang="en-US" sz="4000" b="1" dirty="0" err="1">
                <a:solidFill>
                  <a:srgbClr val="00B050"/>
                </a:solidFill>
                <a:latin typeface="Times New Roman" pitchFamily="18" charset="0"/>
              </a:rPr>
              <a:t>Tiếp</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theo</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đến</a:t>
            </a:r>
            <a:r>
              <a:rPr lang="en-US" sz="4000" b="1" dirty="0">
                <a:solidFill>
                  <a:srgbClr val="00B050"/>
                </a:solidFill>
                <a:latin typeface="Times New Roman" pitchFamily="18" charset="0"/>
              </a:rPr>
              <a:t> … </a:t>
            </a:r>
            <a:r>
              <a:rPr lang="en-US" sz="4000" b="1" i="1" dirty="0" err="1">
                <a:solidFill>
                  <a:srgbClr val="0000FF"/>
                </a:solidFill>
                <a:latin typeface="Times New Roman" pitchFamily="18" charset="0"/>
              </a:rPr>
              <a:t>xây</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gạch</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vữa</a:t>
            </a:r>
            <a:r>
              <a:rPr lang="en-US" sz="4000" b="1" dirty="0">
                <a:solidFill>
                  <a:srgbClr val="0000FF"/>
                </a:solidFill>
                <a:latin typeface="Times New Roman" pitchFamily="18" charset="0"/>
              </a:rPr>
              <a:t>.</a:t>
            </a:r>
          </a:p>
          <a:p>
            <a:endParaRPr lang="en-US" sz="4000" b="1" dirty="0">
              <a:solidFill>
                <a:srgbClr val="00B050"/>
              </a:solidFill>
              <a:latin typeface="Times New Roman" pitchFamily="18" charset="0"/>
            </a:endParaRPr>
          </a:p>
          <a:p>
            <a:r>
              <a:rPr lang="en-US" sz="4000" b="1" dirty="0" err="1">
                <a:solidFill>
                  <a:srgbClr val="00B050"/>
                </a:solidFill>
                <a:latin typeface="Times New Roman" pitchFamily="18" charset="0"/>
              </a:rPr>
              <a:t>Đoạn</a:t>
            </a:r>
            <a:r>
              <a:rPr lang="en-US" sz="4000" b="1" dirty="0">
                <a:solidFill>
                  <a:srgbClr val="00B050"/>
                </a:solidFill>
                <a:latin typeface="Times New Roman" pitchFamily="18" charset="0"/>
              </a:rPr>
              <a:t> 3: </a:t>
            </a:r>
            <a:r>
              <a:rPr lang="en-US" sz="4000" b="1" dirty="0" err="1">
                <a:solidFill>
                  <a:srgbClr val="00B050"/>
                </a:solidFill>
                <a:latin typeface="Times New Roman" pitchFamily="18" charset="0"/>
              </a:rPr>
              <a:t>Phần</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còn</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lại</a:t>
            </a:r>
            <a:r>
              <a:rPr lang="en-US" sz="4000" b="1" dirty="0">
                <a:solidFill>
                  <a:srgbClr val="00B050"/>
                </a:solidFill>
                <a:latin typeface="Times New Roman" pitchFamily="18" charset="0"/>
              </a:rPr>
              <a:t>.</a:t>
            </a:r>
          </a:p>
        </p:txBody>
      </p:sp>
    </p:spTree>
    <p:extLst>
      <p:ext uri="{BB962C8B-B14F-4D97-AF65-F5344CB8AC3E}">
        <p14:creationId xmlns:p14="http://schemas.microsoft.com/office/powerpoint/2010/main" val="793268440"/>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barn(inVertical)">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wipe(down)">
                                      <p:cBhvr>
                                        <p:cTn id="25"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332656"/>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Arial" panose="020B0604020202020204" pitchFamily="34" charset="0"/>
                <a:cs typeface="Arial" panose="020B0604020202020204" pitchFamily="34" charset="0"/>
              </a:rPr>
              <a:t>Ăng</a:t>
            </a:r>
            <a:r>
              <a:rPr lang="en-US" sz="3200" b="1" dirty="0">
                <a:solidFill>
                  <a:srgbClr val="FF0000"/>
                </a:solidFill>
                <a:latin typeface="Arial" panose="020B0604020202020204" pitchFamily="34" charset="0"/>
                <a:cs typeface="Arial" panose="020B0604020202020204" pitchFamily="34" charset="0"/>
              </a:rPr>
              <a:t>-co </a:t>
            </a:r>
            <a:r>
              <a:rPr lang="en-US" sz="3200" b="1" dirty="0" err="1">
                <a:solidFill>
                  <a:srgbClr val="FF0000"/>
                </a:solidFill>
                <a:latin typeface="Arial" panose="020B0604020202020204" pitchFamily="34" charset="0"/>
                <a:cs typeface="Arial" panose="020B0604020202020204" pitchFamily="34" charset="0"/>
              </a:rPr>
              <a:t>Vát</a:t>
            </a:r>
            <a:endParaRPr lang="en-US" sz="32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79376" y="980728"/>
            <a:ext cx="11582400" cy="5678478"/>
          </a:xfrm>
          <a:prstGeom prst="rect">
            <a:avLst/>
          </a:prstGeom>
        </p:spPr>
        <p:txBody>
          <a:bodyPr wrap="square">
            <a:spAutoFit/>
          </a:bodyPr>
          <a:lstStyle/>
          <a:p>
            <a:pPr algn="just"/>
            <a:r>
              <a:rPr lang="en-US" sz="2000" b="1" dirty="0">
                <a:solidFill>
                  <a:srgbClr val="000000"/>
                </a:solidFill>
              </a:rPr>
              <a:t>    </a:t>
            </a:r>
            <a:r>
              <a:rPr lang="vi-VN" sz="2300" b="1" dirty="0">
                <a:solidFill>
                  <a:srgbClr val="0000FF"/>
                </a:solidFill>
              </a:rPr>
              <a:t>Ăng-co Vát là một công trình kiến trúc và điêu khắc tuyệt diệu của nhân dân Cam-pu-chia được xây dựng từ đầu thế kỉ XII.</a:t>
            </a:r>
          </a:p>
          <a:p>
            <a:pPr algn="just"/>
            <a:r>
              <a:rPr lang="vi-VN" sz="2300" b="1" dirty="0">
                <a:solidFill>
                  <a:srgbClr val="000000"/>
                </a:solidFill>
              </a:rPr>
              <a:t>  </a:t>
            </a:r>
            <a:r>
              <a:rPr lang="vi-VN" sz="2300" b="1" dirty="0">
                <a:solidFill>
                  <a:srgbClr val="CC0099"/>
                </a:solidFill>
              </a:rPr>
              <a:t> 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r>
              <a:rPr lang="vi-VN" sz="2300" b="1" dirty="0">
                <a:solidFill>
                  <a:srgbClr val="000000"/>
                </a:solidFill>
              </a:rPr>
              <a:t>  </a:t>
            </a:r>
            <a:r>
              <a:rPr lang="vi-VN" sz="2300" b="1" dirty="0">
                <a:solidFill>
                  <a:srgbClr val="00B050"/>
                </a:solidFill>
              </a:rPr>
              <a:t> 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i="1" dirty="0">
                <a:solidFill>
                  <a:srgbClr val="000000"/>
                </a:solidFill>
              </a:rPr>
              <a:t>Theo </a:t>
            </a:r>
            <a:r>
              <a:rPr lang="vi-VN" b="1" dirty="0">
                <a:solidFill>
                  <a:srgbClr val="000000"/>
                </a:solidFill>
              </a:rPr>
              <a:t>NHỮNG KÌ QUAN THẾ GIỚI</a:t>
            </a:r>
            <a:endParaRPr lang="en-US" dirty="0"/>
          </a:p>
        </p:txBody>
      </p:sp>
    </p:spTree>
    <p:extLst>
      <p:ext uri="{BB962C8B-B14F-4D97-AF65-F5344CB8AC3E}">
        <p14:creationId xmlns:p14="http://schemas.microsoft.com/office/powerpoint/2010/main" val="217506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304801" y="7145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1498600"/>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đọc</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từ</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2351584" y="2687332"/>
            <a:ext cx="8229600" cy="232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88" tIns="54395" rIns="108788" bIns="54395">
            <a:spAutoFit/>
          </a:bodyPr>
          <a:lstStyle>
            <a:lvl1pPr marL="550863" indent="-5508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spcBef>
                <a:spcPct val="50000"/>
              </a:spcBef>
              <a:buNone/>
              <a:defRPr/>
            </a:pPr>
            <a:r>
              <a:rPr lang="en-US" altLang="en-US" sz="3600" b="1" dirty="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Ăng-co Vát</a:t>
            </a:r>
            <a:r>
              <a:rPr lang="en-US" sz="3600" b="1" dirty="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Cam-pu-chia </a:t>
            </a:r>
            <a:endParaRPr lang="en-US" sz="3600" b="1" dirty="0">
              <a:solidFill>
                <a:srgbClr val="0000FF"/>
              </a:solidFill>
              <a:latin typeface="Arial" panose="020B0604020202020204" pitchFamily="34" charset="0"/>
              <a:cs typeface="Arial" panose="020B0604020202020204" pitchFamily="34" charset="0"/>
            </a:endParaRPr>
          </a:p>
          <a:p>
            <a:pPr marL="0" indent="0">
              <a:spcBef>
                <a:spcPct val="50000"/>
              </a:spcBef>
              <a:buNone/>
              <a:defRPr/>
            </a:pPr>
            <a:r>
              <a:rPr lang="en-US" altLang="en-US" sz="3600" b="1" dirty="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tháp lớn</a:t>
            </a:r>
            <a:r>
              <a:rPr lang="en-US" sz="3600" b="1" dirty="0">
                <a:solidFill>
                  <a:srgbClr val="0000FF"/>
                </a:solidFill>
                <a:latin typeface="Arial" panose="020B0604020202020204" pitchFamily="34" charset="0"/>
                <a:cs typeface="Arial" panose="020B0604020202020204" pitchFamily="34" charset="0"/>
              </a:rPr>
              <a:t>,</a:t>
            </a:r>
            <a:r>
              <a:rPr lang="vi-VN" sz="3600" b="1" dirty="0">
                <a:solidFill>
                  <a:srgbClr val="0000FF"/>
                </a:solidFill>
                <a:latin typeface="Arial" panose="020B0604020202020204" pitchFamily="34" charset="0"/>
                <a:cs typeface="Arial" panose="020B0604020202020204" pitchFamily="34" charset="0"/>
              </a:rPr>
              <a:t> lấp loáng </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thốt</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nốt</a:t>
            </a:r>
            <a:endParaRPr 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a:spcBef>
                <a:spcPct val="50000"/>
              </a:spcBef>
              <a:buFontTx/>
              <a:buChar char="-"/>
              <a:defRPr/>
            </a:pPr>
            <a:r>
              <a:rPr lang="en-US" sz="3600" b="1" dirty="0">
                <a:solidFill>
                  <a:srgbClr val="0000FF"/>
                </a:solidFill>
                <a:latin typeface="Arial" panose="020B0604020202020204" pitchFamily="34" charset="0"/>
                <a:cs typeface="Arial" panose="020B0604020202020204" pitchFamily="34" charset="0"/>
              </a:rPr>
              <a:t>m</a:t>
            </a:r>
            <a:r>
              <a:rPr lang="vi-VN" sz="3600" b="1" dirty="0">
                <a:solidFill>
                  <a:srgbClr val="0000FF"/>
                </a:solidFill>
                <a:latin typeface="Arial" panose="020B0604020202020204" pitchFamily="34" charset="0"/>
                <a:cs typeface="Arial" panose="020B0604020202020204" pitchFamily="34" charset="0"/>
              </a:rPr>
              <a:t>ặt trời lặn</a:t>
            </a:r>
            <a:r>
              <a:rPr lang="en-US" sz="36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tán tròn</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muỗm</a:t>
            </a:r>
            <a:r>
              <a:rPr lang="en-US" sz="3600" b="1">
                <a:solidFill>
                  <a:srgbClr val="0000FF"/>
                </a:solidFill>
                <a:latin typeface="Arial" panose="020B0604020202020204" pitchFamily="34" charset="0"/>
                <a:cs typeface="Arial" panose="020B0604020202020204" pitchFamily="34" charset="0"/>
              </a:rPr>
              <a:t>, </a:t>
            </a:r>
            <a:r>
              <a:rPr lang="x-none" sz="3600" b="1">
                <a:solidFill>
                  <a:srgbClr val="0000FF"/>
                </a:solidFill>
                <a:latin typeface="Arial" panose="020B0604020202020204" pitchFamily="34" charset="0"/>
                <a:cs typeface="Arial" panose="020B0604020202020204" pitchFamily="34" charset="0"/>
              </a:rPr>
              <a:t>…</a:t>
            </a:r>
            <a:endParaRPr lang="en-US" altLang="en-US" sz="3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62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332656"/>
            <a:ext cx="12192000" cy="584775"/>
          </a:xfrm>
          <a:prstGeom prst="rect">
            <a:avLst/>
          </a:prstGeom>
          <a:noFill/>
          <a:ln w="9525">
            <a:noFill/>
            <a:miter lim="800000"/>
            <a:headEnd/>
            <a:tailEnd/>
          </a:ln>
        </p:spPr>
        <p:txBody>
          <a:bodyPr wrap="square">
            <a:spAutoFit/>
          </a:bodyPr>
          <a:lstStyle/>
          <a:p>
            <a:pPr algn="ctr" eaLnBrk="1" hangingPunct="1"/>
            <a:r>
              <a:rPr lang="en-US" sz="3200" b="1" dirty="0" err="1">
                <a:solidFill>
                  <a:srgbClr val="FF0000"/>
                </a:solidFill>
                <a:latin typeface="Arial" panose="020B0604020202020204" pitchFamily="34" charset="0"/>
                <a:cs typeface="Arial" panose="020B0604020202020204" pitchFamily="34" charset="0"/>
              </a:rPr>
              <a:t>Ăng</a:t>
            </a:r>
            <a:r>
              <a:rPr lang="en-US" sz="3200" b="1" dirty="0">
                <a:solidFill>
                  <a:srgbClr val="FF0000"/>
                </a:solidFill>
                <a:latin typeface="Arial" panose="020B0604020202020204" pitchFamily="34" charset="0"/>
                <a:cs typeface="Arial" panose="020B0604020202020204" pitchFamily="34" charset="0"/>
              </a:rPr>
              <a:t>-co </a:t>
            </a:r>
            <a:r>
              <a:rPr lang="en-US" sz="3200" b="1" dirty="0" err="1">
                <a:solidFill>
                  <a:srgbClr val="FF0000"/>
                </a:solidFill>
                <a:latin typeface="Arial" panose="020B0604020202020204" pitchFamily="34" charset="0"/>
                <a:cs typeface="Arial" panose="020B0604020202020204" pitchFamily="34" charset="0"/>
              </a:rPr>
              <a:t>Vát</a:t>
            </a:r>
            <a:endParaRPr lang="en-US" sz="32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79376" y="980728"/>
            <a:ext cx="11582400" cy="5678478"/>
          </a:xfrm>
          <a:prstGeom prst="rect">
            <a:avLst/>
          </a:prstGeom>
        </p:spPr>
        <p:txBody>
          <a:bodyPr wrap="square">
            <a:spAutoFit/>
          </a:bodyPr>
          <a:lstStyle/>
          <a:p>
            <a:pPr algn="just"/>
            <a:r>
              <a:rPr lang="en-US" sz="2000" b="1" dirty="0">
                <a:solidFill>
                  <a:srgbClr val="000000"/>
                </a:solidFill>
              </a:rPr>
              <a:t>    </a:t>
            </a:r>
            <a:r>
              <a:rPr lang="vi-VN" sz="2300" b="1" dirty="0">
                <a:solidFill>
                  <a:srgbClr val="0000FF"/>
                </a:solidFill>
              </a:rPr>
              <a:t>Ăng-co Vát là một công trình kiến trúc và điêu khắc tuyệt diệu của nhân dân Cam-pu-chia được xây dựng từ đầu thế kỉ XII.</a:t>
            </a:r>
          </a:p>
          <a:p>
            <a:pPr algn="just"/>
            <a:r>
              <a:rPr lang="vi-VN" sz="2300" b="1" dirty="0">
                <a:solidFill>
                  <a:srgbClr val="000000"/>
                </a:solidFill>
              </a:rPr>
              <a:t>  </a:t>
            </a:r>
            <a:r>
              <a:rPr lang="vi-VN" sz="2300" b="1" dirty="0">
                <a:solidFill>
                  <a:srgbClr val="CC0099"/>
                </a:solidFill>
              </a:rPr>
              <a:t> Khu đền chính gồm ba tầng với những ngọn tháp lớn. Muốn thăm hết khu đền chính phải đi qua ba tầng hành lang dài gần 1500 mét và vào thăm 398 gian phòng. Suốt cuộc dạo xem kì thú đó, du khách sẽ cảm thấy như lạc vào thế giới của nghệ thuật chạm khắc và kiến trúc cổ đại. Đây, những cây tháp lớn được dựng bằng đá ong và bọc ngoài bằng đá nhẵn. Đây, những bức tường buồng nhẵn bóng như mặt ghế đá, hoàn toàn được ghép bằng những tảng đá lớn đẽo gọt vuông vức và lựa ghép vào nhau kín khít như xây gạch vữa.</a:t>
            </a:r>
          </a:p>
          <a:p>
            <a:pPr algn="just"/>
            <a:r>
              <a:rPr lang="vi-VN" sz="2300" b="1" dirty="0">
                <a:solidFill>
                  <a:srgbClr val="000000"/>
                </a:solidFill>
              </a:rPr>
              <a:t>  </a:t>
            </a:r>
            <a:r>
              <a:rPr lang="vi-VN" sz="2300" b="1" dirty="0">
                <a:solidFill>
                  <a:srgbClr val="00B050"/>
                </a:solidFill>
              </a:rPr>
              <a:t> Toàn bộ khu đền quay về hướng tây. Lúc hoàng hôn, Ăng-co Vát thật huy hoàng. Mặt trời lặn, ánh sáng chiếu soi vào bóng tối cửa đền. Những ngọn tháp cao vút ở phía trên, lấp loáng giữa những chùm lá thốt nốt xòa tán tròn vượt lên hẳn những hàng muỗm già cổ kính. Ngôi đền cao với những thềm đá rêu phong, uy nghi kì lạ, càng cao càng thâm nghiêm dưới ánh trời vàng, khi đàn dơi bay tỏa ra từ các ngách.</a:t>
            </a:r>
          </a:p>
          <a:p>
            <a:pPr algn="r"/>
            <a:r>
              <a:rPr lang="vi-VN" i="1" dirty="0">
                <a:solidFill>
                  <a:srgbClr val="000000"/>
                </a:solidFill>
              </a:rPr>
              <a:t>Theo </a:t>
            </a:r>
            <a:r>
              <a:rPr lang="vi-VN" b="1" dirty="0">
                <a:solidFill>
                  <a:srgbClr val="000000"/>
                </a:solidFill>
              </a:rPr>
              <a:t>NHỮNG KÌ QUAN THẾ GIỚI</a:t>
            </a:r>
            <a:endParaRPr lang="en-US" dirty="0"/>
          </a:p>
        </p:txBody>
      </p:sp>
    </p:spTree>
    <p:extLst>
      <p:ext uri="{BB962C8B-B14F-4D97-AF65-F5344CB8AC3E}">
        <p14:creationId xmlns:p14="http://schemas.microsoft.com/office/powerpoint/2010/main" val="1214359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589742" y="1432004"/>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Giải</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nghĩa</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từ</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1991544" y="2348880"/>
            <a:ext cx="87060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800" b="1" dirty="0" err="1">
                <a:solidFill>
                  <a:srgbClr val="FF0000"/>
                </a:solidFill>
                <a:latin typeface="Times New Roman" pitchFamily="18" charset="0"/>
              </a:rPr>
              <a:t>Kiến</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trúc</a:t>
            </a:r>
            <a:r>
              <a:rPr lang="en-US" altLang="en-US" sz="2800" b="1" dirty="0">
                <a:solidFill>
                  <a:srgbClr val="FF0000"/>
                </a:solidFill>
                <a:latin typeface="Times New Roman" pitchFamily="18" charset="0"/>
              </a:rPr>
              <a:t>: </a:t>
            </a:r>
            <a:r>
              <a:rPr lang="en-US" altLang="en-US" sz="2800" b="1" dirty="0" err="1">
                <a:latin typeface="Times New Roman" pitchFamily="18" charset="0"/>
              </a:rPr>
              <a:t>nghệ</a:t>
            </a:r>
            <a:r>
              <a:rPr lang="en-US" altLang="en-US" sz="2800" b="1" dirty="0">
                <a:latin typeface="Times New Roman" pitchFamily="18" charset="0"/>
              </a:rPr>
              <a:t> </a:t>
            </a:r>
            <a:r>
              <a:rPr lang="en-US" altLang="en-US" sz="2800" b="1" dirty="0" err="1">
                <a:latin typeface="Times New Roman" pitchFamily="18" charset="0"/>
              </a:rPr>
              <a:t>thuật</a:t>
            </a:r>
            <a:r>
              <a:rPr lang="en-US" altLang="en-US" sz="2800" b="1" dirty="0">
                <a:latin typeface="Times New Roman" pitchFamily="18" charset="0"/>
              </a:rPr>
              <a:t> </a:t>
            </a:r>
            <a:r>
              <a:rPr lang="en-US" altLang="en-US" sz="2800" b="1" dirty="0" err="1">
                <a:latin typeface="Times New Roman" pitchFamily="18" charset="0"/>
              </a:rPr>
              <a:t>thiết</a:t>
            </a:r>
            <a:r>
              <a:rPr lang="en-US" altLang="en-US" sz="2800" b="1" dirty="0">
                <a:latin typeface="Times New Roman" pitchFamily="18" charset="0"/>
              </a:rPr>
              <a:t> </a:t>
            </a:r>
            <a:r>
              <a:rPr lang="en-US" altLang="en-US" sz="2800" b="1" dirty="0" err="1">
                <a:latin typeface="Times New Roman" pitchFamily="18" charset="0"/>
              </a:rPr>
              <a:t>kế</a:t>
            </a:r>
            <a:r>
              <a:rPr lang="en-US" altLang="en-US" sz="2800" b="1" dirty="0">
                <a:latin typeface="Times New Roman" pitchFamily="18" charset="0"/>
              </a:rPr>
              <a:t>, </a:t>
            </a:r>
            <a:r>
              <a:rPr lang="en-US" altLang="en-US" sz="2800" b="1" dirty="0" err="1">
                <a:latin typeface="Times New Roman" pitchFamily="18" charset="0"/>
              </a:rPr>
              <a:t>xây</a:t>
            </a:r>
            <a:r>
              <a:rPr lang="en-US" altLang="en-US" sz="2800" b="1" dirty="0">
                <a:latin typeface="Times New Roman" pitchFamily="18" charset="0"/>
              </a:rPr>
              <a:t> </a:t>
            </a:r>
            <a:r>
              <a:rPr lang="en-US" altLang="en-US" sz="2800" b="1" dirty="0" err="1">
                <a:latin typeface="Times New Roman" pitchFamily="18" charset="0"/>
              </a:rPr>
              <a:t>dựng</a:t>
            </a:r>
            <a:r>
              <a:rPr lang="en-US" altLang="en-US" sz="2800" b="1" dirty="0">
                <a:latin typeface="Times New Roman" pitchFamily="18" charset="0"/>
              </a:rPr>
              <a:t> </a:t>
            </a:r>
            <a:r>
              <a:rPr lang="en-US" altLang="en-US" sz="2800" b="1" dirty="0" err="1">
                <a:latin typeface="Times New Roman" pitchFamily="18" charset="0"/>
              </a:rPr>
              <a:t>nhà</a:t>
            </a:r>
            <a:r>
              <a:rPr lang="en-US" altLang="en-US" sz="2800" b="1" dirty="0">
                <a:latin typeface="Times New Roman" pitchFamily="18" charset="0"/>
              </a:rPr>
              <a:t> </a:t>
            </a:r>
            <a:r>
              <a:rPr lang="en-US" altLang="en-US" sz="2800" b="1" dirty="0" err="1">
                <a:latin typeface="Times New Roman" pitchFamily="18" charset="0"/>
              </a:rPr>
              <a:t>cửa</a:t>
            </a:r>
            <a:r>
              <a:rPr lang="en-US" altLang="en-US" sz="2800" b="1" dirty="0">
                <a:latin typeface="Times New Roman" pitchFamily="18" charset="0"/>
              </a:rPr>
              <a:t>, </a:t>
            </a:r>
            <a:r>
              <a:rPr lang="en-US" altLang="en-US" sz="2800" b="1" dirty="0" err="1">
                <a:latin typeface="Times New Roman" pitchFamily="18" charset="0"/>
              </a:rPr>
              <a:t>thành</a:t>
            </a:r>
            <a:r>
              <a:rPr lang="en-US" altLang="en-US" sz="2800" b="1" dirty="0">
                <a:latin typeface="Times New Roman" pitchFamily="18" charset="0"/>
              </a:rPr>
              <a:t> </a:t>
            </a:r>
            <a:r>
              <a:rPr lang="en-US" altLang="en-US" sz="2800" b="1" dirty="0" err="1">
                <a:latin typeface="Times New Roman" pitchFamily="18" charset="0"/>
              </a:rPr>
              <a:t>lũy</a:t>
            </a:r>
            <a:r>
              <a:rPr lang="en-US" altLang="en-US" sz="2800" b="1" dirty="0">
                <a:latin typeface="Times New Roman" pitchFamily="18" charset="0"/>
              </a:rPr>
              <a:t>, ...   </a:t>
            </a:r>
          </a:p>
        </p:txBody>
      </p:sp>
      <p:sp>
        <p:nvSpPr>
          <p:cNvPr id="6" name="Text Box 6"/>
          <p:cNvSpPr txBox="1">
            <a:spLocks noChangeArrowheads="1"/>
          </p:cNvSpPr>
          <p:nvPr/>
        </p:nvSpPr>
        <p:spPr bwMode="auto">
          <a:xfrm>
            <a:off x="1991544" y="3212976"/>
            <a:ext cx="8706072" cy="523220"/>
          </a:xfrm>
          <a:prstGeom prst="rect">
            <a:avLst/>
          </a:prstGeom>
          <a:noFill/>
          <a:ln>
            <a:noFill/>
          </a:ln>
          <a:extLst/>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just"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Điêu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khắc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nghệ</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thuật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chạm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trổ</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gỗ</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đá</a:t>
            </a:r>
            <a:r>
              <a:rPr lang="en-US" altLang="en-US" sz="2800" b="1" dirty="0">
                <a:latin typeface="Times New Roman" panose="02020603050405020304" pitchFamily="18" charset="0"/>
                <a:cs typeface="Times New Roman" panose="02020603050405020304" pitchFamily="18" charset="0"/>
              </a:rPr>
              <a:t>…</a:t>
            </a:r>
          </a:p>
        </p:txBody>
      </p:sp>
      <p:sp>
        <p:nvSpPr>
          <p:cNvPr id="7" name="Text Box 7"/>
          <p:cNvSpPr txBox="1">
            <a:spLocks noChangeArrowheads="1"/>
          </p:cNvSpPr>
          <p:nvPr/>
        </p:nvSpPr>
        <p:spPr bwMode="auto">
          <a:xfrm>
            <a:off x="1991544" y="3717032"/>
            <a:ext cx="8706072" cy="954107"/>
          </a:xfrm>
          <a:prstGeom prst="rect">
            <a:avLst/>
          </a:prstGeom>
          <a:noFill/>
          <a:ln>
            <a:noFill/>
          </a:ln>
          <a:extLst/>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b="1" dirty="0" err="1">
                <a:solidFill>
                  <a:srgbClr val="FF0000"/>
                </a:solidFill>
                <a:latin typeface="Times New Roman" pitchFamily="18" charset="0"/>
                <a:cs typeface="Arial" charset="0"/>
              </a:rPr>
              <a:t>Cây</a:t>
            </a:r>
            <a:r>
              <a:rPr lang="en-US" altLang="en-US" sz="2800" b="1" dirty="0">
                <a:solidFill>
                  <a:srgbClr val="FF0000"/>
                </a:solidFill>
                <a:latin typeface="Times New Roman" pitchFamily="18" charset="0"/>
                <a:cs typeface="Arial" charset="0"/>
              </a:rPr>
              <a:t> </a:t>
            </a:r>
            <a:r>
              <a:rPr lang="en-US" altLang="en-US" sz="2800" b="1" dirty="0" err="1">
                <a:solidFill>
                  <a:srgbClr val="FF0000"/>
                </a:solidFill>
                <a:latin typeface="Times New Roman" pitchFamily="18" charset="0"/>
                <a:cs typeface="Arial" charset="0"/>
              </a:rPr>
              <a:t>thốt</a:t>
            </a:r>
            <a:r>
              <a:rPr lang="en-US" altLang="en-US" sz="2800" b="1" dirty="0">
                <a:solidFill>
                  <a:srgbClr val="FF0000"/>
                </a:solidFill>
                <a:latin typeface="Times New Roman" pitchFamily="18" charset="0"/>
                <a:cs typeface="Arial" charset="0"/>
              </a:rPr>
              <a:t> </a:t>
            </a:r>
            <a:r>
              <a:rPr lang="en-US" altLang="en-US" sz="2800" b="1" dirty="0" err="1">
                <a:solidFill>
                  <a:srgbClr val="FF0000"/>
                </a:solidFill>
                <a:latin typeface="Times New Roman" pitchFamily="18" charset="0"/>
                <a:cs typeface="Arial" charset="0"/>
              </a:rPr>
              <a:t>nốt</a:t>
            </a:r>
            <a:r>
              <a:rPr lang="en-US" altLang="en-US" sz="2800" b="1" dirty="0">
                <a:solidFill>
                  <a:srgbClr val="FF0000"/>
                </a:solidFill>
                <a:latin typeface="Times New Roman" pitchFamily="18" charset="0"/>
                <a:cs typeface="Arial" charset="0"/>
              </a:rPr>
              <a:t>: </a:t>
            </a:r>
            <a:r>
              <a:rPr lang="en-US" altLang="en-US" sz="2800" b="1" dirty="0" err="1">
                <a:latin typeface="Times New Roman" pitchFamily="18" charset="0"/>
                <a:cs typeface="Arial" charset="0"/>
              </a:rPr>
              <a:t>cây</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cùng</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họ</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với</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dừa</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thân</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thẳng</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và</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cao</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lá</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hình</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quạt</a:t>
            </a:r>
            <a:r>
              <a:rPr lang="en-US" altLang="en-US" sz="2800" b="1" dirty="0">
                <a:latin typeface="Times New Roman" pitchFamily="18" charset="0"/>
                <a:cs typeface="Arial" charset="0"/>
              </a:rPr>
              <a:t>.</a:t>
            </a:r>
          </a:p>
        </p:txBody>
      </p:sp>
      <p:sp>
        <p:nvSpPr>
          <p:cNvPr id="8" name="Text Box 7"/>
          <p:cNvSpPr txBox="1">
            <a:spLocks noChangeArrowheads="1"/>
          </p:cNvSpPr>
          <p:nvPr/>
        </p:nvSpPr>
        <p:spPr bwMode="auto">
          <a:xfrm>
            <a:off x="1992224" y="4581128"/>
            <a:ext cx="8706072" cy="523220"/>
          </a:xfrm>
          <a:prstGeom prst="rect">
            <a:avLst/>
          </a:prstGeom>
          <a:noFill/>
          <a:ln>
            <a:noFill/>
          </a:ln>
          <a:extLst/>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b="1" dirty="0" err="1">
                <a:latin typeface="Times New Roman" pitchFamily="18" charset="0"/>
                <a:cs typeface="Arial" charset="0"/>
              </a:rPr>
              <a:t>Kì</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thú</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kì</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lạ</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và</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thú</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vị</a:t>
            </a:r>
            <a:r>
              <a:rPr lang="en-US" altLang="en-US" sz="2800" b="1" dirty="0">
                <a:latin typeface="Times New Roman" pitchFamily="18" charset="0"/>
                <a:cs typeface="Arial" charset="0"/>
              </a:rPr>
              <a:t>.</a:t>
            </a:r>
          </a:p>
        </p:txBody>
      </p:sp>
      <p:sp>
        <p:nvSpPr>
          <p:cNvPr id="9" name="Text Box 7"/>
          <p:cNvSpPr txBox="1">
            <a:spLocks noChangeArrowheads="1"/>
          </p:cNvSpPr>
          <p:nvPr/>
        </p:nvSpPr>
        <p:spPr bwMode="auto">
          <a:xfrm>
            <a:off x="1991544" y="5013176"/>
            <a:ext cx="8706072" cy="523220"/>
          </a:xfrm>
          <a:prstGeom prst="rect">
            <a:avLst/>
          </a:prstGeom>
          <a:noFill/>
          <a:ln>
            <a:noFill/>
          </a:ln>
          <a:extLst/>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b="1" dirty="0" err="1">
                <a:solidFill>
                  <a:srgbClr val="FF0000"/>
                </a:solidFill>
                <a:latin typeface="Times New Roman" pitchFamily="18" charset="0"/>
                <a:cs typeface="Arial" charset="0"/>
              </a:rPr>
              <a:t>Muỗm</a:t>
            </a:r>
            <a:r>
              <a:rPr lang="en-US" altLang="en-US" sz="2800" b="1" dirty="0">
                <a:solidFill>
                  <a:srgbClr val="FF0000"/>
                </a:solidFill>
                <a:latin typeface="Times New Roman" pitchFamily="18" charset="0"/>
                <a:cs typeface="Arial" charset="0"/>
              </a:rPr>
              <a:t>: </a:t>
            </a:r>
            <a:r>
              <a:rPr lang="en-US" altLang="en-US" sz="2800" b="1" dirty="0" err="1">
                <a:latin typeface="Times New Roman" pitchFamily="18" charset="0"/>
                <a:cs typeface="Arial" charset="0"/>
              </a:rPr>
              <a:t>cây</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cùng</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họ</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với</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xoài</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quả</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nhỏ</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và</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chua</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hơn</a:t>
            </a:r>
            <a:r>
              <a:rPr lang="en-US" altLang="en-US" sz="2800" b="1" dirty="0">
                <a:latin typeface="Times New Roman" pitchFamily="18" charset="0"/>
                <a:cs typeface="Arial" charset="0"/>
              </a:rPr>
              <a:t>.</a:t>
            </a:r>
          </a:p>
        </p:txBody>
      </p:sp>
      <p:sp>
        <p:nvSpPr>
          <p:cNvPr id="10" name="Text Box 7"/>
          <p:cNvSpPr txBox="1">
            <a:spLocks noChangeArrowheads="1"/>
          </p:cNvSpPr>
          <p:nvPr/>
        </p:nvSpPr>
        <p:spPr bwMode="auto">
          <a:xfrm>
            <a:off x="1991544" y="5445224"/>
            <a:ext cx="8706072" cy="523220"/>
          </a:xfrm>
          <a:prstGeom prst="rect">
            <a:avLst/>
          </a:prstGeom>
          <a:noFill/>
          <a:ln>
            <a:noFill/>
          </a:ln>
          <a:extLst/>
        </p:spPr>
        <p:txBody>
          <a:bodyPr wrap="squar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b="1" dirty="0" err="1">
                <a:solidFill>
                  <a:srgbClr val="FF0000"/>
                </a:solidFill>
                <a:latin typeface="Times New Roman" pitchFamily="18" charset="0"/>
                <a:cs typeface="Arial" charset="0"/>
              </a:rPr>
              <a:t>Thâm</a:t>
            </a:r>
            <a:r>
              <a:rPr lang="en-US" altLang="en-US" sz="2800" b="1" dirty="0">
                <a:solidFill>
                  <a:srgbClr val="FF0000"/>
                </a:solidFill>
                <a:latin typeface="Times New Roman" pitchFamily="18" charset="0"/>
                <a:cs typeface="Arial" charset="0"/>
              </a:rPr>
              <a:t> </a:t>
            </a:r>
            <a:r>
              <a:rPr lang="en-US" altLang="en-US" sz="2800" b="1" dirty="0" err="1">
                <a:solidFill>
                  <a:srgbClr val="FF0000"/>
                </a:solidFill>
                <a:latin typeface="Times New Roman" pitchFamily="18" charset="0"/>
                <a:cs typeface="Arial" charset="0"/>
              </a:rPr>
              <a:t>nghiêm</a:t>
            </a:r>
            <a:r>
              <a:rPr lang="en-US" altLang="en-US" sz="2800" b="1" dirty="0">
                <a:solidFill>
                  <a:srgbClr val="FF0000"/>
                </a:solidFill>
                <a:latin typeface="Times New Roman" pitchFamily="18" charset="0"/>
                <a:cs typeface="Arial" charset="0"/>
              </a:rPr>
              <a:t>: </a:t>
            </a:r>
            <a:r>
              <a:rPr lang="en-US" altLang="en-US" sz="2800" b="1" dirty="0" err="1">
                <a:latin typeface="Times New Roman" pitchFamily="18" charset="0"/>
                <a:cs typeface="Arial" charset="0"/>
              </a:rPr>
              <a:t>sâu</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kín</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gợi</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vẻ</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uy</a:t>
            </a:r>
            <a:r>
              <a:rPr lang="en-US" altLang="en-US" sz="2800" b="1" dirty="0">
                <a:latin typeface="Times New Roman" pitchFamily="18" charset="0"/>
                <a:cs typeface="Arial" charset="0"/>
              </a:rPr>
              <a:t> </a:t>
            </a:r>
            <a:r>
              <a:rPr lang="en-US" altLang="en-US" sz="2800" b="1" dirty="0" err="1">
                <a:latin typeface="Times New Roman" pitchFamily="18" charset="0"/>
                <a:cs typeface="Arial" charset="0"/>
              </a:rPr>
              <a:t>nghiêm</a:t>
            </a:r>
            <a:r>
              <a:rPr lang="en-US" altLang="en-US" sz="2800" b="1" dirty="0">
                <a:latin typeface="Times New Roman" pitchFamily="18" charset="0"/>
                <a:cs typeface="Arial" charset="0"/>
              </a:rPr>
              <a:t>.</a:t>
            </a:r>
          </a:p>
        </p:txBody>
      </p:sp>
    </p:spTree>
    <p:extLst>
      <p:ext uri="{BB962C8B-B14F-4D97-AF65-F5344CB8AC3E}">
        <p14:creationId xmlns:p14="http://schemas.microsoft.com/office/powerpoint/2010/main" val="248667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1619</TotalTime>
  <Words>1846</Words>
  <Application>Microsoft Office PowerPoint</Application>
  <PresentationFormat>Widescreen</PresentationFormat>
  <Paragraphs>98</Paragraphs>
  <Slides>38</Slides>
  <Notes>2</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HP001 4 hàng</vt:lpstr>
      <vt:lpstr>Times New Roman</vt:lpstr>
      <vt:lpstr>Wingdings 2</vt:lpstr>
      <vt:lpstr>Wingdings 3</vt:lpstr>
      <vt:lpstr>Office Theme</vt:lpstr>
      <vt:lpstr>12_Default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NGUYỄN THỊ KHÁNH HẠ</cp:lastModifiedBy>
  <cp:revision>175</cp:revision>
  <dcterms:created xsi:type="dcterms:W3CDTF">2015-03-17T09:03:25Z</dcterms:created>
  <dcterms:modified xsi:type="dcterms:W3CDTF">2024-05-20T13:14:30Z</dcterms:modified>
</cp:coreProperties>
</file>