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sldIdLst>
    <p:sldId id="365" r:id="rId2"/>
    <p:sldId id="283" r:id="rId3"/>
    <p:sldId id="304" r:id="rId4"/>
    <p:sldId id="356" r:id="rId5"/>
    <p:sldId id="306" r:id="rId6"/>
    <p:sldId id="309" r:id="rId7"/>
    <p:sldId id="357" r:id="rId8"/>
    <p:sldId id="308" r:id="rId9"/>
    <p:sldId id="366" r:id="rId10"/>
    <p:sldId id="367" r:id="rId11"/>
    <p:sldId id="368" r:id="rId12"/>
    <p:sldId id="369" r:id="rId13"/>
    <p:sldId id="370" r:id="rId14"/>
    <p:sldId id="358" r:id="rId15"/>
    <p:sldId id="359" r:id="rId16"/>
    <p:sldId id="371" r:id="rId17"/>
    <p:sldId id="372" r:id="rId18"/>
    <p:sldId id="315" r:id="rId19"/>
    <p:sldId id="360" r:id="rId20"/>
    <p:sldId id="312" r:id="rId21"/>
    <p:sldId id="375" r:id="rId22"/>
    <p:sldId id="373" r:id="rId23"/>
    <p:sldId id="374" r:id="rId24"/>
    <p:sldId id="363" r:id="rId25"/>
    <p:sldId id="314" r:id="rId26"/>
    <p:sldId id="347" r:id="rId27"/>
    <p:sldId id="364" r:id="rId28"/>
    <p:sldId id="3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94624" autoAdjust="0"/>
  </p:normalViewPr>
  <p:slideViewPr>
    <p:cSldViewPr>
      <p:cViewPr varScale="1">
        <p:scale>
          <a:sx n="60" d="100"/>
          <a:sy n="60" d="100"/>
        </p:scale>
        <p:origin x="628"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A3B9F-45CF-4574-AF14-3DA4C2CB2CC0}" type="datetimeFigureOut">
              <a:rPr lang="en-US" smtClean="0"/>
              <a:t>4/14/2024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86B06-96B8-4F45-8E31-6230ECDB780F}" type="slidenum">
              <a:rPr lang="en-US" smtClean="0"/>
              <a:t>‹#›</a:t>
            </a:fld>
            <a:endParaRPr lang="en-US"/>
          </a:p>
        </p:txBody>
      </p:sp>
    </p:spTree>
    <p:extLst>
      <p:ext uri="{BB962C8B-B14F-4D97-AF65-F5344CB8AC3E}">
        <p14:creationId xmlns:p14="http://schemas.microsoft.com/office/powerpoint/2010/main" val="255011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81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2161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419255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808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B0054-A278-43F1-846F-46E7C6011B76}"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02911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6BB0054-A278-43F1-846F-46E7C6011B76}"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8614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6BB0054-A278-43F1-846F-46E7C6011B76}" type="datetimeFigureOut">
              <a:rPr lang="en-US" smtClean="0"/>
              <a:pPr/>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28616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6BB0054-A278-43F1-846F-46E7C6011B76}" type="datetimeFigureOut">
              <a:rPr lang="en-US" smtClean="0"/>
              <a:pPr/>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9518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0054-A278-43F1-846F-46E7C6011B76}" type="datetimeFigureOut">
              <a:rPr lang="en-US" smtClean="0"/>
              <a:pPr/>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056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5635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659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B0054-A278-43F1-846F-46E7C6011B76}" type="datetimeFigureOut">
              <a:rPr lang="en-US" smtClean="0"/>
              <a:pPr/>
              <a:t>4/14/2024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CC711-1CBD-402C-95A0-127DE6DCA3CA}" type="slidenum">
              <a:rPr lang="en-US" smtClean="0"/>
              <a:pPr/>
              <a:t>‹#›</a:t>
            </a:fld>
            <a:endParaRPr lang="en-US"/>
          </a:p>
        </p:txBody>
      </p:sp>
    </p:spTree>
    <p:extLst>
      <p:ext uri="{BB962C8B-B14F-4D97-AF65-F5344CB8AC3E}">
        <p14:creationId xmlns:p14="http://schemas.microsoft.com/office/powerpoint/2010/main" val="36131220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Tiếng Việt</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WordArt 7"/>
          <p:cNvSpPr>
            <a:spLocks noChangeArrowheads="1" noChangeShapeType="1" noTextEdit="1"/>
          </p:cNvSpPr>
          <p:nvPr/>
        </p:nvSpPr>
        <p:spPr bwMode="auto">
          <a:xfrm>
            <a:off x="2279576" y="2737132"/>
            <a:ext cx="7848872" cy="907892"/>
          </a:xfrm>
          <a:prstGeom prst="rect">
            <a:avLst/>
          </a:prstGeom>
        </p:spPr>
        <p:txBody>
          <a:bodyPr wrap="none" fromWordArt="1">
            <a:prstTxWarp prst="textPlain">
              <a:avLst>
                <a:gd name="adj" fmla="val 50000"/>
              </a:avLst>
            </a:prstTxWarp>
          </a:bodyPr>
          <a:lstStyle/>
          <a:p>
            <a:pPr algn="ctr"/>
            <a:r>
              <a:rPr lang="en-US" sz="3600" b="1" kern="1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Bài 23. Đường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đi</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Sa Pa (Tiết 1) </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88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7"/>
                                        </p:tgtEl>
                                        <p:attrNameLst>
                                          <p:attrName>style.color</p:attrName>
                                        </p:attrNameLst>
                                      </p:cBhvr>
                                      <p:by>
                                        <p:hsl h="10842353" s="0" l="0"/>
                                      </p:by>
                                    </p:animClr>
                                    <p:animClr clrSpc="hsl" dir="cw">
                                      <p:cBhvr>
                                        <p:cTn id="13" dur="5000" fill="hold"/>
                                        <p:tgtEl>
                                          <p:spTgt spid="7"/>
                                        </p:tgtEl>
                                        <p:attrNameLst>
                                          <p:attrName>fillcolor</p:attrName>
                                        </p:attrNameLst>
                                      </p:cBhvr>
                                      <p:by>
                                        <p:hsl h="10842353" s="0" l="0"/>
                                      </p:by>
                                    </p:animClr>
                                    <p:animClr clrSpc="hsl" dir="cw">
                                      <p:cBhvr>
                                        <p:cTn id="14" dur="5000" fill="hold"/>
                                        <p:tgtEl>
                                          <p:spTgt spid="7"/>
                                        </p:tgtEl>
                                        <p:attrNameLst>
                                          <p:attrName>stroke.color</p:attrName>
                                        </p:attrNameLst>
                                      </p:cBhvr>
                                      <p:by>
                                        <p:hsl h="10842353" s="0" l="0"/>
                                      </p:by>
                                    </p:animClr>
                                    <p:set>
                                      <p:cBhvr>
                                        <p:cTn id="15"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9336" y="116632"/>
            <a:ext cx="11844035" cy="6553200"/>
            <a:chOff x="-495" y="608"/>
            <a:chExt cx="5664" cy="3338"/>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 y="608"/>
              <a:ext cx="5664" cy="3338"/>
            </a:xfrm>
            <a:prstGeom prst="rect">
              <a:avLst/>
            </a:prstGeom>
            <a:solidFill>
              <a:srgbClr val="F6F8A6"/>
            </a:solidFill>
            <a:ln w="9525">
              <a:solidFill>
                <a:srgbClr val="FF0000"/>
              </a:solidFill>
              <a:miter lim="800000"/>
              <a:headEnd/>
              <a:tailEnd/>
            </a:ln>
          </p:spPr>
        </p:pic>
        <p:sp>
          <p:nvSpPr>
            <p:cNvPr id="4" name="Oval 4"/>
            <p:cNvSpPr>
              <a:spLocks noChangeArrowheads="1"/>
            </p:cNvSpPr>
            <p:nvPr/>
          </p:nvSpPr>
          <p:spPr bwMode="auto">
            <a:xfrm>
              <a:off x="912" y="119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5" name="Oval 5"/>
            <p:cNvSpPr>
              <a:spLocks noChangeArrowheads="1"/>
            </p:cNvSpPr>
            <p:nvPr/>
          </p:nvSpPr>
          <p:spPr bwMode="auto">
            <a:xfrm>
              <a:off x="880" y="204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6" name="Oval 6"/>
            <p:cNvSpPr>
              <a:spLocks noChangeArrowheads="1"/>
            </p:cNvSpPr>
            <p:nvPr/>
          </p:nvSpPr>
          <p:spPr bwMode="auto">
            <a:xfrm>
              <a:off x="1776" y="960"/>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7" name="Oval 7"/>
            <p:cNvSpPr>
              <a:spLocks noChangeArrowheads="1"/>
            </p:cNvSpPr>
            <p:nvPr/>
          </p:nvSpPr>
          <p:spPr bwMode="auto">
            <a:xfrm>
              <a:off x="3080" y="211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8" name="Oval 8"/>
            <p:cNvSpPr>
              <a:spLocks noChangeArrowheads="1"/>
            </p:cNvSpPr>
            <p:nvPr/>
          </p:nvSpPr>
          <p:spPr bwMode="auto">
            <a:xfrm>
              <a:off x="3968" y="78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9" name="Oval 9"/>
            <p:cNvSpPr>
              <a:spLocks noChangeArrowheads="1"/>
            </p:cNvSpPr>
            <p:nvPr/>
          </p:nvSpPr>
          <p:spPr bwMode="auto">
            <a:xfrm>
              <a:off x="1720" y="212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0" name="Oval 10"/>
            <p:cNvSpPr>
              <a:spLocks noChangeArrowheads="1"/>
            </p:cNvSpPr>
            <p:nvPr/>
          </p:nvSpPr>
          <p:spPr bwMode="auto">
            <a:xfrm>
              <a:off x="2976" y="163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1" name="Oval 11"/>
            <p:cNvSpPr>
              <a:spLocks noChangeArrowheads="1"/>
            </p:cNvSpPr>
            <p:nvPr/>
          </p:nvSpPr>
          <p:spPr bwMode="auto">
            <a:xfrm>
              <a:off x="2768" y="60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2" name="Oval 12"/>
            <p:cNvSpPr>
              <a:spLocks noChangeArrowheads="1"/>
            </p:cNvSpPr>
            <p:nvPr/>
          </p:nvSpPr>
          <p:spPr bwMode="auto">
            <a:xfrm>
              <a:off x="3560" y="132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3" name="Oval 13"/>
            <p:cNvSpPr>
              <a:spLocks noChangeArrowheads="1"/>
            </p:cNvSpPr>
            <p:nvPr/>
          </p:nvSpPr>
          <p:spPr bwMode="auto">
            <a:xfrm>
              <a:off x="3600" y="1872"/>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4" name="Oval 14"/>
            <p:cNvSpPr>
              <a:spLocks noChangeArrowheads="1"/>
            </p:cNvSpPr>
            <p:nvPr/>
          </p:nvSpPr>
          <p:spPr bwMode="auto">
            <a:xfrm>
              <a:off x="4384" y="258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5" name="Oval 15"/>
            <p:cNvSpPr>
              <a:spLocks noChangeArrowheads="1"/>
            </p:cNvSpPr>
            <p:nvPr/>
          </p:nvSpPr>
          <p:spPr bwMode="auto">
            <a:xfrm>
              <a:off x="3520" y="242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6" name="Oval 16"/>
            <p:cNvSpPr>
              <a:spLocks noChangeArrowheads="1"/>
            </p:cNvSpPr>
            <p:nvPr/>
          </p:nvSpPr>
          <p:spPr bwMode="auto">
            <a:xfrm>
              <a:off x="3072" y="2640"/>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7" name="Oval 17"/>
            <p:cNvSpPr>
              <a:spLocks noChangeArrowheads="1"/>
            </p:cNvSpPr>
            <p:nvPr/>
          </p:nvSpPr>
          <p:spPr bwMode="auto">
            <a:xfrm>
              <a:off x="3872" y="304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8" name="Oval 18"/>
            <p:cNvSpPr>
              <a:spLocks noChangeArrowheads="1"/>
            </p:cNvSpPr>
            <p:nvPr/>
          </p:nvSpPr>
          <p:spPr bwMode="auto">
            <a:xfrm>
              <a:off x="4048" y="300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19" name="Oval 19"/>
            <p:cNvSpPr>
              <a:spLocks noChangeArrowheads="1"/>
            </p:cNvSpPr>
            <p:nvPr/>
          </p:nvSpPr>
          <p:spPr bwMode="auto">
            <a:xfrm>
              <a:off x="3696" y="321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0" name="Oval 20"/>
            <p:cNvSpPr>
              <a:spLocks noChangeArrowheads="1"/>
            </p:cNvSpPr>
            <p:nvPr/>
          </p:nvSpPr>
          <p:spPr bwMode="auto">
            <a:xfrm>
              <a:off x="3640" y="293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1" name="Oval 21"/>
            <p:cNvSpPr>
              <a:spLocks noChangeArrowheads="1"/>
            </p:cNvSpPr>
            <p:nvPr/>
          </p:nvSpPr>
          <p:spPr bwMode="auto">
            <a:xfrm>
              <a:off x="4416" y="160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2" name="Oval 22"/>
            <p:cNvSpPr>
              <a:spLocks noChangeArrowheads="1"/>
            </p:cNvSpPr>
            <p:nvPr/>
          </p:nvSpPr>
          <p:spPr bwMode="auto">
            <a:xfrm>
              <a:off x="3888" y="2160"/>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3" name="Oval 23"/>
            <p:cNvSpPr>
              <a:spLocks noChangeArrowheads="1"/>
            </p:cNvSpPr>
            <p:nvPr/>
          </p:nvSpPr>
          <p:spPr bwMode="auto">
            <a:xfrm>
              <a:off x="2640" y="1728"/>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4" name="Oval 24"/>
            <p:cNvSpPr>
              <a:spLocks noChangeArrowheads="1"/>
            </p:cNvSpPr>
            <p:nvPr/>
          </p:nvSpPr>
          <p:spPr bwMode="auto">
            <a:xfrm>
              <a:off x="3344" y="213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5" name="Oval 25"/>
            <p:cNvSpPr>
              <a:spLocks noChangeArrowheads="1"/>
            </p:cNvSpPr>
            <p:nvPr/>
          </p:nvSpPr>
          <p:spPr bwMode="auto">
            <a:xfrm>
              <a:off x="3792" y="273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6" name="Oval 26"/>
            <p:cNvSpPr>
              <a:spLocks noChangeArrowheads="1"/>
            </p:cNvSpPr>
            <p:nvPr/>
          </p:nvSpPr>
          <p:spPr bwMode="auto">
            <a:xfrm>
              <a:off x="4752" y="2496"/>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sp>
          <p:nvSpPr>
            <p:cNvPr id="27" name="Oval 27"/>
            <p:cNvSpPr>
              <a:spLocks noChangeArrowheads="1"/>
            </p:cNvSpPr>
            <p:nvPr/>
          </p:nvSpPr>
          <p:spPr bwMode="auto">
            <a:xfrm>
              <a:off x="4032" y="2544"/>
              <a:ext cx="48" cy="48"/>
            </a:xfrm>
            <a:prstGeom prst="ellipse">
              <a:avLst/>
            </a:prstGeom>
            <a:solidFill>
              <a:srgbClr val="E7071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800">
                <a:latin typeface="Arial" panose="020B0604020202020204" pitchFamily="34" charset="0"/>
              </a:endParaRPr>
            </a:p>
          </p:txBody>
        </p:sp>
      </p:grpSp>
      <p:sp>
        <p:nvSpPr>
          <p:cNvPr id="28" name="Freeform 27"/>
          <p:cNvSpPr/>
          <p:nvPr/>
        </p:nvSpPr>
        <p:spPr>
          <a:xfrm>
            <a:off x="2994609" y="1218357"/>
            <a:ext cx="2161124" cy="2174875"/>
          </a:xfrm>
          <a:custGeom>
            <a:avLst/>
            <a:gdLst>
              <a:gd name="connsiteX0" fmla="*/ 247135 w 1668451"/>
              <a:gd name="connsiteY0" fmla="*/ 123567 h 2174789"/>
              <a:gd name="connsiteX1" fmla="*/ 222422 w 1668451"/>
              <a:gd name="connsiteY1" fmla="*/ 61784 h 2174789"/>
              <a:gd name="connsiteX2" fmla="*/ 210065 w 1668451"/>
              <a:gd name="connsiteY2" fmla="*/ 24713 h 2174789"/>
              <a:gd name="connsiteX3" fmla="*/ 148281 w 1668451"/>
              <a:gd name="connsiteY3" fmla="*/ 12357 h 2174789"/>
              <a:gd name="connsiteX4" fmla="*/ 74141 w 1668451"/>
              <a:gd name="connsiteY4" fmla="*/ 49427 h 2174789"/>
              <a:gd name="connsiteX5" fmla="*/ 37070 w 1668451"/>
              <a:gd name="connsiteY5" fmla="*/ 123567 h 2174789"/>
              <a:gd name="connsiteX6" fmla="*/ 12357 w 1668451"/>
              <a:gd name="connsiteY6" fmla="*/ 284205 h 2174789"/>
              <a:gd name="connsiteX7" fmla="*/ 0 w 1668451"/>
              <a:gd name="connsiteY7" fmla="*/ 321276 h 2174789"/>
              <a:gd name="connsiteX8" fmla="*/ 12357 w 1668451"/>
              <a:gd name="connsiteY8" fmla="*/ 358346 h 2174789"/>
              <a:gd name="connsiteX9" fmla="*/ 37070 w 1668451"/>
              <a:gd name="connsiteY9" fmla="*/ 457200 h 2174789"/>
              <a:gd name="connsiteX10" fmla="*/ 74141 w 1668451"/>
              <a:gd name="connsiteY10" fmla="*/ 531340 h 2174789"/>
              <a:gd name="connsiteX11" fmla="*/ 61784 w 1668451"/>
              <a:gd name="connsiteY11" fmla="*/ 568411 h 2174789"/>
              <a:gd name="connsiteX12" fmla="*/ 24714 w 1668451"/>
              <a:gd name="connsiteY12" fmla="*/ 593124 h 2174789"/>
              <a:gd name="connsiteX13" fmla="*/ 37070 w 1668451"/>
              <a:gd name="connsiteY13" fmla="*/ 704335 h 2174789"/>
              <a:gd name="connsiteX14" fmla="*/ 111211 w 1668451"/>
              <a:gd name="connsiteY14" fmla="*/ 729048 h 2174789"/>
              <a:gd name="connsiteX15" fmla="*/ 333633 w 1668451"/>
              <a:gd name="connsiteY15" fmla="*/ 741405 h 2174789"/>
              <a:gd name="connsiteX16" fmla="*/ 345989 w 1668451"/>
              <a:gd name="connsiteY16" fmla="*/ 988540 h 2174789"/>
              <a:gd name="connsiteX17" fmla="*/ 308919 w 1668451"/>
              <a:gd name="connsiteY17" fmla="*/ 1013254 h 2174789"/>
              <a:gd name="connsiteX18" fmla="*/ 271849 w 1668451"/>
              <a:gd name="connsiteY18" fmla="*/ 1087394 h 2174789"/>
              <a:gd name="connsiteX19" fmla="*/ 234779 w 1668451"/>
              <a:gd name="connsiteY19" fmla="*/ 1161535 h 2174789"/>
              <a:gd name="connsiteX20" fmla="*/ 197708 w 1668451"/>
              <a:gd name="connsiteY20" fmla="*/ 1173892 h 2174789"/>
              <a:gd name="connsiteX21" fmla="*/ 185352 w 1668451"/>
              <a:gd name="connsiteY21" fmla="*/ 1210962 h 2174789"/>
              <a:gd name="connsiteX22" fmla="*/ 148281 w 1668451"/>
              <a:gd name="connsiteY22" fmla="*/ 1235676 h 2174789"/>
              <a:gd name="connsiteX23" fmla="*/ 61784 w 1668451"/>
              <a:gd name="connsiteY23" fmla="*/ 1260389 h 2174789"/>
              <a:gd name="connsiteX24" fmla="*/ 37070 w 1668451"/>
              <a:gd name="connsiteY24" fmla="*/ 1297459 h 2174789"/>
              <a:gd name="connsiteX25" fmla="*/ 12357 w 1668451"/>
              <a:gd name="connsiteY25" fmla="*/ 1371600 h 2174789"/>
              <a:gd name="connsiteX26" fmla="*/ 37070 w 1668451"/>
              <a:gd name="connsiteY26" fmla="*/ 1482811 h 2174789"/>
              <a:gd name="connsiteX27" fmla="*/ 86498 w 1668451"/>
              <a:gd name="connsiteY27" fmla="*/ 1556951 h 2174789"/>
              <a:gd name="connsiteX28" fmla="*/ 111211 w 1668451"/>
              <a:gd name="connsiteY28" fmla="*/ 1594021 h 2174789"/>
              <a:gd name="connsiteX29" fmla="*/ 135925 w 1668451"/>
              <a:gd name="connsiteY29" fmla="*/ 1668162 h 2174789"/>
              <a:gd name="connsiteX30" fmla="*/ 148281 w 1668451"/>
              <a:gd name="connsiteY30" fmla="*/ 1705232 h 2174789"/>
              <a:gd name="connsiteX31" fmla="*/ 234779 w 1668451"/>
              <a:gd name="connsiteY31" fmla="*/ 1816443 h 2174789"/>
              <a:gd name="connsiteX32" fmla="*/ 296562 w 1668451"/>
              <a:gd name="connsiteY32" fmla="*/ 1927654 h 2174789"/>
              <a:gd name="connsiteX33" fmla="*/ 333633 w 1668451"/>
              <a:gd name="connsiteY33" fmla="*/ 1952367 h 2174789"/>
              <a:gd name="connsiteX34" fmla="*/ 345989 w 1668451"/>
              <a:gd name="connsiteY34" fmla="*/ 2001794 h 2174789"/>
              <a:gd name="connsiteX35" fmla="*/ 383060 w 1668451"/>
              <a:gd name="connsiteY35" fmla="*/ 2075935 h 2174789"/>
              <a:gd name="connsiteX36" fmla="*/ 420130 w 1668451"/>
              <a:gd name="connsiteY36" fmla="*/ 2100648 h 2174789"/>
              <a:gd name="connsiteX37" fmla="*/ 506627 w 1668451"/>
              <a:gd name="connsiteY37" fmla="*/ 2162432 h 2174789"/>
              <a:gd name="connsiteX38" fmla="*/ 543698 w 1668451"/>
              <a:gd name="connsiteY38" fmla="*/ 2174789 h 2174789"/>
              <a:gd name="connsiteX39" fmla="*/ 580768 w 1668451"/>
              <a:gd name="connsiteY39" fmla="*/ 2150076 h 2174789"/>
              <a:gd name="connsiteX40" fmla="*/ 605481 w 1668451"/>
              <a:gd name="connsiteY40" fmla="*/ 2075935 h 2174789"/>
              <a:gd name="connsiteX41" fmla="*/ 593125 w 1668451"/>
              <a:gd name="connsiteY41" fmla="*/ 1729946 h 2174789"/>
              <a:gd name="connsiteX42" fmla="*/ 605481 w 1668451"/>
              <a:gd name="connsiteY42" fmla="*/ 1680519 h 2174789"/>
              <a:gd name="connsiteX43" fmla="*/ 642552 w 1668451"/>
              <a:gd name="connsiteY43" fmla="*/ 1668162 h 2174789"/>
              <a:gd name="connsiteX44" fmla="*/ 753762 w 1668451"/>
              <a:gd name="connsiteY44" fmla="*/ 1692876 h 2174789"/>
              <a:gd name="connsiteX45" fmla="*/ 778476 w 1668451"/>
              <a:gd name="connsiteY45" fmla="*/ 1729946 h 2174789"/>
              <a:gd name="connsiteX46" fmla="*/ 926757 w 1668451"/>
              <a:gd name="connsiteY46" fmla="*/ 1767016 h 2174789"/>
              <a:gd name="connsiteX47" fmla="*/ 1025611 w 1668451"/>
              <a:gd name="connsiteY47" fmla="*/ 1754659 h 2174789"/>
              <a:gd name="connsiteX48" fmla="*/ 1099752 w 1668451"/>
              <a:gd name="connsiteY48" fmla="*/ 1729946 h 2174789"/>
              <a:gd name="connsiteX49" fmla="*/ 1136822 w 1668451"/>
              <a:gd name="connsiteY49" fmla="*/ 1705232 h 2174789"/>
              <a:gd name="connsiteX50" fmla="*/ 1173892 w 1668451"/>
              <a:gd name="connsiteY50" fmla="*/ 1717589 h 2174789"/>
              <a:gd name="connsiteX51" fmla="*/ 1260389 w 1668451"/>
              <a:gd name="connsiteY51" fmla="*/ 1742303 h 2174789"/>
              <a:gd name="connsiteX52" fmla="*/ 1309816 w 1668451"/>
              <a:gd name="connsiteY52" fmla="*/ 1729946 h 2174789"/>
              <a:gd name="connsiteX53" fmla="*/ 1383957 w 1668451"/>
              <a:gd name="connsiteY53" fmla="*/ 1680519 h 2174789"/>
              <a:gd name="connsiteX54" fmla="*/ 1371600 w 1668451"/>
              <a:gd name="connsiteY54" fmla="*/ 1569308 h 2174789"/>
              <a:gd name="connsiteX55" fmla="*/ 1346887 w 1668451"/>
              <a:gd name="connsiteY55" fmla="*/ 1495167 h 2174789"/>
              <a:gd name="connsiteX56" fmla="*/ 1309816 w 1668451"/>
              <a:gd name="connsiteY56" fmla="*/ 1421027 h 2174789"/>
              <a:gd name="connsiteX57" fmla="*/ 1297460 w 1668451"/>
              <a:gd name="connsiteY57" fmla="*/ 1383957 h 2174789"/>
              <a:gd name="connsiteX58" fmla="*/ 1482811 w 1668451"/>
              <a:gd name="connsiteY58" fmla="*/ 1334530 h 2174789"/>
              <a:gd name="connsiteX59" fmla="*/ 1519881 w 1668451"/>
              <a:gd name="connsiteY59" fmla="*/ 1359243 h 2174789"/>
              <a:gd name="connsiteX60" fmla="*/ 1606379 w 1668451"/>
              <a:gd name="connsiteY60" fmla="*/ 1309816 h 2174789"/>
              <a:gd name="connsiteX61" fmla="*/ 1643449 w 1668451"/>
              <a:gd name="connsiteY61" fmla="*/ 1285103 h 2174789"/>
              <a:gd name="connsiteX62" fmla="*/ 1668162 w 1668451"/>
              <a:gd name="connsiteY62" fmla="*/ 1210962 h 2174789"/>
              <a:gd name="connsiteX63" fmla="*/ 1643449 w 1668451"/>
              <a:gd name="connsiteY63" fmla="*/ 1037967 h 2174789"/>
              <a:gd name="connsiteX64" fmla="*/ 1631092 w 1668451"/>
              <a:gd name="connsiteY64" fmla="*/ 1000897 h 2174789"/>
              <a:gd name="connsiteX65" fmla="*/ 1606379 w 1668451"/>
              <a:gd name="connsiteY65" fmla="*/ 963827 h 2174789"/>
              <a:gd name="connsiteX66" fmla="*/ 1594022 w 1668451"/>
              <a:gd name="connsiteY66" fmla="*/ 926757 h 2174789"/>
              <a:gd name="connsiteX67" fmla="*/ 1507525 w 1668451"/>
              <a:gd name="connsiteY67" fmla="*/ 827903 h 2174789"/>
              <a:gd name="connsiteX68" fmla="*/ 1495168 w 1668451"/>
              <a:gd name="connsiteY68" fmla="*/ 790832 h 2174789"/>
              <a:gd name="connsiteX69" fmla="*/ 1421027 w 1668451"/>
              <a:gd name="connsiteY69" fmla="*/ 753762 h 2174789"/>
              <a:gd name="connsiteX70" fmla="*/ 1346887 w 1668451"/>
              <a:gd name="connsiteY70" fmla="*/ 642551 h 2174789"/>
              <a:gd name="connsiteX71" fmla="*/ 1322173 w 1668451"/>
              <a:gd name="connsiteY71" fmla="*/ 605481 h 2174789"/>
              <a:gd name="connsiteX72" fmla="*/ 1309816 w 1668451"/>
              <a:gd name="connsiteY72" fmla="*/ 568411 h 2174789"/>
              <a:gd name="connsiteX73" fmla="*/ 1322173 w 1668451"/>
              <a:gd name="connsiteY73" fmla="*/ 518984 h 2174789"/>
              <a:gd name="connsiteX74" fmla="*/ 1408670 w 1668451"/>
              <a:gd name="connsiteY74" fmla="*/ 469557 h 2174789"/>
              <a:gd name="connsiteX75" fmla="*/ 1371600 w 1668451"/>
              <a:gd name="connsiteY75" fmla="*/ 259492 h 2174789"/>
              <a:gd name="connsiteX76" fmla="*/ 1346887 w 1668451"/>
              <a:gd name="connsiteY76" fmla="*/ 222421 h 2174789"/>
              <a:gd name="connsiteX77" fmla="*/ 1309816 w 1668451"/>
              <a:gd name="connsiteY77" fmla="*/ 210065 h 2174789"/>
              <a:gd name="connsiteX78" fmla="*/ 1235676 w 1668451"/>
              <a:gd name="connsiteY78" fmla="*/ 259492 h 2174789"/>
              <a:gd name="connsiteX79" fmla="*/ 1198606 w 1668451"/>
              <a:gd name="connsiteY79" fmla="*/ 284205 h 2174789"/>
              <a:gd name="connsiteX80" fmla="*/ 1161535 w 1668451"/>
              <a:gd name="connsiteY80" fmla="*/ 271848 h 2174789"/>
              <a:gd name="connsiteX81" fmla="*/ 1087395 w 1668451"/>
              <a:gd name="connsiteY81" fmla="*/ 234778 h 2174789"/>
              <a:gd name="connsiteX82" fmla="*/ 1050325 w 1668451"/>
              <a:gd name="connsiteY82" fmla="*/ 160638 h 2174789"/>
              <a:gd name="connsiteX83" fmla="*/ 1037968 w 1668451"/>
              <a:gd name="connsiteY83" fmla="*/ 61784 h 2174789"/>
              <a:gd name="connsiteX84" fmla="*/ 1025611 w 1668451"/>
              <a:gd name="connsiteY84" fmla="*/ 24713 h 2174789"/>
              <a:gd name="connsiteX85" fmla="*/ 988541 w 1668451"/>
              <a:gd name="connsiteY85" fmla="*/ 0 h 2174789"/>
              <a:gd name="connsiteX86" fmla="*/ 926757 w 1668451"/>
              <a:gd name="connsiteY86" fmla="*/ 12357 h 2174789"/>
              <a:gd name="connsiteX87" fmla="*/ 877330 w 1668451"/>
              <a:gd name="connsiteY87" fmla="*/ 86497 h 2174789"/>
              <a:gd name="connsiteX88" fmla="*/ 840260 w 1668451"/>
              <a:gd name="connsiteY88" fmla="*/ 111211 h 2174789"/>
              <a:gd name="connsiteX89" fmla="*/ 778476 w 1668451"/>
              <a:gd name="connsiteY89" fmla="*/ 210065 h 2174789"/>
              <a:gd name="connsiteX90" fmla="*/ 729049 w 1668451"/>
              <a:gd name="connsiteY90" fmla="*/ 284205 h 2174789"/>
              <a:gd name="connsiteX91" fmla="*/ 704335 w 1668451"/>
              <a:gd name="connsiteY91" fmla="*/ 321276 h 2174789"/>
              <a:gd name="connsiteX92" fmla="*/ 691979 w 1668451"/>
              <a:gd name="connsiteY92" fmla="*/ 358346 h 2174789"/>
              <a:gd name="connsiteX93" fmla="*/ 617838 w 1668451"/>
              <a:gd name="connsiteY93" fmla="*/ 395416 h 2174789"/>
              <a:gd name="connsiteX94" fmla="*/ 543698 w 1668451"/>
              <a:gd name="connsiteY94" fmla="*/ 444843 h 2174789"/>
              <a:gd name="connsiteX95" fmla="*/ 506627 w 1668451"/>
              <a:gd name="connsiteY95" fmla="*/ 432486 h 2174789"/>
              <a:gd name="connsiteX96" fmla="*/ 432487 w 1668451"/>
              <a:gd name="connsiteY96" fmla="*/ 383059 h 2174789"/>
              <a:gd name="connsiteX97" fmla="*/ 420130 w 1668451"/>
              <a:gd name="connsiteY97" fmla="*/ 345989 h 2174789"/>
              <a:gd name="connsiteX98" fmla="*/ 345989 w 1668451"/>
              <a:gd name="connsiteY98" fmla="*/ 308919 h 2174789"/>
              <a:gd name="connsiteX99" fmla="*/ 296562 w 1668451"/>
              <a:gd name="connsiteY99" fmla="*/ 234778 h 2174789"/>
              <a:gd name="connsiteX100" fmla="*/ 247135 w 1668451"/>
              <a:gd name="connsiteY100" fmla="*/ 160638 h 2174789"/>
              <a:gd name="connsiteX101" fmla="*/ 234779 w 1668451"/>
              <a:gd name="connsiteY101" fmla="*/ 123567 h 2174789"/>
              <a:gd name="connsiteX102" fmla="*/ 148281 w 1668451"/>
              <a:gd name="connsiteY102" fmla="*/ 24713 h 2174789"/>
              <a:gd name="connsiteX103" fmla="*/ 111211 w 1668451"/>
              <a:gd name="connsiteY103" fmla="*/ 12357 h 2174789"/>
              <a:gd name="connsiteX104" fmla="*/ 86498 w 1668451"/>
              <a:gd name="connsiteY104" fmla="*/ 86497 h 2174789"/>
              <a:gd name="connsiteX105" fmla="*/ 74141 w 1668451"/>
              <a:gd name="connsiteY105" fmla="*/ 135924 h 2174789"/>
              <a:gd name="connsiteX106" fmla="*/ 49427 w 1668451"/>
              <a:gd name="connsiteY106" fmla="*/ 210065 h 2174789"/>
              <a:gd name="connsiteX107" fmla="*/ 37070 w 1668451"/>
              <a:gd name="connsiteY107" fmla="*/ 247135 h 2174789"/>
              <a:gd name="connsiteX108" fmla="*/ 37070 w 1668451"/>
              <a:gd name="connsiteY108" fmla="*/ 321276 h 217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68451" h="2174789">
                <a:moveTo>
                  <a:pt x="247135" y="123567"/>
                </a:moveTo>
                <a:cubicBezTo>
                  <a:pt x="238897" y="102973"/>
                  <a:pt x="230210" y="82553"/>
                  <a:pt x="222422" y="61784"/>
                </a:cubicBezTo>
                <a:cubicBezTo>
                  <a:pt x="217848" y="49588"/>
                  <a:pt x="220903" y="31938"/>
                  <a:pt x="210065" y="24713"/>
                </a:cubicBezTo>
                <a:cubicBezTo>
                  <a:pt x="192590" y="13063"/>
                  <a:pt x="168876" y="16476"/>
                  <a:pt x="148281" y="12357"/>
                </a:cubicBezTo>
                <a:cubicBezTo>
                  <a:pt x="118129" y="22407"/>
                  <a:pt x="98097" y="25471"/>
                  <a:pt x="74141" y="49427"/>
                </a:cubicBezTo>
                <a:cubicBezTo>
                  <a:pt x="54007" y="69561"/>
                  <a:pt x="43770" y="96767"/>
                  <a:pt x="37070" y="123567"/>
                </a:cubicBezTo>
                <a:cubicBezTo>
                  <a:pt x="15012" y="211799"/>
                  <a:pt x="32362" y="174179"/>
                  <a:pt x="12357" y="284205"/>
                </a:cubicBezTo>
                <a:cubicBezTo>
                  <a:pt x="10027" y="297020"/>
                  <a:pt x="4119" y="308919"/>
                  <a:pt x="0" y="321276"/>
                </a:cubicBezTo>
                <a:cubicBezTo>
                  <a:pt x="4119" y="333633"/>
                  <a:pt x="9198" y="345710"/>
                  <a:pt x="12357" y="358346"/>
                </a:cubicBezTo>
                <a:cubicBezTo>
                  <a:pt x="19405" y="386538"/>
                  <a:pt x="22949" y="428959"/>
                  <a:pt x="37070" y="457200"/>
                </a:cubicBezTo>
                <a:cubicBezTo>
                  <a:pt x="84981" y="553023"/>
                  <a:pt x="43079" y="438157"/>
                  <a:pt x="74141" y="531340"/>
                </a:cubicBezTo>
                <a:cubicBezTo>
                  <a:pt x="70022" y="543697"/>
                  <a:pt x="69921" y="558240"/>
                  <a:pt x="61784" y="568411"/>
                </a:cubicBezTo>
                <a:cubicBezTo>
                  <a:pt x="52507" y="580008"/>
                  <a:pt x="27371" y="578513"/>
                  <a:pt x="24714" y="593124"/>
                </a:cubicBezTo>
                <a:cubicBezTo>
                  <a:pt x="18042" y="629821"/>
                  <a:pt x="17045" y="672868"/>
                  <a:pt x="37070" y="704335"/>
                </a:cubicBezTo>
                <a:cubicBezTo>
                  <a:pt x="51056" y="726313"/>
                  <a:pt x="85201" y="727603"/>
                  <a:pt x="111211" y="729048"/>
                </a:cubicBezTo>
                <a:lnTo>
                  <a:pt x="333633" y="741405"/>
                </a:lnTo>
                <a:cubicBezTo>
                  <a:pt x="367478" y="842944"/>
                  <a:pt x="380506" y="850474"/>
                  <a:pt x="345989" y="988540"/>
                </a:cubicBezTo>
                <a:cubicBezTo>
                  <a:pt x="342387" y="1002948"/>
                  <a:pt x="321276" y="1005016"/>
                  <a:pt x="308919" y="1013254"/>
                </a:cubicBezTo>
                <a:cubicBezTo>
                  <a:pt x="277858" y="1106434"/>
                  <a:pt x="319758" y="991575"/>
                  <a:pt x="271849" y="1087394"/>
                </a:cubicBezTo>
                <a:cubicBezTo>
                  <a:pt x="256926" y="1117240"/>
                  <a:pt x="264288" y="1137928"/>
                  <a:pt x="234779" y="1161535"/>
                </a:cubicBezTo>
                <a:cubicBezTo>
                  <a:pt x="224608" y="1169672"/>
                  <a:pt x="210065" y="1169773"/>
                  <a:pt x="197708" y="1173892"/>
                </a:cubicBezTo>
                <a:cubicBezTo>
                  <a:pt x="193589" y="1186249"/>
                  <a:pt x="193489" y="1200791"/>
                  <a:pt x="185352" y="1210962"/>
                </a:cubicBezTo>
                <a:cubicBezTo>
                  <a:pt x="176075" y="1222559"/>
                  <a:pt x="161564" y="1229034"/>
                  <a:pt x="148281" y="1235676"/>
                </a:cubicBezTo>
                <a:cubicBezTo>
                  <a:pt x="130558" y="1244537"/>
                  <a:pt x="77615" y="1256431"/>
                  <a:pt x="61784" y="1260389"/>
                </a:cubicBezTo>
                <a:cubicBezTo>
                  <a:pt x="53546" y="1272746"/>
                  <a:pt x="43102" y="1283888"/>
                  <a:pt x="37070" y="1297459"/>
                </a:cubicBezTo>
                <a:cubicBezTo>
                  <a:pt x="26490" y="1321264"/>
                  <a:pt x="12357" y="1371600"/>
                  <a:pt x="12357" y="1371600"/>
                </a:cubicBezTo>
                <a:cubicBezTo>
                  <a:pt x="15708" y="1391707"/>
                  <a:pt x="22587" y="1456742"/>
                  <a:pt x="37070" y="1482811"/>
                </a:cubicBezTo>
                <a:cubicBezTo>
                  <a:pt x="51495" y="1508775"/>
                  <a:pt x="70022" y="1532238"/>
                  <a:pt x="86498" y="1556951"/>
                </a:cubicBezTo>
                <a:cubicBezTo>
                  <a:pt x="94736" y="1569308"/>
                  <a:pt x="106515" y="1579932"/>
                  <a:pt x="111211" y="1594021"/>
                </a:cubicBezTo>
                <a:lnTo>
                  <a:pt x="135925" y="1668162"/>
                </a:lnTo>
                <a:cubicBezTo>
                  <a:pt x="140044" y="1680519"/>
                  <a:pt x="141056" y="1694395"/>
                  <a:pt x="148281" y="1705232"/>
                </a:cubicBezTo>
                <a:cubicBezTo>
                  <a:pt x="207401" y="1793913"/>
                  <a:pt x="176705" y="1758371"/>
                  <a:pt x="234779" y="1816443"/>
                </a:cubicBezTo>
                <a:cubicBezTo>
                  <a:pt x="247655" y="1855073"/>
                  <a:pt x="260142" y="1903375"/>
                  <a:pt x="296562" y="1927654"/>
                </a:cubicBezTo>
                <a:lnTo>
                  <a:pt x="333633" y="1952367"/>
                </a:lnTo>
                <a:cubicBezTo>
                  <a:pt x="337752" y="1968843"/>
                  <a:pt x="341324" y="1985465"/>
                  <a:pt x="345989" y="2001794"/>
                </a:cubicBezTo>
                <a:cubicBezTo>
                  <a:pt x="354029" y="2029935"/>
                  <a:pt x="361397" y="2054273"/>
                  <a:pt x="383060" y="2075935"/>
                </a:cubicBezTo>
                <a:cubicBezTo>
                  <a:pt x="393561" y="2086436"/>
                  <a:pt x="407773" y="2092410"/>
                  <a:pt x="420130" y="2100648"/>
                </a:cubicBezTo>
                <a:cubicBezTo>
                  <a:pt x="440725" y="2162432"/>
                  <a:pt x="420130" y="2133600"/>
                  <a:pt x="506627" y="2162432"/>
                </a:cubicBezTo>
                <a:lnTo>
                  <a:pt x="543698" y="2174789"/>
                </a:lnTo>
                <a:cubicBezTo>
                  <a:pt x="556055" y="2166551"/>
                  <a:pt x="572897" y="2162669"/>
                  <a:pt x="580768" y="2150076"/>
                </a:cubicBezTo>
                <a:cubicBezTo>
                  <a:pt x="594575" y="2127985"/>
                  <a:pt x="605481" y="2075935"/>
                  <a:pt x="605481" y="2075935"/>
                </a:cubicBezTo>
                <a:cubicBezTo>
                  <a:pt x="601362" y="1960605"/>
                  <a:pt x="593125" y="1845349"/>
                  <a:pt x="593125" y="1729946"/>
                </a:cubicBezTo>
                <a:cubicBezTo>
                  <a:pt x="593125" y="1712963"/>
                  <a:pt x="594872" y="1693780"/>
                  <a:pt x="605481" y="1680519"/>
                </a:cubicBezTo>
                <a:cubicBezTo>
                  <a:pt x="613618" y="1670348"/>
                  <a:pt x="630195" y="1672281"/>
                  <a:pt x="642552" y="1668162"/>
                </a:cubicBezTo>
                <a:cubicBezTo>
                  <a:pt x="643312" y="1668289"/>
                  <a:pt x="737751" y="1680067"/>
                  <a:pt x="753762" y="1692876"/>
                </a:cubicBezTo>
                <a:cubicBezTo>
                  <a:pt x="765359" y="1702153"/>
                  <a:pt x="765882" y="1722075"/>
                  <a:pt x="778476" y="1729946"/>
                </a:cubicBezTo>
                <a:cubicBezTo>
                  <a:pt x="814079" y="1752197"/>
                  <a:pt x="886846" y="1760364"/>
                  <a:pt x="926757" y="1767016"/>
                </a:cubicBezTo>
                <a:cubicBezTo>
                  <a:pt x="959708" y="1762897"/>
                  <a:pt x="993140" y="1761617"/>
                  <a:pt x="1025611" y="1754659"/>
                </a:cubicBezTo>
                <a:cubicBezTo>
                  <a:pt x="1051083" y="1749201"/>
                  <a:pt x="1099752" y="1729946"/>
                  <a:pt x="1099752" y="1729946"/>
                </a:cubicBezTo>
                <a:cubicBezTo>
                  <a:pt x="1112109" y="1721708"/>
                  <a:pt x="1122173" y="1707674"/>
                  <a:pt x="1136822" y="1705232"/>
                </a:cubicBezTo>
                <a:cubicBezTo>
                  <a:pt x="1149670" y="1703091"/>
                  <a:pt x="1161368" y="1714011"/>
                  <a:pt x="1173892" y="1717589"/>
                </a:cubicBezTo>
                <a:cubicBezTo>
                  <a:pt x="1282502" y="1748621"/>
                  <a:pt x="1171508" y="1712675"/>
                  <a:pt x="1260389" y="1742303"/>
                </a:cubicBezTo>
                <a:cubicBezTo>
                  <a:pt x="1276865" y="1738184"/>
                  <a:pt x="1294626" y="1737541"/>
                  <a:pt x="1309816" y="1729946"/>
                </a:cubicBezTo>
                <a:cubicBezTo>
                  <a:pt x="1336382" y="1716663"/>
                  <a:pt x="1383957" y="1680519"/>
                  <a:pt x="1383957" y="1680519"/>
                </a:cubicBezTo>
                <a:cubicBezTo>
                  <a:pt x="1379838" y="1643449"/>
                  <a:pt x="1378915" y="1605882"/>
                  <a:pt x="1371600" y="1569308"/>
                </a:cubicBezTo>
                <a:cubicBezTo>
                  <a:pt x="1366491" y="1543763"/>
                  <a:pt x="1355125" y="1519881"/>
                  <a:pt x="1346887" y="1495167"/>
                </a:cubicBezTo>
                <a:cubicBezTo>
                  <a:pt x="1329835" y="1444010"/>
                  <a:pt x="1341754" y="1468932"/>
                  <a:pt x="1309816" y="1421027"/>
                </a:cubicBezTo>
                <a:cubicBezTo>
                  <a:pt x="1305697" y="1408670"/>
                  <a:pt x="1297460" y="1396982"/>
                  <a:pt x="1297460" y="1383957"/>
                </a:cubicBezTo>
                <a:cubicBezTo>
                  <a:pt x="1297460" y="1263791"/>
                  <a:pt x="1354085" y="1325335"/>
                  <a:pt x="1482811" y="1334530"/>
                </a:cubicBezTo>
                <a:cubicBezTo>
                  <a:pt x="1495168" y="1342768"/>
                  <a:pt x="1505145" y="1357401"/>
                  <a:pt x="1519881" y="1359243"/>
                </a:cubicBezTo>
                <a:cubicBezTo>
                  <a:pt x="1597028" y="1368886"/>
                  <a:pt x="1569449" y="1346745"/>
                  <a:pt x="1606379" y="1309816"/>
                </a:cubicBezTo>
                <a:cubicBezTo>
                  <a:pt x="1616880" y="1299315"/>
                  <a:pt x="1631092" y="1293341"/>
                  <a:pt x="1643449" y="1285103"/>
                </a:cubicBezTo>
                <a:cubicBezTo>
                  <a:pt x="1651687" y="1260389"/>
                  <a:pt x="1671039" y="1236853"/>
                  <a:pt x="1668162" y="1210962"/>
                </a:cubicBezTo>
                <a:cubicBezTo>
                  <a:pt x="1660473" y="1141756"/>
                  <a:pt x="1659187" y="1100918"/>
                  <a:pt x="1643449" y="1037967"/>
                </a:cubicBezTo>
                <a:cubicBezTo>
                  <a:pt x="1640290" y="1025331"/>
                  <a:pt x="1636917" y="1012547"/>
                  <a:pt x="1631092" y="1000897"/>
                </a:cubicBezTo>
                <a:cubicBezTo>
                  <a:pt x="1624451" y="987614"/>
                  <a:pt x="1613020" y="977110"/>
                  <a:pt x="1606379" y="963827"/>
                </a:cubicBezTo>
                <a:cubicBezTo>
                  <a:pt x="1600554" y="952177"/>
                  <a:pt x="1600348" y="938143"/>
                  <a:pt x="1594022" y="926757"/>
                </a:cubicBezTo>
                <a:cubicBezTo>
                  <a:pt x="1551621" y="850435"/>
                  <a:pt x="1561677" y="864004"/>
                  <a:pt x="1507525" y="827903"/>
                </a:cubicBezTo>
                <a:cubicBezTo>
                  <a:pt x="1503406" y="815546"/>
                  <a:pt x="1503305" y="801003"/>
                  <a:pt x="1495168" y="790832"/>
                </a:cubicBezTo>
                <a:cubicBezTo>
                  <a:pt x="1477748" y="769056"/>
                  <a:pt x="1445447" y="761902"/>
                  <a:pt x="1421027" y="753762"/>
                </a:cubicBezTo>
                <a:lnTo>
                  <a:pt x="1346887" y="642551"/>
                </a:lnTo>
                <a:cubicBezTo>
                  <a:pt x="1338649" y="630194"/>
                  <a:pt x="1326869" y="619570"/>
                  <a:pt x="1322173" y="605481"/>
                </a:cubicBezTo>
                <a:lnTo>
                  <a:pt x="1309816" y="568411"/>
                </a:lnTo>
                <a:cubicBezTo>
                  <a:pt x="1313935" y="551935"/>
                  <a:pt x="1308354" y="528855"/>
                  <a:pt x="1322173" y="518984"/>
                </a:cubicBezTo>
                <a:cubicBezTo>
                  <a:pt x="1430001" y="441964"/>
                  <a:pt x="1377558" y="562899"/>
                  <a:pt x="1408670" y="469557"/>
                </a:cubicBezTo>
                <a:cubicBezTo>
                  <a:pt x="1404736" y="426282"/>
                  <a:pt x="1404528" y="308886"/>
                  <a:pt x="1371600" y="259492"/>
                </a:cubicBezTo>
                <a:cubicBezTo>
                  <a:pt x="1363362" y="247135"/>
                  <a:pt x="1358484" y="231698"/>
                  <a:pt x="1346887" y="222421"/>
                </a:cubicBezTo>
                <a:cubicBezTo>
                  <a:pt x="1336716" y="214284"/>
                  <a:pt x="1322173" y="214184"/>
                  <a:pt x="1309816" y="210065"/>
                </a:cubicBezTo>
                <a:lnTo>
                  <a:pt x="1235676" y="259492"/>
                </a:lnTo>
                <a:lnTo>
                  <a:pt x="1198606" y="284205"/>
                </a:lnTo>
                <a:cubicBezTo>
                  <a:pt x="1186249" y="280086"/>
                  <a:pt x="1173185" y="277673"/>
                  <a:pt x="1161535" y="271848"/>
                </a:cubicBezTo>
                <a:cubicBezTo>
                  <a:pt x="1065716" y="223939"/>
                  <a:pt x="1180575" y="265839"/>
                  <a:pt x="1087395" y="234778"/>
                </a:cubicBezTo>
                <a:cubicBezTo>
                  <a:pt x="1067607" y="205097"/>
                  <a:pt x="1056720" y="195812"/>
                  <a:pt x="1050325" y="160638"/>
                </a:cubicBezTo>
                <a:cubicBezTo>
                  <a:pt x="1044385" y="127966"/>
                  <a:pt x="1043908" y="94456"/>
                  <a:pt x="1037968" y="61784"/>
                </a:cubicBezTo>
                <a:cubicBezTo>
                  <a:pt x="1035638" y="48969"/>
                  <a:pt x="1033748" y="34884"/>
                  <a:pt x="1025611" y="24713"/>
                </a:cubicBezTo>
                <a:cubicBezTo>
                  <a:pt x="1016334" y="13116"/>
                  <a:pt x="1000898" y="8238"/>
                  <a:pt x="988541" y="0"/>
                </a:cubicBezTo>
                <a:cubicBezTo>
                  <a:pt x="967946" y="4119"/>
                  <a:pt x="943335" y="-537"/>
                  <a:pt x="926757" y="12357"/>
                </a:cubicBezTo>
                <a:cubicBezTo>
                  <a:pt x="903312" y="30592"/>
                  <a:pt x="902043" y="70021"/>
                  <a:pt x="877330" y="86497"/>
                </a:cubicBezTo>
                <a:lnTo>
                  <a:pt x="840260" y="111211"/>
                </a:lnTo>
                <a:cubicBezTo>
                  <a:pt x="810850" y="199440"/>
                  <a:pt x="837221" y="170901"/>
                  <a:pt x="778476" y="210065"/>
                </a:cubicBezTo>
                <a:lnTo>
                  <a:pt x="729049" y="284205"/>
                </a:lnTo>
                <a:lnTo>
                  <a:pt x="704335" y="321276"/>
                </a:lnTo>
                <a:cubicBezTo>
                  <a:pt x="700216" y="333633"/>
                  <a:pt x="700116" y="348175"/>
                  <a:pt x="691979" y="358346"/>
                </a:cubicBezTo>
                <a:cubicBezTo>
                  <a:pt x="665649" y="391258"/>
                  <a:pt x="650071" y="377509"/>
                  <a:pt x="617838" y="395416"/>
                </a:cubicBezTo>
                <a:cubicBezTo>
                  <a:pt x="591874" y="409841"/>
                  <a:pt x="543698" y="444843"/>
                  <a:pt x="543698" y="444843"/>
                </a:cubicBezTo>
                <a:cubicBezTo>
                  <a:pt x="531341" y="440724"/>
                  <a:pt x="518013" y="438812"/>
                  <a:pt x="506627" y="432486"/>
                </a:cubicBezTo>
                <a:cubicBezTo>
                  <a:pt x="480663" y="418062"/>
                  <a:pt x="432487" y="383059"/>
                  <a:pt x="432487" y="383059"/>
                </a:cubicBezTo>
                <a:cubicBezTo>
                  <a:pt x="428368" y="370702"/>
                  <a:pt x="428267" y="356160"/>
                  <a:pt x="420130" y="345989"/>
                </a:cubicBezTo>
                <a:cubicBezTo>
                  <a:pt x="402709" y="324213"/>
                  <a:pt x="370409" y="317059"/>
                  <a:pt x="345989" y="308919"/>
                </a:cubicBezTo>
                <a:cubicBezTo>
                  <a:pt x="322359" y="238022"/>
                  <a:pt x="350556" y="304198"/>
                  <a:pt x="296562" y="234778"/>
                </a:cubicBezTo>
                <a:cubicBezTo>
                  <a:pt x="278327" y="211333"/>
                  <a:pt x="247135" y="160638"/>
                  <a:pt x="247135" y="160638"/>
                </a:cubicBezTo>
                <a:cubicBezTo>
                  <a:pt x="243016" y="148281"/>
                  <a:pt x="241105" y="134953"/>
                  <a:pt x="234779" y="123567"/>
                </a:cubicBezTo>
                <a:cubicBezTo>
                  <a:pt x="206265" y="72240"/>
                  <a:pt x="195490" y="48317"/>
                  <a:pt x="148281" y="24713"/>
                </a:cubicBezTo>
                <a:cubicBezTo>
                  <a:pt x="136631" y="18888"/>
                  <a:pt x="123568" y="16476"/>
                  <a:pt x="111211" y="12357"/>
                </a:cubicBezTo>
                <a:cubicBezTo>
                  <a:pt x="102973" y="37070"/>
                  <a:pt x="92816" y="61225"/>
                  <a:pt x="86498" y="86497"/>
                </a:cubicBezTo>
                <a:cubicBezTo>
                  <a:pt x="82379" y="102973"/>
                  <a:pt x="79021" y="119657"/>
                  <a:pt x="74141" y="135924"/>
                </a:cubicBezTo>
                <a:cubicBezTo>
                  <a:pt x="66655" y="160876"/>
                  <a:pt x="57665" y="185351"/>
                  <a:pt x="49427" y="210065"/>
                </a:cubicBezTo>
                <a:cubicBezTo>
                  <a:pt x="45308" y="222422"/>
                  <a:pt x="37070" y="234110"/>
                  <a:pt x="37070" y="247135"/>
                </a:cubicBezTo>
                <a:lnTo>
                  <a:pt x="37070" y="321276"/>
                </a:lnTo>
              </a:path>
            </a:pathLst>
          </a:custGeom>
          <a:ln>
            <a:solidFill>
              <a:srgbClr val="FFFF00"/>
            </a:solidFill>
          </a:ln>
        </p:spPr>
        <p:style>
          <a:lnRef idx="3">
            <a:schemeClr val="dk1"/>
          </a:lnRef>
          <a:fillRef idx="0">
            <a:schemeClr val="dk1"/>
          </a:fillRef>
          <a:effectRef idx="2">
            <a:schemeClr val="dk1"/>
          </a:effectRef>
          <a:fontRef idx="minor">
            <a:schemeClr val="tx1"/>
          </a:fontRef>
        </p:style>
        <p:txBody>
          <a:bodyPr anchor="ctr"/>
          <a:lstStyle/>
          <a:p>
            <a:pPr algn="ctr" eaLnBrk="1" hangingPunct="1">
              <a:buFont typeface="Arial" panose="020B0604020202020204" pitchFamily="34" charset="0"/>
              <a:buNone/>
              <a:defRPr/>
            </a:pPr>
            <a:endParaRPr lang="en-US"/>
          </a:p>
        </p:txBody>
      </p:sp>
    </p:spTree>
    <p:extLst>
      <p:ext uri="{BB962C8B-B14F-4D97-AF65-F5344CB8AC3E}">
        <p14:creationId xmlns:p14="http://schemas.microsoft.com/office/powerpoint/2010/main" val="37382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5" y="0"/>
            <a:ext cx="11881320" cy="627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1345" y="6277496"/>
            <a:ext cx="11881320" cy="5358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just" eaLnBrk="1" hangingPunct="1">
              <a:buFont typeface="Arial" charset="0"/>
              <a:buNone/>
              <a:defRPr/>
            </a:pPr>
            <a:r>
              <a:rPr lang="en-US" altLang="zh-CN" sz="2400" b="1" dirty="0" err="1">
                <a:solidFill>
                  <a:srgbClr val="FF0000"/>
                </a:solidFill>
                <a:latin typeface="Times New Roman" pitchFamily="18" charset="0"/>
              </a:rPr>
              <a:t>Rừng</a:t>
            </a:r>
            <a:r>
              <a:rPr lang="en-US" altLang="zh-CN" sz="2400" b="1" dirty="0">
                <a:solidFill>
                  <a:srgbClr val="FF0000"/>
                </a:solidFill>
                <a:latin typeface="Times New Roman" pitchFamily="18" charset="0"/>
              </a:rPr>
              <a:t> </a:t>
            </a:r>
            <a:r>
              <a:rPr lang="en-US" altLang="zh-CN" sz="2400" b="1" dirty="0" err="1">
                <a:solidFill>
                  <a:srgbClr val="FF0000"/>
                </a:solidFill>
                <a:latin typeface="Times New Roman" pitchFamily="18" charset="0"/>
              </a:rPr>
              <a:t>cây</a:t>
            </a:r>
            <a:r>
              <a:rPr lang="en-US" altLang="zh-CN" sz="2400" b="1" dirty="0">
                <a:solidFill>
                  <a:srgbClr val="FF0000"/>
                </a:solidFill>
                <a:latin typeface="Times New Roman" pitchFamily="18" charset="0"/>
              </a:rPr>
              <a:t> </a:t>
            </a:r>
            <a:r>
              <a:rPr lang="en-US" altLang="zh-CN" sz="2400" b="1" dirty="0" err="1">
                <a:solidFill>
                  <a:srgbClr val="FF0000"/>
                </a:solidFill>
                <a:latin typeface="Times New Roman" pitchFamily="18" charset="0"/>
              </a:rPr>
              <a:t>âm</a:t>
            </a:r>
            <a:r>
              <a:rPr lang="en-US" altLang="zh-CN" sz="2400" b="1" dirty="0">
                <a:solidFill>
                  <a:srgbClr val="FF0000"/>
                </a:solidFill>
                <a:latin typeface="Times New Roman" pitchFamily="18" charset="0"/>
              </a:rPr>
              <a:t> </a:t>
            </a:r>
            <a:r>
              <a:rPr lang="en-US" altLang="zh-CN" sz="2400" b="1" dirty="0" err="1">
                <a:solidFill>
                  <a:srgbClr val="FF0000"/>
                </a:solidFill>
                <a:latin typeface="Times New Roman" pitchFamily="18" charset="0"/>
              </a:rPr>
              <a:t>âm</a:t>
            </a:r>
            <a:r>
              <a:rPr lang="en-US" altLang="zh-CN" sz="2400" b="1" dirty="0">
                <a:solidFill>
                  <a:srgbClr val="FF0000"/>
                </a:solidFill>
                <a:latin typeface="Times New Roman" pitchFamily="18" charset="0"/>
              </a:rPr>
              <a:t>: </a:t>
            </a:r>
            <a:r>
              <a:rPr lang="en-US" altLang="zh-CN" sz="2400" b="1" dirty="0" err="1">
                <a:solidFill>
                  <a:srgbClr val="00B050"/>
                </a:solidFill>
                <a:latin typeface="Times New Roman" pitchFamily="18" charset="0"/>
              </a:rPr>
              <a:t>rừng</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cây</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rậm</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rạp</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hơi</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tối</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v</a:t>
            </a:r>
            <a:r>
              <a:rPr lang="en-US" altLang="zh-CN" sz="2400" b="1" dirty="0" err="1">
                <a:solidFill>
                  <a:srgbClr val="00B050"/>
                </a:solidFill>
                <a:latin typeface="Times New Roman" pitchFamily="18" charset="0"/>
                <a:cs typeface="Times New Roman" pitchFamily="18" charset="0"/>
              </a:rPr>
              <a:t>à</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tĩnh</a:t>
            </a:r>
            <a:r>
              <a:rPr lang="en-US" altLang="zh-CN" sz="2400" b="1" dirty="0">
                <a:solidFill>
                  <a:srgbClr val="00B050"/>
                </a:solidFill>
                <a:latin typeface="Times New Roman" pitchFamily="18" charset="0"/>
              </a:rPr>
              <a:t> </a:t>
            </a:r>
            <a:r>
              <a:rPr lang="en-US" altLang="zh-CN" sz="2400" b="1" dirty="0" err="1">
                <a:solidFill>
                  <a:srgbClr val="00B050"/>
                </a:solidFill>
                <a:latin typeface="Times New Roman" pitchFamily="18" charset="0"/>
              </a:rPr>
              <a:t>mịch</a:t>
            </a:r>
            <a:r>
              <a:rPr lang="en-US" altLang="zh-CN" sz="2400" b="1" dirty="0">
                <a:solidFill>
                  <a:srgbClr val="00B050"/>
                </a:solidFill>
                <a:latin typeface="Times New Roman" pitchFamily="18" charset="0"/>
              </a:rPr>
              <a:t>.</a:t>
            </a:r>
          </a:p>
        </p:txBody>
      </p:sp>
    </p:spTree>
    <p:extLst>
      <p:ext uri="{BB962C8B-B14F-4D97-AF65-F5344CB8AC3E}">
        <p14:creationId xmlns:p14="http://schemas.microsoft.com/office/powerpoint/2010/main" val="173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0" descr="_NHK9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7" y="116632"/>
            <a:ext cx="3960440" cy="590465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2766536020054089462S500x500Q85">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1" t="1892" r="1484" b="2336"/>
          <a:stretch/>
        </p:blipFill>
        <p:spPr bwMode="auto">
          <a:xfrm>
            <a:off x="4223792" y="116632"/>
            <a:ext cx="7920880" cy="590465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15"/>
          <p:cNvSpPr txBox="1">
            <a:spLocks noChangeArrowheads="1"/>
          </p:cNvSpPr>
          <p:nvPr/>
        </p:nvSpPr>
        <p:spPr bwMode="auto">
          <a:xfrm>
            <a:off x="3719736" y="6237312"/>
            <a:ext cx="3899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Dân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Hmông</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9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descr="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106668"/>
            <a:ext cx="4464496" cy="597666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1"/>
          <p:cNvSpPr txBox="1">
            <a:spLocks noChangeArrowheads="1"/>
          </p:cNvSpPr>
          <p:nvPr/>
        </p:nvSpPr>
        <p:spPr bwMode="auto">
          <a:xfrm>
            <a:off x="4727848" y="6237312"/>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Dân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Dí</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t="5004" r="15385" b="4930"/>
          <a:stretch/>
        </p:blipFill>
        <p:spPr bwMode="auto">
          <a:xfrm>
            <a:off x="6168008" y="106668"/>
            <a:ext cx="5112568" cy="603870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7" descr="phula4"/>
          <p:cNvPicPr>
            <a:picLocks noChangeAspect="1" noChangeArrowheads="1"/>
          </p:cNvPicPr>
          <p:nvPr/>
        </p:nvPicPr>
        <p:blipFill rotWithShape="1">
          <a:blip r:embed="rId2">
            <a:extLst>
              <a:ext uri="{28A0092B-C50C-407E-A947-70E740481C1C}">
                <a14:useLocalDpi xmlns:a14="http://schemas.microsoft.com/office/drawing/2010/main" val="0"/>
              </a:ext>
            </a:extLst>
          </a:blip>
          <a:srcRect b="5053"/>
          <a:stretch/>
        </p:blipFill>
        <p:spPr bwMode="auto">
          <a:xfrm>
            <a:off x="191344" y="130592"/>
            <a:ext cx="3658997" cy="567467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439816" y="6165304"/>
            <a:ext cx="30243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Dân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tộc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Phù</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Lá</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10" name="Picture 7" descr="phula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8" y="130592"/>
            <a:ext cx="8064896" cy="567467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1703512" y="626743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Hoàng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hôn</a:t>
            </a:r>
            <a:r>
              <a:rPr lang="en-US" altLang="en-US" sz="3200" b="1" dirty="0">
                <a:solidFill>
                  <a:srgbClr val="0000FF"/>
                </a:solidFill>
                <a:latin typeface="Times New Roman" panose="02020603050405020304" pitchFamily="18" charset="0"/>
                <a:cs typeface="Times New Roman" panose="02020603050405020304" pitchFamily="18" charset="0"/>
              </a:rPr>
              <a:t> ở Sa Pa</a:t>
            </a:r>
          </a:p>
        </p:txBody>
      </p:sp>
      <p:pic>
        <p:nvPicPr>
          <p:cNvPr id="5" name="Picture 55" descr="SAPA4-sunrise">
            <a:extLst>
              <a:ext uri="{FF2B5EF4-FFF2-40B4-BE49-F238E27FC236}">
                <a16:creationId xmlns:a16="http://schemas.microsoft.com/office/drawing/2014/main" id="{11EFAAB2-51CA-43E4-8F78-CC1CF352E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133786"/>
            <a:ext cx="5791180" cy="6133648"/>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sapa14">
            <a:extLst>
              <a:ext uri="{FF2B5EF4-FFF2-40B4-BE49-F238E27FC236}">
                <a16:creationId xmlns:a16="http://schemas.microsoft.com/office/drawing/2014/main" id="{0CF852F9-77CE-4A46-8979-C0978CD0D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46754"/>
            <a:ext cx="5832648" cy="612068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5" y="98296"/>
            <a:ext cx="5980595" cy="57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6" y="98296"/>
            <a:ext cx="5922189" cy="57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191343" y="6165304"/>
            <a:ext cx="11846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zh-CN" b="1" dirty="0" err="1">
                <a:solidFill>
                  <a:srgbClr val="0000FF"/>
                </a:solidFill>
                <a:latin typeface="Times New Roman" panose="02020603050405020304" pitchFamily="18" charset="0"/>
              </a:rPr>
              <a:t>Cảnh</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ho</a:t>
            </a:r>
            <a:r>
              <a:rPr lang="en-US" altLang="zh-CN" b="1" dirty="0" err="1">
                <a:solidFill>
                  <a:srgbClr val="0000FF"/>
                </a:solidFill>
                <a:latin typeface="Times New Roman" panose="02020603050405020304" pitchFamily="18" charset="0"/>
                <a:cs typeface="Times New Roman" panose="02020603050405020304" pitchFamily="18" charset="0"/>
              </a:rPr>
              <a:t>à</a:t>
            </a:r>
            <a:r>
              <a:rPr lang="en-US" altLang="zh-CN" b="1" dirty="0" err="1">
                <a:solidFill>
                  <a:srgbClr val="0000FF"/>
                </a:solidFill>
                <a:latin typeface="Times New Roman" panose="02020603050405020304" pitchFamily="18" charset="0"/>
              </a:rPr>
              <a:t>ng</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hôn</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trên</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núi</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Hàm</a:t>
            </a:r>
            <a:r>
              <a:rPr lang="en-US" altLang="zh-CN" b="1" dirty="0">
                <a:solidFill>
                  <a:srgbClr val="0000FF"/>
                </a:solidFill>
                <a:latin typeface="Times New Roman" panose="02020603050405020304" pitchFamily="18" charset="0"/>
              </a:rPr>
              <a:t> </a:t>
            </a:r>
            <a:r>
              <a:rPr lang="en-US" altLang="zh-CN" b="1" dirty="0" err="1">
                <a:solidFill>
                  <a:srgbClr val="0000FF"/>
                </a:solidFill>
                <a:latin typeface="Times New Roman" panose="02020603050405020304" pitchFamily="18" charset="0"/>
              </a:rPr>
              <a:t>Rồng</a:t>
            </a:r>
            <a:r>
              <a:rPr lang="en-US" altLang="zh-CN" b="1" dirty="0">
                <a:solidFill>
                  <a:srgbClr val="0000FF"/>
                </a:solidFill>
                <a:latin typeface="Times New Roman" panose="02020603050405020304" pitchFamily="18" charset="0"/>
              </a:rPr>
              <a:t> - Sa Pa</a:t>
            </a:r>
          </a:p>
        </p:txBody>
      </p:sp>
    </p:spTree>
    <p:extLst>
      <p:ext uri="{BB962C8B-B14F-4D97-AF65-F5344CB8AC3E}">
        <p14:creationId xmlns:p14="http://schemas.microsoft.com/office/powerpoint/2010/main" val="68357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978843359_3a16ea9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6908"/>
            <a:ext cx="542237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3102297" y="6441996"/>
            <a:ext cx="536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b="1" dirty="0" err="1">
                <a:solidFill>
                  <a:srgbClr val="0000FF"/>
                </a:solidFill>
                <a:latin typeface="Times New Roman" panose="02020603050405020304" pitchFamily="18" charset="0"/>
              </a:rPr>
              <a:t>Cảnh</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ng</a:t>
            </a:r>
            <a:r>
              <a:rPr lang="en-US" altLang="zh-CN" sz="2400" b="1" dirty="0" err="1">
                <a:solidFill>
                  <a:srgbClr val="0000FF"/>
                </a:solidFill>
                <a:latin typeface="Times New Roman" panose="02020603050405020304" pitchFamily="18" charset="0"/>
                <a:cs typeface="Times New Roman" panose="02020603050405020304" pitchFamily="18" charset="0"/>
              </a:rPr>
              <a:t>à</a:t>
            </a:r>
            <a:r>
              <a:rPr lang="en-US" altLang="zh-CN" sz="2400" b="1" dirty="0" err="1">
                <a:solidFill>
                  <a:srgbClr val="0000FF"/>
                </a:solidFill>
                <a:latin typeface="Times New Roman" panose="02020603050405020304" pitchFamily="18" charset="0"/>
              </a:rPr>
              <a:t>y</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gần</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phiên</a:t>
            </a:r>
            <a:r>
              <a:rPr lang="en-US" altLang="zh-CN" sz="2400" b="1" dirty="0">
                <a:solidFill>
                  <a:srgbClr val="0000FF"/>
                </a:solidFill>
                <a:latin typeface="Times New Roman" panose="02020603050405020304" pitchFamily="18" charset="0"/>
              </a:rPr>
              <a:t> </a:t>
            </a:r>
            <a:r>
              <a:rPr lang="en-US" altLang="zh-CN" sz="2400" b="1" dirty="0" err="1">
                <a:solidFill>
                  <a:srgbClr val="0000FF"/>
                </a:solidFill>
                <a:latin typeface="Times New Roman" panose="02020603050405020304" pitchFamily="18" charset="0"/>
              </a:rPr>
              <a:t>chợ</a:t>
            </a:r>
            <a:r>
              <a:rPr lang="en-US" altLang="zh-CN" sz="2400" b="1" dirty="0">
                <a:solidFill>
                  <a:srgbClr val="0000FF"/>
                </a:solidFill>
                <a:latin typeface="Times New Roman" panose="02020603050405020304" pitchFamily="18" charset="0"/>
              </a:rPr>
              <a:t> ở Sa Pa</a:t>
            </a:r>
          </a:p>
        </p:txBody>
      </p:sp>
      <p:pic>
        <p:nvPicPr>
          <p:cNvPr id="6" name="Picture 4" descr="cho">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960" y="3096"/>
            <a:ext cx="630336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ho%20bac%20ha">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344" y="3273346"/>
            <a:ext cx="542237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iasuctaybac9">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5171" y="3241596"/>
            <a:ext cx="625415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6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nhóm</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33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Đường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a:t>
            </a:r>
            <a:r>
              <a:rPr lang="en-US" sz="3200" b="1" dirty="0">
                <a:solidFill>
                  <a:srgbClr val="FF0000"/>
                </a:solidFill>
                <a:latin typeface="Arial" panose="020B0604020202020204" pitchFamily="34" charset="0"/>
                <a:cs typeface="Arial" panose="020B0604020202020204" pitchFamily="34" charset="0"/>
              </a:rPr>
              <a:t> Sa Pa</a:t>
            </a: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a:t>	</a:t>
            </a:r>
            <a:r>
              <a:rPr lang="vi-VN" sz="2400" dirty="0">
                <a:solidFill>
                  <a:srgbClr val="0000FF"/>
                </a:solidFill>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a:solidFill>
                  <a:srgbClr val="FF00FF"/>
                </a:solidFill>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a:solidFill>
                  <a:srgbClr val="00B050"/>
                </a:solidFill>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solidFill>
                  <a:srgbClr val="00B050"/>
                </a:solidFill>
              </a:rPr>
              <a:t>	</a:t>
            </a:r>
            <a:r>
              <a:rPr lang="vi-VN" sz="2400" dirty="0">
                <a:solidFill>
                  <a:srgbClr val="00B050"/>
                </a:solidFill>
              </a:rPr>
              <a:t>Sa 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246682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Đường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a:t>
            </a:r>
            <a:r>
              <a:rPr lang="en-US" sz="3200" b="1" dirty="0">
                <a:solidFill>
                  <a:srgbClr val="FF0000"/>
                </a:solidFill>
                <a:latin typeface="Arial" panose="020B0604020202020204" pitchFamily="34" charset="0"/>
                <a:cs typeface="Arial" panose="020B0604020202020204" pitchFamily="34" charset="0"/>
              </a:rPr>
              <a:t> Sa Pa</a:t>
            </a: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a:t>	</a:t>
            </a:r>
            <a:r>
              <a:rPr lang="vi-VN" sz="2400" dirty="0"/>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t>	</a:t>
            </a:r>
            <a:r>
              <a:rPr lang="vi-VN" sz="2400" dirty="0"/>
              <a:t>Sa 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106530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82154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b="1" dirty="0"/>
              <a:t>Câu 1</a:t>
            </a:r>
            <a:r>
              <a:rPr lang="vi-VN" dirty="0"/>
              <a:t>: Cảnh vật trên đường đi Sa Pa có gì đẹp?</a:t>
            </a:r>
            <a:endParaRPr lang="en-US" dirty="0"/>
          </a:p>
        </p:txBody>
      </p:sp>
      <p:sp>
        <p:nvSpPr>
          <p:cNvPr id="3" name="Content Placeholder 2"/>
          <p:cNvSpPr>
            <a:spLocks noGrp="1"/>
          </p:cNvSpPr>
          <p:nvPr>
            <p:ph idx="1"/>
          </p:nvPr>
        </p:nvSpPr>
        <p:spPr>
          <a:xfrm>
            <a:off x="609600" y="1600203"/>
            <a:ext cx="11319048" cy="4525963"/>
          </a:xfrm>
        </p:spPr>
        <p:txBody>
          <a:bodyPr/>
          <a:lstStyle/>
          <a:p>
            <a:pPr>
              <a:buFontTx/>
              <a:buChar char="-"/>
            </a:pPr>
            <a:r>
              <a:rPr lang="vi-VN" dirty="0">
                <a:solidFill>
                  <a:srgbClr val="0000FF"/>
                </a:solidFill>
              </a:rPr>
              <a:t>Những đám mây trắng nhỏ sà xuống cửa kính ô tô tạo nên cảm giác bồng bềnh huyền ảo. </a:t>
            </a:r>
            <a:endParaRPr lang="en-US" dirty="0">
              <a:solidFill>
                <a:srgbClr val="0000FF"/>
              </a:solidFill>
            </a:endParaRPr>
          </a:p>
          <a:p>
            <a:pPr>
              <a:buFontTx/>
              <a:buChar char="-"/>
            </a:pPr>
            <a:r>
              <a:rPr lang="en-US" dirty="0">
                <a:solidFill>
                  <a:srgbClr val="0000FF"/>
                </a:solidFill>
              </a:rPr>
              <a:t>N</a:t>
            </a:r>
            <a:r>
              <a:rPr lang="vi-VN" dirty="0">
                <a:solidFill>
                  <a:srgbClr val="0000FF"/>
                </a:solidFill>
              </a:rPr>
              <a:t>hững thác trắng xóa tựa mây trời, </a:t>
            </a:r>
            <a:endParaRPr lang="en-US" dirty="0">
              <a:solidFill>
                <a:srgbClr val="0000FF"/>
              </a:solidFill>
            </a:endParaRPr>
          </a:p>
          <a:p>
            <a:pPr>
              <a:buFontTx/>
              <a:buChar char="-"/>
            </a:pPr>
            <a:r>
              <a:rPr lang="en-US" dirty="0">
                <a:solidFill>
                  <a:srgbClr val="0000FF"/>
                </a:solidFill>
              </a:rPr>
              <a:t>N</a:t>
            </a:r>
            <a:r>
              <a:rPr lang="vi-VN" dirty="0">
                <a:solidFill>
                  <a:srgbClr val="0000FF"/>
                </a:solidFill>
              </a:rPr>
              <a:t>hững rừng cây âm âm, những bông hoa chuối rực lên như ngọn lửa.</a:t>
            </a:r>
            <a:endParaRPr lang="en-US" dirty="0">
              <a:solidFill>
                <a:srgbClr val="0000FF"/>
              </a:solidFill>
            </a:endParaRPr>
          </a:p>
          <a:p>
            <a:pPr>
              <a:buFontTx/>
              <a:buChar char="-"/>
            </a:pPr>
            <a:r>
              <a:rPr lang="en-US" dirty="0">
                <a:solidFill>
                  <a:srgbClr val="0000FF"/>
                </a:solidFill>
              </a:rPr>
              <a:t>M</a:t>
            </a:r>
            <a:r>
              <a:rPr lang="vi-VN" dirty="0">
                <a:solidFill>
                  <a:srgbClr val="0000FF"/>
                </a:solidFill>
              </a:rPr>
              <a:t>ấy con ngựa đang ăn cỏ trong một vườn đào ven</a:t>
            </a:r>
            <a:r>
              <a:rPr lang="en-US" dirty="0">
                <a:solidFill>
                  <a:srgbClr val="0000FF"/>
                </a:solidFill>
              </a:rPr>
              <a:t> </a:t>
            </a:r>
            <a:r>
              <a:rPr lang="vi-VN" dirty="0">
                <a:solidFill>
                  <a:srgbClr val="0000FF"/>
                </a:solidFill>
              </a:rPr>
              <a:t>đường. Con đen huyền, con trắng tuyết, con đỏ son, chân dịu dàng, chùm đuôi cong lướt thướt liễu rủ.</a:t>
            </a:r>
          </a:p>
          <a:p>
            <a:pPr>
              <a:buFontTx/>
              <a:buChar char="-"/>
            </a:pPr>
            <a:endParaRPr lang="en-US" dirty="0"/>
          </a:p>
        </p:txBody>
      </p:sp>
    </p:spTree>
    <p:extLst>
      <p:ext uri="{BB962C8B-B14F-4D97-AF65-F5344CB8AC3E}">
        <p14:creationId xmlns:p14="http://schemas.microsoft.com/office/powerpoint/2010/main" val="2729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vi-VN" b="1" dirty="0"/>
              <a:t>Câu 2:</a:t>
            </a:r>
            <a:r>
              <a:rPr lang="vi-VN" dirty="0"/>
              <a:t> Cảnh buổi chiều ở thị trến nhỏ trên đường đi Sa Pa được miêu tả như thế nào?</a:t>
            </a:r>
            <a:endParaRPr lang="en-US" dirty="0"/>
          </a:p>
        </p:txBody>
      </p:sp>
      <p:sp>
        <p:nvSpPr>
          <p:cNvPr id="3" name="Content Placeholder 2"/>
          <p:cNvSpPr>
            <a:spLocks noGrp="1"/>
          </p:cNvSpPr>
          <p:nvPr>
            <p:ph idx="1"/>
          </p:nvPr>
        </p:nvSpPr>
        <p:spPr/>
        <p:txBody>
          <a:bodyPr/>
          <a:lstStyle/>
          <a:p>
            <a:pPr marL="0" indent="0">
              <a:buNone/>
            </a:pPr>
            <a:r>
              <a:rPr lang="en-US" dirty="0">
                <a:solidFill>
                  <a:srgbClr val="FF0000"/>
                </a:solidFill>
              </a:rPr>
              <a:t>- </a:t>
            </a:r>
            <a:r>
              <a:rPr lang="vi-VN" dirty="0">
                <a:solidFill>
                  <a:srgbClr val="FF0000"/>
                </a:solidFill>
              </a:rPr>
              <a:t>Nắng phố huyện vàng hoe. </a:t>
            </a:r>
            <a:endParaRPr lang="en-US" dirty="0">
              <a:solidFill>
                <a:srgbClr val="FF0000"/>
              </a:solidFill>
            </a:endParaRPr>
          </a:p>
          <a:p>
            <a:pPr marL="0" indent="0">
              <a:buNone/>
            </a:pPr>
            <a:r>
              <a:rPr lang="en-US" dirty="0">
                <a:solidFill>
                  <a:srgbClr val="FF0000"/>
                </a:solidFill>
              </a:rPr>
              <a:t>- </a:t>
            </a:r>
            <a:r>
              <a:rPr lang="vi-VN" dirty="0">
                <a:solidFill>
                  <a:srgbClr val="FF0000"/>
                </a:solidFill>
              </a:rPr>
              <a:t>Những em bé Hmông, những em bé Tu Dí, Phù Lá cổ đeo móng hổ, quần áo sặc sỡ đang chơi đùa trước cửa hàng. </a:t>
            </a:r>
            <a:r>
              <a:rPr lang="en-US" dirty="0">
                <a:solidFill>
                  <a:srgbClr val="FF0000"/>
                </a:solidFill>
              </a:rPr>
              <a:t>- - </a:t>
            </a:r>
            <a:r>
              <a:rPr lang="vi-VN" dirty="0">
                <a:solidFill>
                  <a:srgbClr val="FF0000"/>
                </a:solidFill>
              </a:rPr>
              <a:t>Hoàng hôn, áp phiên của phiên chợ thị trấn, người ngựa dập dìu chìm trong sương núi tím nhạt.</a:t>
            </a:r>
            <a:endParaRPr lang="en-US" dirty="0">
              <a:solidFill>
                <a:srgbClr val="FF0000"/>
              </a:solidFill>
            </a:endParaRPr>
          </a:p>
        </p:txBody>
      </p:sp>
    </p:spTree>
    <p:extLst>
      <p:ext uri="{BB962C8B-B14F-4D97-AF65-F5344CB8AC3E}">
        <p14:creationId xmlns:p14="http://schemas.microsoft.com/office/powerpoint/2010/main" val="9195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432" y="404664"/>
            <a:ext cx="10972800" cy="4525963"/>
          </a:xfrm>
        </p:spPr>
        <p:txBody>
          <a:bodyPr>
            <a:normAutofit lnSpcReduction="10000"/>
          </a:bodyPr>
          <a:lstStyle/>
          <a:p>
            <a:pPr marL="0" indent="0">
              <a:buNone/>
            </a:pPr>
            <a:r>
              <a:rPr lang="vi-VN" b="1" dirty="0"/>
              <a:t>Câu 3:</a:t>
            </a:r>
            <a:r>
              <a:rPr lang="vi-VN" dirty="0"/>
              <a:t> Cụm từ " thoắt cái" lặp lại nhiều lần trong đoạn miêu tả cảnh thiên nhiên ở Sa Pa muốn nhấn mạnh điều gì? Tìm câu trả lời đúng.</a:t>
            </a:r>
          </a:p>
          <a:p>
            <a:pPr marL="0" indent="0">
              <a:buNone/>
            </a:pPr>
            <a:r>
              <a:rPr lang="vi-VN" dirty="0"/>
              <a:t>A. Bốn mùa xuân hạ thu đông nối tiếp nhau trôi đi rất nhanh</a:t>
            </a:r>
          </a:p>
          <a:p>
            <a:pPr marL="0" indent="0">
              <a:buNone/>
            </a:pPr>
            <a:r>
              <a:rPr lang="vi-VN" dirty="0"/>
              <a:t>B. Cảnh vật thiên nhiên và thời tiết ở Sa Pa thay đổi từng ngày.</a:t>
            </a:r>
          </a:p>
          <a:p>
            <a:pPr marL="0" indent="0">
              <a:buNone/>
            </a:pPr>
            <a:r>
              <a:rPr lang="vi-VN" dirty="0"/>
              <a:t>C. Một ngày ở Sa Pa như trải qua nhiều mùa, tạo cảm giác bất ngờ, thú vị.</a:t>
            </a:r>
          </a:p>
          <a:p>
            <a:pPr marL="0" indent="0">
              <a:buNone/>
            </a:pPr>
            <a:r>
              <a:rPr lang="vi-VN" dirty="0"/>
              <a:t>D. Một ngày ở Sa Pa rất dài, có đủ bốn mùa.</a:t>
            </a:r>
          </a:p>
          <a:p>
            <a:pPr marL="0" indent="0">
              <a:buNone/>
            </a:pPr>
            <a:endParaRPr lang="en-US" dirty="0"/>
          </a:p>
        </p:txBody>
      </p:sp>
      <p:sp>
        <p:nvSpPr>
          <p:cNvPr id="4" name="Smiley Face 3"/>
          <p:cNvSpPr/>
          <p:nvPr/>
        </p:nvSpPr>
        <p:spPr>
          <a:xfrm>
            <a:off x="335360" y="3284984"/>
            <a:ext cx="648072" cy="57606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C3EE9-1EF4-415E-BD5F-B0786C5E6F75}"/>
              </a:ext>
            </a:extLst>
          </p:cNvPr>
          <p:cNvSpPr txBox="1"/>
          <p:nvPr/>
        </p:nvSpPr>
        <p:spPr>
          <a:xfrm>
            <a:off x="449024" y="385500"/>
            <a:ext cx="11407615" cy="1384995"/>
          </a:xfrm>
          <a:prstGeom prst="rect">
            <a:avLst/>
          </a:prstGeom>
          <a:noFill/>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a:solidFill>
                  <a:srgbClr val="FF0000"/>
                </a:solidFill>
                <a:latin typeface="Times New Roman" panose="02020603050405020304" pitchFamily="18" charset="0"/>
                <a:cs typeface="Times New Roman" panose="02020603050405020304" pitchFamily="18" charset="0"/>
              </a:rPr>
              <a:t>4</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vi-VN" sz="2800" dirty="0"/>
              <a:t>mà thiên nhiên dành cho đất nước ta</a:t>
            </a:r>
            <a:r>
              <a:rPr lang="en-US" sz="2800" dirty="0"/>
              <a:t>?</a:t>
            </a:r>
            <a:endParaRPr lang="vi-VN" sz="2800" dirty="0"/>
          </a:p>
          <a:p>
            <a:r>
              <a:rPr lang="en-US" sz="28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4F75D0BE-782F-4295-92D3-0AC5057AFB58}"/>
              </a:ext>
            </a:extLst>
          </p:cNvPr>
          <p:cNvSpPr txBox="1"/>
          <p:nvPr/>
        </p:nvSpPr>
        <p:spPr>
          <a:xfrm>
            <a:off x="449023" y="1412776"/>
            <a:ext cx="11407615" cy="1569660"/>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Vì quang cảnh ở đây rất đẹp, có núi, có thác, có rừng, cây cối luôn tốt tươi, có nhiều thứ hoa quý hiếm, làng xóm yên ả, thanh bình, khí hậu thì quanh năm mát mẻ hay se lạnh.</a:t>
            </a:r>
          </a:p>
        </p:txBody>
      </p:sp>
      <p:sp>
        <p:nvSpPr>
          <p:cNvPr id="4" name="TextBox 3">
            <a:extLst>
              <a:ext uri="{FF2B5EF4-FFF2-40B4-BE49-F238E27FC236}">
                <a16:creationId xmlns:a16="http://schemas.microsoft.com/office/drawing/2014/main" id="{AA0C3EE9-1EF4-415E-BD5F-B0786C5E6F75}"/>
              </a:ext>
            </a:extLst>
          </p:cNvPr>
          <p:cNvSpPr txBox="1"/>
          <p:nvPr/>
        </p:nvSpPr>
        <p:spPr>
          <a:xfrm>
            <a:off x="449022" y="3627021"/>
            <a:ext cx="11407615" cy="523220"/>
          </a:xfrm>
          <a:prstGeom prst="rect">
            <a:avLst/>
          </a:prstGeom>
          <a:noFill/>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a:solidFill>
                  <a:srgbClr val="FF0000"/>
                </a:solidFill>
                <a:latin typeface="Times New Roman" panose="02020603050405020304" pitchFamily="18" charset="0"/>
                <a:cs typeface="Times New Roman" panose="02020603050405020304" pitchFamily="18" charset="0"/>
              </a:rPr>
              <a:t>5</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t>Em </a:t>
            </a:r>
            <a:r>
              <a:rPr lang="en-US" sz="2800" dirty="0" err="1"/>
              <a:t>thích</a:t>
            </a:r>
            <a:r>
              <a:rPr lang="en-US" sz="2800" dirty="0"/>
              <a:t> </a:t>
            </a:r>
            <a:r>
              <a:rPr lang="en-US" sz="2800" dirty="0" err="1"/>
              <a:t>hình</a:t>
            </a:r>
            <a:r>
              <a:rPr lang="en-US" sz="2800" dirty="0"/>
              <a:t> </a:t>
            </a:r>
            <a:r>
              <a:rPr lang="en-US" sz="2800" dirty="0" err="1"/>
              <a:t>ảnh</a:t>
            </a:r>
            <a:r>
              <a:rPr lang="en-US" sz="2800" dirty="0"/>
              <a:t> </a:t>
            </a:r>
            <a:r>
              <a:rPr lang="en-US" sz="2800" dirty="0" err="1"/>
              <a:t>nào</a:t>
            </a:r>
            <a:r>
              <a:rPr lang="en-US" sz="2800" dirty="0"/>
              <a:t> </a:t>
            </a:r>
            <a:r>
              <a:rPr lang="en-US" sz="2800" dirty="0" err="1"/>
              <a:t>trong</a:t>
            </a:r>
            <a:r>
              <a:rPr lang="en-US" sz="2800" dirty="0"/>
              <a:t> </a:t>
            </a:r>
            <a:r>
              <a:rPr lang="en-US" sz="2800" dirty="0" err="1"/>
              <a:t>bài</a:t>
            </a:r>
            <a:r>
              <a:rPr lang="en-US" sz="2800" dirty="0"/>
              <a:t> </a:t>
            </a:r>
            <a:r>
              <a:rPr lang="en-US" sz="2800" dirty="0" err="1"/>
              <a:t>đọc</a:t>
            </a:r>
            <a:r>
              <a:rPr lang="en-US" sz="2800" dirty="0"/>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5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263351" y="1628800"/>
            <a:ext cx="11644009" cy="1754326"/>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sz="3200" b="1" dirty="0">
                <a:ln w="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mn-lt"/>
              </a:rPr>
              <a:t>Bài văn </a:t>
            </a:r>
            <a:r>
              <a:rPr lang="en-US" sz="3600" b="1" dirty="0">
                <a:solidFill>
                  <a:srgbClr val="0000FF"/>
                </a:solidFill>
                <a:latin typeface="+mn-lt"/>
                <a:cs typeface="Times New Roman" pitchFamily="18" charset="0"/>
              </a:rPr>
              <a:t>c</a:t>
            </a:r>
            <a:r>
              <a:rPr lang="vi-VN" sz="3600" b="1" dirty="0">
                <a:solidFill>
                  <a:srgbClr val="0000FF"/>
                </a:solidFill>
                <a:latin typeface="+mn-lt"/>
                <a:cs typeface="Times New Roman" pitchFamily="18" charset="0"/>
              </a:rPr>
              <a:t>a ngợi vẻ đẹp độc đáo của Sa Pa, thể hiện tình cảm yêu mến thiết tha của tác giả đối với cảnh đẹp đất nước</a:t>
            </a:r>
            <a:r>
              <a:rPr lang="vi-VN" altLang="en-US" sz="3600" b="1" dirty="0">
                <a:solidFill>
                  <a:srgbClr val="0000FF"/>
                </a:solidFill>
                <a:latin typeface="+mn-lt"/>
              </a:rPr>
              <a:t>.</a:t>
            </a:r>
            <a:endParaRPr lang="en-US" altLang="en-US" sz="3600" b="1" dirty="0">
              <a:solidFill>
                <a:srgbClr val="0000FF"/>
              </a:solidFill>
              <a:latin typeface="+mn-lt"/>
            </a:endParaRPr>
          </a:p>
        </p:txBody>
      </p:sp>
      <p:sp>
        <p:nvSpPr>
          <p:cNvPr id="10" name="Rectangle 1"/>
          <p:cNvSpPr>
            <a:spLocks noChangeArrowheads="1"/>
          </p:cNvSpPr>
          <p:nvPr/>
        </p:nvSpPr>
        <p:spPr bwMode="auto">
          <a:xfrm>
            <a:off x="263352" y="404664"/>
            <a:ext cx="11644009"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Arial" panose="020B0604020202020204" pitchFamily="34" charset="0"/>
                <a:cs typeface="Arial" panose="020B0604020202020204" pitchFamily="34" charset="0"/>
              </a:rPr>
              <a:t>Nội</a:t>
            </a:r>
            <a:r>
              <a:rPr lang="en-US" altLang="en-US" sz="3200" b="1" u="sng" dirty="0">
                <a:ln w="0"/>
                <a:solidFill>
                  <a:srgbClr val="FF0000"/>
                </a:solidFill>
                <a:latin typeface="Arial" panose="020B0604020202020204" pitchFamily="34" charset="0"/>
                <a:cs typeface="Arial" panose="020B0604020202020204" pitchFamily="34" charset="0"/>
              </a:rPr>
              <a:t> dung</a:t>
            </a:r>
            <a:r>
              <a:rPr lang="en-US" altLang="en-US" sz="3200" b="1" dirty="0">
                <a:ln w="0"/>
                <a:solidFill>
                  <a:srgbClr val="FF0000"/>
                </a:solidFill>
                <a:latin typeface="Arial" panose="020B0604020202020204" pitchFamily="34" charset="0"/>
                <a:cs typeface="Arial" panose="020B0604020202020204" pitchFamily="34"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74020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2768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diễn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cảm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39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Đường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a:t>
            </a:r>
            <a:r>
              <a:rPr lang="en-US" sz="3200" b="1" dirty="0">
                <a:solidFill>
                  <a:srgbClr val="FF0000"/>
                </a:solidFill>
                <a:latin typeface="Arial" panose="020B0604020202020204" pitchFamily="34" charset="0"/>
                <a:cs typeface="Arial" panose="020B0604020202020204" pitchFamily="34" charset="0"/>
              </a:rPr>
              <a:t> Sa Pa</a:t>
            </a:r>
          </a:p>
        </p:txBody>
      </p:sp>
      <p:sp>
        <p:nvSpPr>
          <p:cNvPr id="5" name="Rectangle 4"/>
          <p:cNvSpPr/>
          <p:nvPr/>
        </p:nvSpPr>
        <p:spPr>
          <a:xfrm>
            <a:off x="911424" y="1268760"/>
            <a:ext cx="10513168" cy="4524315"/>
          </a:xfrm>
          <a:prstGeom prst="rect">
            <a:avLst/>
          </a:prstGeom>
        </p:spPr>
        <p:txBody>
          <a:bodyPr wrap="square">
            <a:spAutoFit/>
          </a:bodyPr>
          <a:lstStyle/>
          <a:p>
            <a:pPr algn="just"/>
            <a:r>
              <a:rPr lang="en-US" sz="3600" dirty="0">
                <a:solidFill>
                  <a:srgbClr val="00B050"/>
                </a:solidFill>
              </a:rPr>
              <a:t>	</a:t>
            </a:r>
            <a:r>
              <a:rPr lang="vi-VN" sz="3600" dirty="0">
                <a:solidFill>
                  <a:srgbClr val="0000FF"/>
                </a:solidFill>
              </a:rPr>
              <a:t>Hôm sau chúng tôi đi Sa Pa. Phong cảnh ở đây thật đẹp. </a:t>
            </a:r>
            <a:r>
              <a:rPr lang="vi-VN" sz="3600" b="1" i="1" dirty="0">
                <a:solidFill>
                  <a:srgbClr val="0000FF"/>
                </a:solidFill>
              </a:rPr>
              <a:t>Thoắt cái</a:t>
            </a:r>
            <a:r>
              <a:rPr lang="vi-VN" sz="3600" dirty="0">
                <a:solidFill>
                  <a:srgbClr val="0000FF"/>
                </a:solidFill>
              </a:rPr>
              <a:t>, lá vàng rơi trong khoảnh khắc mùa thu. </a:t>
            </a:r>
            <a:r>
              <a:rPr lang="vi-VN" sz="3600" b="1" i="1" dirty="0">
                <a:solidFill>
                  <a:srgbClr val="0000FF"/>
                </a:solidFill>
              </a:rPr>
              <a:t>Thoắt cái</a:t>
            </a:r>
            <a:r>
              <a:rPr lang="vi-VN" sz="3600" dirty="0">
                <a:solidFill>
                  <a:srgbClr val="0000FF"/>
                </a:solidFill>
              </a:rPr>
              <a:t>, trắng </a:t>
            </a:r>
            <a:r>
              <a:rPr lang="vi-VN" sz="3600" b="1" i="1" dirty="0">
                <a:solidFill>
                  <a:srgbClr val="0000FF"/>
                </a:solidFill>
              </a:rPr>
              <a:t>long lanh </a:t>
            </a:r>
            <a:r>
              <a:rPr lang="vi-VN" sz="3600" dirty="0">
                <a:solidFill>
                  <a:srgbClr val="0000FF"/>
                </a:solidFill>
              </a:rPr>
              <a:t>một cơn mưa tuyết trên những cành đào, lê, mận. </a:t>
            </a:r>
            <a:r>
              <a:rPr lang="vi-VN" sz="3600" b="1" i="1" dirty="0">
                <a:solidFill>
                  <a:srgbClr val="0000FF"/>
                </a:solidFill>
              </a:rPr>
              <a:t>Thoắt cái</a:t>
            </a:r>
            <a:r>
              <a:rPr lang="vi-VN" sz="3600" dirty="0">
                <a:solidFill>
                  <a:srgbClr val="0000FF"/>
                </a:solidFill>
              </a:rPr>
              <a:t>, gió xuân hây hẩy nồng nàn với những bông hoa lay ơn màu đen nhung hiếm quý.</a:t>
            </a:r>
          </a:p>
          <a:p>
            <a:pPr algn="just"/>
            <a:r>
              <a:rPr lang="en-US" sz="3600" dirty="0">
                <a:solidFill>
                  <a:srgbClr val="0000FF"/>
                </a:solidFill>
              </a:rPr>
              <a:t>	</a:t>
            </a:r>
            <a:r>
              <a:rPr lang="vi-VN" sz="3600" dirty="0">
                <a:solidFill>
                  <a:srgbClr val="0000FF"/>
                </a:solidFill>
              </a:rPr>
              <a:t>Sa Pa quả là món quà tặng </a:t>
            </a:r>
            <a:r>
              <a:rPr lang="vi-VN" sz="3600" b="1" i="1" dirty="0">
                <a:solidFill>
                  <a:srgbClr val="0000FF"/>
                </a:solidFill>
              </a:rPr>
              <a:t>diệu kì </a:t>
            </a:r>
            <a:r>
              <a:rPr lang="vi-VN" sz="3600" dirty="0">
                <a:solidFill>
                  <a:srgbClr val="0000FF"/>
                </a:solidFill>
              </a:rPr>
              <a:t>mà thiên nhiên dành cho đất nước ta.</a:t>
            </a:r>
          </a:p>
        </p:txBody>
      </p:sp>
      <p:cxnSp>
        <p:nvCxnSpPr>
          <p:cNvPr id="6" name="Straight Connector 5"/>
          <p:cNvCxnSpPr/>
          <p:nvPr/>
        </p:nvCxnSpPr>
        <p:spPr>
          <a:xfrm flipH="1">
            <a:off x="7824192" y="3645024"/>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08368" y="4725144"/>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grpSp>
    </p:spTree>
    <p:extLst>
      <p:ext uri="{BB962C8B-B14F-4D97-AF65-F5344CB8AC3E}">
        <p14:creationId xmlns:p14="http://schemas.microsoft.com/office/powerpoint/2010/main" val="302753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73977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a:solidFill>
                  <a:srgbClr val="FF0000"/>
                </a:solidFill>
                <a:latin typeface="Times New Roman" panose="02020603050405020304" pitchFamily="18" charset="0"/>
              </a:rPr>
              <a:t>3</a:t>
            </a:r>
            <a:endParaRPr lang="en-US" altLang="en-US" sz="4000" dirty="0"/>
          </a:p>
        </p:txBody>
      </p:sp>
      <p:sp>
        <p:nvSpPr>
          <p:cNvPr id="9" name="TextBox 8"/>
          <p:cNvSpPr txBox="1">
            <a:spLocks noChangeArrowheads="1"/>
          </p:cNvSpPr>
          <p:nvPr/>
        </p:nvSpPr>
        <p:spPr bwMode="auto">
          <a:xfrm>
            <a:off x="1747838" y="1458913"/>
            <a:ext cx="10202862" cy="103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lvl="2">
              <a:lnSpc>
                <a:spcPct val="200000"/>
              </a:lnSpc>
            </a:pPr>
            <a:r>
              <a:rPr lang="en-US" altLang="en-US" sz="3600" dirty="0" err="1">
                <a:solidFill>
                  <a:srgbClr val="00B050"/>
                </a:solidFill>
                <a:latin typeface="Times New Roman" panose="02020603050405020304" pitchFamily="18" charset="0"/>
                <a:cs typeface="Times New Roman" panose="02020603050405020304" pitchFamily="18" charset="0"/>
              </a:rPr>
              <a:t>Đoạn</a:t>
            </a:r>
            <a:r>
              <a:rPr lang="en-US" altLang="en-US" sz="3600" dirty="0">
                <a:solidFill>
                  <a:srgbClr val="00B050"/>
                </a:solidFill>
                <a:latin typeface="Times New Roman" panose="02020603050405020304" pitchFamily="18" charset="0"/>
                <a:cs typeface="Times New Roman" panose="02020603050405020304" pitchFamily="18" charset="0"/>
              </a:rPr>
              <a:t> 1: </a:t>
            </a:r>
            <a:r>
              <a:rPr lang="en-US" sz="3600" dirty="0" err="1">
                <a:solidFill>
                  <a:srgbClr val="00B050"/>
                </a:solidFill>
                <a:latin typeface="Times New Roman" pitchFamily="18" charset="0"/>
                <a:ea typeface="Times New Roman" pitchFamily="18" charset="0"/>
                <a:cs typeface="Times New Roman" pitchFamily="18" charset="0"/>
              </a:rPr>
              <a:t>Từ</a:t>
            </a:r>
            <a:r>
              <a:rPr lang="en-US" sz="3600" dirty="0">
                <a:solidFill>
                  <a:srgbClr val="00B050"/>
                </a:solidFill>
                <a:latin typeface="Times New Roman" pitchFamily="18" charset="0"/>
                <a:ea typeface="Times New Roman" pitchFamily="18" charset="0"/>
                <a:cs typeface="Times New Roman" pitchFamily="18" charset="0"/>
              </a:rPr>
              <a:t> </a:t>
            </a:r>
            <a:r>
              <a:rPr lang="en-US" sz="3600" dirty="0" err="1">
                <a:solidFill>
                  <a:srgbClr val="00B050"/>
                </a:solidFill>
                <a:latin typeface="Times New Roman" pitchFamily="18" charset="0"/>
                <a:ea typeface="Times New Roman" pitchFamily="18" charset="0"/>
                <a:cs typeface="Times New Roman" pitchFamily="18" charset="0"/>
              </a:rPr>
              <a:t>đầu</a:t>
            </a:r>
            <a:r>
              <a:rPr lang="en-US" sz="3600" dirty="0">
                <a:solidFill>
                  <a:srgbClr val="00B050"/>
                </a:solidFill>
                <a:latin typeface="Times New Roman" pitchFamily="18" charset="0"/>
                <a:ea typeface="Times New Roman" pitchFamily="18" charset="0"/>
                <a:cs typeface="Times New Roman" pitchFamily="18" charset="0"/>
              </a:rPr>
              <a:t> </a:t>
            </a:r>
            <a:r>
              <a:rPr lang="en-US" sz="3600" dirty="0" err="1">
                <a:solidFill>
                  <a:srgbClr val="00B050"/>
                </a:solidFill>
                <a:latin typeface="Times New Roman" pitchFamily="18" charset="0"/>
                <a:ea typeface="Times New Roman" pitchFamily="18" charset="0"/>
                <a:cs typeface="Times New Roman" pitchFamily="18" charset="0"/>
              </a:rPr>
              <a:t>đến</a:t>
            </a:r>
            <a:r>
              <a:rPr lang="en-US" sz="3600" dirty="0">
                <a:solidFill>
                  <a:srgbClr val="00B050"/>
                </a:solidFill>
                <a:latin typeface="Times New Roman" pitchFamily="18" charset="0"/>
                <a:ea typeface="Times New Roman" pitchFamily="18" charset="0"/>
                <a:cs typeface="Times New Roman" pitchFamily="18" charset="0"/>
              </a:rPr>
              <a:t> </a:t>
            </a:r>
            <a:r>
              <a:rPr lang="en-US" sz="3600" dirty="0">
                <a:solidFill>
                  <a:srgbClr val="0000FF"/>
                </a:solidFill>
                <a:latin typeface="Times New Roman" pitchFamily="18" charset="0"/>
                <a:ea typeface="Times New Roman" pitchFamily="18" charset="0"/>
                <a:cs typeface="Times New Roman"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liễu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rủ</a:t>
            </a:r>
            <a:r>
              <a:rPr lang="en-US" sz="3600" dirty="0">
                <a:solidFill>
                  <a:srgbClr val="0000FF"/>
                </a:solidFill>
                <a:latin typeface="Times New Roman" pitchFamily="18" charset="0"/>
                <a:ea typeface="Times New Roman" pitchFamily="18" charset="0"/>
                <a:cs typeface="Times New Roman" pitchFamily="18" charset="0"/>
              </a:rPr>
              <a:t>.</a:t>
            </a:r>
            <a:endParaRPr lang="en-US" altLang="en-US" dirty="0">
              <a:solidFill>
                <a:srgbClr val="0000FF"/>
              </a:solidFill>
            </a:endParaRPr>
          </a:p>
        </p:txBody>
      </p:sp>
      <p:sp>
        <p:nvSpPr>
          <p:cNvPr id="10" name="TextBox 9"/>
          <p:cNvSpPr txBox="1">
            <a:spLocks noChangeArrowheads="1"/>
          </p:cNvSpPr>
          <p:nvPr/>
        </p:nvSpPr>
        <p:spPr bwMode="auto">
          <a:xfrm>
            <a:off x="1746250" y="2492896"/>
            <a:ext cx="10204450" cy="10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200000"/>
              </a:lnSpc>
            </a:pPr>
            <a:r>
              <a:rPr lang="en-US" altLang="en-US" sz="3600" dirty="0" err="1">
                <a:solidFill>
                  <a:srgbClr val="00B050"/>
                </a:solidFill>
                <a:latin typeface="Times New Roman" panose="02020603050405020304" pitchFamily="18" charset="0"/>
                <a:cs typeface="Times New Roman" panose="02020603050405020304" pitchFamily="18" charset="0"/>
              </a:rPr>
              <a:t>Đoạn</a:t>
            </a:r>
            <a:r>
              <a:rPr lang="en-US" altLang="en-US" sz="3600" dirty="0">
                <a:solidFill>
                  <a:srgbClr val="00B050"/>
                </a:solidFill>
                <a:latin typeface="Times New Roman" panose="02020603050405020304" pitchFamily="18" charset="0"/>
                <a:cs typeface="Times New Roman" panose="02020603050405020304" pitchFamily="18" charset="0"/>
              </a:rPr>
              <a:t> 2: </a:t>
            </a:r>
            <a:r>
              <a:rPr lang="en-US" sz="3600" dirty="0" err="1">
                <a:solidFill>
                  <a:srgbClr val="00B050"/>
                </a:solidFill>
                <a:latin typeface="Times New Roman" pitchFamily="18" charset="0"/>
                <a:ea typeface="Times New Roman" pitchFamily="18" charset="0"/>
                <a:cs typeface="Times New Roman" pitchFamily="18" charset="0"/>
              </a:rPr>
              <a:t>Tiếp</a:t>
            </a:r>
            <a:r>
              <a:rPr lang="en-US" sz="3600" dirty="0">
                <a:solidFill>
                  <a:srgbClr val="00B050"/>
                </a:solidFill>
                <a:latin typeface="Times New Roman" pitchFamily="18" charset="0"/>
                <a:ea typeface="Times New Roman" pitchFamily="18" charset="0"/>
                <a:cs typeface="Times New Roman" pitchFamily="18" charset="0"/>
              </a:rPr>
              <a:t> </a:t>
            </a:r>
            <a:r>
              <a:rPr lang="en-US" sz="3600" dirty="0" err="1">
                <a:solidFill>
                  <a:srgbClr val="00B050"/>
                </a:solidFill>
                <a:latin typeface="Times New Roman" pitchFamily="18" charset="0"/>
                <a:ea typeface="Times New Roman" pitchFamily="18" charset="0"/>
                <a:cs typeface="Times New Roman" pitchFamily="18" charset="0"/>
              </a:rPr>
              <a:t>theo</a:t>
            </a:r>
            <a:r>
              <a:rPr lang="en-US" sz="3600" dirty="0">
                <a:solidFill>
                  <a:srgbClr val="00B050"/>
                </a:solidFill>
                <a:latin typeface="Times New Roman" pitchFamily="18" charset="0"/>
                <a:ea typeface="Times New Roman" pitchFamily="18" charset="0"/>
                <a:cs typeface="Times New Roman" pitchFamily="18" charset="0"/>
              </a:rPr>
              <a:t> </a:t>
            </a:r>
            <a:r>
              <a:rPr lang="en-US" sz="3600" dirty="0" err="1">
                <a:solidFill>
                  <a:srgbClr val="00B050"/>
                </a:solidFill>
                <a:latin typeface="Times New Roman" pitchFamily="18" charset="0"/>
                <a:ea typeface="Times New Roman" pitchFamily="18" charset="0"/>
                <a:cs typeface="Times New Roman" pitchFamily="18" charset="0"/>
              </a:rPr>
              <a:t>đến</a:t>
            </a:r>
            <a:r>
              <a:rPr lang="en-US" sz="3600" dirty="0">
                <a:solidFill>
                  <a:srgbClr val="00B050"/>
                </a:solidFill>
                <a:latin typeface="Times New Roman" pitchFamily="18" charset="0"/>
                <a:ea typeface="Times New Roman" pitchFamily="18" charset="0"/>
                <a:cs typeface="Times New Roman" pitchFamily="18" charset="0"/>
              </a:rPr>
              <a:t> </a:t>
            </a:r>
            <a:r>
              <a:rPr lang="en-US" sz="3600" dirty="0">
                <a:solidFill>
                  <a:srgbClr val="0000FF"/>
                </a:solidFill>
                <a:latin typeface="Times New Roman" pitchFamily="18" charset="0"/>
                <a:ea typeface="Times New Roman" pitchFamily="18" charset="0"/>
                <a:cs typeface="Times New Roman" pitchFamily="18" charset="0"/>
              </a:rPr>
              <a:t>…….. </a:t>
            </a:r>
            <a:r>
              <a:rPr lang="en-US" altLang="en-US" sz="3600" dirty="0" err="1">
                <a:solidFill>
                  <a:srgbClr val="0000FF"/>
                </a:solidFill>
                <a:latin typeface="Times New Roman" pitchFamily="18" charset="0"/>
              </a:rPr>
              <a:t>tím</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nhạt</a:t>
            </a:r>
            <a:r>
              <a:rPr lang="en-US" altLang="en-US" sz="3600" dirty="0">
                <a:solidFill>
                  <a:srgbClr val="0000FF"/>
                </a:solidFill>
                <a:latin typeface="Times New Roman"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p>
        </p:txBody>
      </p:sp>
      <p:sp>
        <p:nvSpPr>
          <p:cNvPr id="11" name="TextBox 10"/>
          <p:cNvSpPr txBox="1">
            <a:spLocks noChangeArrowheads="1"/>
          </p:cNvSpPr>
          <p:nvPr/>
        </p:nvSpPr>
        <p:spPr bwMode="auto">
          <a:xfrm>
            <a:off x="1733550" y="3596823"/>
            <a:ext cx="8610922" cy="10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200000"/>
              </a:lnSpc>
            </a:pPr>
            <a:r>
              <a:rPr lang="en-US" altLang="en-US" sz="3600" dirty="0" err="1">
                <a:solidFill>
                  <a:srgbClr val="00B050"/>
                </a:solidFill>
                <a:latin typeface="Times New Roman" panose="02020603050405020304" pitchFamily="18" charset="0"/>
                <a:cs typeface="Times New Roman" panose="02020603050405020304" pitchFamily="18" charset="0"/>
              </a:rPr>
              <a:t>Đoạn</a:t>
            </a:r>
            <a:r>
              <a:rPr lang="en-US" altLang="en-US" sz="3600" dirty="0">
                <a:solidFill>
                  <a:srgbClr val="00B050"/>
                </a:solidFill>
                <a:latin typeface="Times New Roman" panose="02020603050405020304" pitchFamily="18" charset="0"/>
                <a:cs typeface="Times New Roman" panose="02020603050405020304" pitchFamily="18" charset="0"/>
              </a:rPr>
              <a:t> 3: </a:t>
            </a:r>
            <a:r>
              <a:rPr lang="en-US" sz="3600" dirty="0" err="1">
                <a:solidFill>
                  <a:srgbClr val="00B050"/>
                </a:solidFill>
                <a:latin typeface="Times New Roman" pitchFamily="18" charset="0"/>
                <a:ea typeface="Times New Roman" pitchFamily="18" charset="0"/>
                <a:cs typeface="Times New Roman" pitchFamily="18" charset="0"/>
              </a:rPr>
              <a:t>Còn</a:t>
            </a:r>
            <a:r>
              <a:rPr lang="en-US" sz="3600" dirty="0">
                <a:solidFill>
                  <a:srgbClr val="00B050"/>
                </a:solidFill>
                <a:latin typeface="Times New Roman" pitchFamily="18" charset="0"/>
                <a:ea typeface="Times New Roman" pitchFamily="18" charset="0"/>
                <a:cs typeface="Times New Roman" pitchFamily="18" charset="0"/>
              </a:rPr>
              <a:t> </a:t>
            </a:r>
            <a:r>
              <a:rPr lang="en-US" sz="3600" dirty="0" err="1">
                <a:solidFill>
                  <a:srgbClr val="00B050"/>
                </a:solidFill>
                <a:latin typeface="Times New Roman" pitchFamily="18" charset="0"/>
                <a:ea typeface="Times New Roman" pitchFamily="18" charset="0"/>
                <a:cs typeface="Times New Roman" pitchFamily="18" charset="0"/>
              </a:rPr>
              <a:t>lại</a:t>
            </a:r>
            <a:r>
              <a:rPr lang="en-US" altLang="en-US" sz="3600" dirty="0">
                <a:solidFill>
                  <a:srgbClr val="00B050"/>
                </a:solidFill>
                <a:latin typeface="Times New Roman" panose="02020603050405020304" pitchFamily="18" charset="0"/>
                <a:cs typeface="Times New Roman" panose="02020603050405020304" pitchFamily="18" charset="0"/>
              </a:rPr>
              <a:t>.</a:t>
            </a:r>
          </a:p>
        </p:txBody>
      </p:sp>
      <p:pic>
        <p:nvPicPr>
          <p:cNvPr id="15368" name="Picture 12"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18926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Đường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a:t>
            </a:r>
            <a:r>
              <a:rPr lang="en-US" sz="3200" b="1" dirty="0">
                <a:solidFill>
                  <a:srgbClr val="FF0000"/>
                </a:solidFill>
                <a:latin typeface="Arial" panose="020B0604020202020204" pitchFamily="34" charset="0"/>
                <a:cs typeface="Arial" panose="020B0604020202020204" pitchFamily="34" charset="0"/>
              </a:rPr>
              <a:t> Sa Pa</a:t>
            </a: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a:t>	</a:t>
            </a:r>
            <a:r>
              <a:rPr lang="vi-VN" sz="2400" dirty="0">
                <a:solidFill>
                  <a:srgbClr val="0000FF"/>
                </a:solidFill>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a:solidFill>
                  <a:srgbClr val="FF00FF"/>
                </a:solidFill>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a:solidFill>
                  <a:srgbClr val="00B050"/>
                </a:solidFill>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solidFill>
                  <a:srgbClr val="00B050"/>
                </a:solidFill>
              </a:rPr>
              <a:t>	</a:t>
            </a:r>
            <a:r>
              <a:rPr lang="vi-VN" sz="2400" dirty="0">
                <a:solidFill>
                  <a:srgbClr val="00B050"/>
                </a:solidFill>
              </a:rPr>
              <a:t>Sa 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92894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576416"/>
            <a:ext cx="8229600" cy="31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leo</a:t>
            </a:r>
            <a:r>
              <a:rPr 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rực lên</a:t>
            </a:r>
            <a:r>
              <a:rPr 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lướt thướt</a:t>
            </a:r>
            <a:endParaRPr lang="en-US" sz="3600" b="1" dirty="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nắng</a:t>
            </a:r>
            <a:r>
              <a:rPr 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nồng nàn</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sà xuống </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mây</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trắng</a:t>
            </a:r>
            <a:r>
              <a:rPr 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thị trấn</a:t>
            </a:r>
            <a:r>
              <a:rPr lang="en-US" sz="3600" b="1" dirty="0">
                <a:solidFill>
                  <a:srgbClr val="0000FF"/>
                </a:solidFill>
                <a:latin typeface="Arial" panose="020B0604020202020204" pitchFamily="34" charset="0"/>
                <a:cs typeface="Arial" panose="020B0604020202020204" pitchFamily="34" charset="0"/>
              </a:rPr>
              <a:t>, …</a:t>
            </a:r>
            <a:endParaRPr lang="en-US" altLang="vi-VN"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4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43999" y="-49215"/>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câu</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35560" y="2852936"/>
            <a:ext cx="8496944" cy="2062103"/>
          </a:xfrm>
          <a:prstGeom prst="rect">
            <a:avLst/>
          </a:prstGeom>
        </p:spPr>
        <p:txBody>
          <a:bodyPr wrap="square">
            <a:spAutoFit/>
          </a:bodyPr>
          <a:lstStyle/>
          <a:p>
            <a:pPr algn="just"/>
            <a:r>
              <a:rPr lang="en-US" sz="3200" dirty="0">
                <a:solidFill>
                  <a:srgbClr val="0000FF"/>
                </a:solidFill>
              </a:rPr>
              <a:t>	</a:t>
            </a:r>
            <a:r>
              <a:rPr lang="vi-VN" sz="3200" dirty="0">
                <a:solidFill>
                  <a:srgbClr val="0000FF"/>
                </a:solidFill>
              </a:rPr>
              <a:t>Xe chúng tôi leo </a:t>
            </a:r>
            <a:r>
              <a:rPr lang="vi-VN" sz="3200" b="1" i="1" dirty="0">
                <a:solidFill>
                  <a:srgbClr val="0000FF"/>
                </a:solidFill>
              </a:rPr>
              <a:t>chênh vênh </a:t>
            </a:r>
            <a:r>
              <a:rPr lang="vi-VN" sz="3200" dirty="0">
                <a:solidFill>
                  <a:srgbClr val="0000FF"/>
                </a:solidFill>
              </a:rPr>
              <a:t>trên dốc cao của con đường xuyên tỉnh. Những đám mây trắng nhỏ sà xuống cửa kính ô tô tạo nên cảm giác </a:t>
            </a:r>
            <a:r>
              <a:rPr lang="vi-VN" sz="3200" b="1" i="1" dirty="0">
                <a:solidFill>
                  <a:srgbClr val="0000FF"/>
                </a:solidFill>
              </a:rPr>
              <a:t>bồng bềnh huyền ảo</a:t>
            </a:r>
            <a:r>
              <a:rPr lang="vi-VN" sz="3200" dirty="0">
                <a:solidFill>
                  <a:srgbClr val="0000FF"/>
                </a:solidFill>
              </a:rPr>
              <a:t>. </a:t>
            </a:r>
            <a:endParaRPr lang="en-US" sz="3200" dirty="0"/>
          </a:p>
        </p:txBody>
      </p:sp>
      <p:cxnSp>
        <p:nvCxnSpPr>
          <p:cNvPr id="7" name="Straight Connector 6"/>
          <p:cNvCxnSpPr/>
          <p:nvPr/>
        </p:nvCxnSpPr>
        <p:spPr>
          <a:xfrm flipH="1">
            <a:off x="6057219" y="4316780"/>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069536" y="3883987"/>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832304" y="2891112"/>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99856" y="3921548"/>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2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Đường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a:t>
            </a:r>
            <a:r>
              <a:rPr lang="en-US" sz="3200" b="1" dirty="0">
                <a:solidFill>
                  <a:srgbClr val="FF0000"/>
                </a:solidFill>
                <a:latin typeface="Arial" panose="020B0604020202020204" pitchFamily="34" charset="0"/>
                <a:cs typeface="Arial" panose="020B0604020202020204" pitchFamily="34" charset="0"/>
              </a:rPr>
              <a:t> Sa Pa</a:t>
            </a: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657264"/>
            <a:ext cx="11919695" cy="5940088"/>
          </a:xfrm>
          <a:prstGeom prst="rect">
            <a:avLst/>
          </a:prstGeom>
          <a:noFill/>
        </p:spPr>
        <p:txBody>
          <a:bodyPr wrap="square">
            <a:spAutoFit/>
          </a:bodyPr>
          <a:lstStyle/>
          <a:p>
            <a:pPr algn="just"/>
            <a:r>
              <a:rPr lang="en-US" sz="2400" dirty="0"/>
              <a:t>	</a:t>
            </a:r>
            <a:r>
              <a:rPr lang="vi-VN" sz="2400" dirty="0">
                <a:solidFill>
                  <a:srgbClr val="0000FF"/>
                </a:solidFill>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pPr algn="just"/>
            <a:r>
              <a:rPr lang="en-US" sz="2400" dirty="0"/>
              <a:t>	</a:t>
            </a:r>
            <a:r>
              <a:rPr lang="vi-VN" sz="2400" dirty="0">
                <a:solidFill>
                  <a:srgbClr val="FF00FF"/>
                </a:solidFill>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pPr algn="just"/>
            <a:r>
              <a:rPr lang="en-US" sz="2400" dirty="0"/>
              <a:t>	</a:t>
            </a:r>
            <a:r>
              <a:rPr lang="vi-VN" sz="2400" dirty="0">
                <a:solidFill>
                  <a:srgbClr val="00B050"/>
                </a:solidFill>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pPr algn="just"/>
            <a:r>
              <a:rPr lang="en-US" sz="2400" dirty="0">
                <a:solidFill>
                  <a:srgbClr val="00B050"/>
                </a:solidFill>
              </a:rPr>
              <a:t>	</a:t>
            </a:r>
            <a:r>
              <a:rPr lang="vi-VN" sz="2400" dirty="0">
                <a:solidFill>
                  <a:srgbClr val="00B050"/>
                </a:solidFill>
              </a:rPr>
              <a:t>Sa Pa quả là món quà tặng diệu kì mà thiên nhiên dành cho đất nước ta.</a:t>
            </a:r>
          </a:p>
          <a:p>
            <a:pPr algn="r"/>
            <a:r>
              <a:rPr lang="vi-VN" sz="2000" i="1" dirty="0">
                <a:latin typeface="+mj-lt"/>
              </a:rPr>
              <a:t>Theo</a:t>
            </a:r>
            <a:r>
              <a:rPr lang="vi-VN" sz="2000" dirty="0">
                <a:latin typeface="+mj-lt"/>
              </a:rPr>
              <a:t> </a:t>
            </a:r>
            <a:r>
              <a:rPr lang="vi-VN" sz="2000" b="1" dirty="0">
                <a:latin typeface="+mj-lt"/>
              </a:rPr>
              <a:t>NGUYỄN PHAN HÁCH</a:t>
            </a:r>
          </a:p>
        </p:txBody>
      </p:sp>
    </p:spTree>
    <p:extLst>
      <p:ext uri="{BB962C8B-B14F-4D97-AF65-F5344CB8AC3E}">
        <p14:creationId xmlns:p14="http://schemas.microsoft.com/office/powerpoint/2010/main" val="343861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Giải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nghĩa</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E5FA336-4D4C-4362-BEBA-8692ACEDEBF0}"/>
              </a:ext>
            </a:extLst>
          </p:cNvPr>
          <p:cNvSpPr txBox="1"/>
          <p:nvPr/>
        </p:nvSpPr>
        <p:spPr>
          <a:xfrm>
            <a:off x="1880277" y="2492896"/>
            <a:ext cx="8752228" cy="353943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Sa Pa</a:t>
            </a:r>
            <a:r>
              <a:rPr lang="vi-VN" sz="3200" dirty="0">
                <a:latin typeface="Times New Roman" panose="02020603050405020304" pitchFamily="18" charset="0"/>
                <a:cs typeface="Times New Roman" panose="02020603050405020304" pitchFamily="18" charset="0"/>
              </a:rPr>
              <a:t>: một huyện thuộc tỉnh Lào Cai.</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Rừng cây âm âm</a:t>
            </a:r>
            <a:r>
              <a:rPr lang="vi-VN" sz="3200" dirty="0">
                <a:latin typeface="Times New Roman" panose="02020603050405020304" pitchFamily="18" charset="0"/>
                <a:cs typeface="Times New Roman" panose="02020603050405020304" pitchFamily="18" charset="0"/>
              </a:rPr>
              <a:t>: rừng cây rậm rạp, hơi tối và tĩnh mịch.</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Hmông, Tu Dí, Phù Lá</a:t>
            </a:r>
            <a:r>
              <a:rPr lang="vi-VN" sz="3200" dirty="0">
                <a:latin typeface="Times New Roman" panose="02020603050405020304" pitchFamily="18" charset="0"/>
                <a:cs typeface="Times New Roman" panose="02020603050405020304" pitchFamily="18" charset="0"/>
              </a:rPr>
              <a:t>: tên gọi của ba dân tộc thiểu số sống ở vùng núi cao.</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Hoàng hôn</a:t>
            </a:r>
            <a:r>
              <a:rPr lang="vi-VN" sz="3200" dirty="0">
                <a:latin typeface="Times New Roman" panose="02020603050405020304" pitchFamily="18" charset="0"/>
                <a:cs typeface="Times New Roman" panose="02020603050405020304" pitchFamily="18" charset="0"/>
              </a:rPr>
              <a:t>: lúc mặt trời lặn.</a:t>
            </a:r>
          </a:p>
          <a:p>
            <a:pPr algn="just"/>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Áp phiên</a:t>
            </a:r>
            <a:r>
              <a:rPr lang="vi-VN" sz="3200" dirty="0">
                <a:latin typeface="Times New Roman" panose="02020603050405020304" pitchFamily="18" charset="0"/>
                <a:cs typeface="Times New Roman" panose="02020603050405020304" pitchFamily="18" charset="0"/>
              </a:rPr>
              <a:t>: hôm trước phiên chợ.</a:t>
            </a:r>
          </a:p>
        </p:txBody>
      </p:sp>
    </p:spTree>
    <p:extLst>
      <p:ext uri="{BB962C8B-B14F-4D97-AF65-F5344CB8AC3E}">
        <p14:creationId xmlns:p14="http://schemas.microsoft.com/office/powerpoint/2010/main" val="9944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568" y="2931442"/>
            <a:ext cx="6070104"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191344" y="5981526"/>
            <a:ext cx="1188132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 typeface="Arial" panose="020B0604020202020204" pitchFamily="34" charset="0"/>
              <a:buNone/>
            </a:pPr>
            <a:r>
              <a:rPr lang="en-US" altLang="zh-CN" sz="2400" dirty="0">
                <a:latin typeface="Times New Roman" panose="02020603050405020304" pitchFamily="18" charset="0"/>
              </a:rPr>
              <a:t> </a:t>
            </a:r>
            <a:r>
              <a:rPr lang="en-US" altLang="zh-CN" sz="2400" b="1" dirty="0">
                <a:solidFill>
                  <a:srgbClr val="FF0000"/>
                </a:solidFill>
                <a:latin typeface="Times New Roman" panose="02020603050405020304" pitchFamily="18" charset="0"/>
              </a:rPr>
              <a:t>Sa Pa:</a:t>
            </a:r>
            <a:r>
              <a:rPr lang="en-US" altLang="zh-CN" sz="2400" dirty="0">
                <a:solidFill>
                  <a:srgbClr val="FF000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Một</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huyện</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thuộc</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tỉnh</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Lào</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Cai</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là</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một</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địa</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điểm</a:t>
            </a:r>
            <a:r>
              <a:rPr lang="en-US" altLang="zh-CN" sz="2400" b="1" dirty="0">
                <a:solidFill>
                  <a:srgbClr val="00B050"/>
                </a:solidFill>
                <a:latin typeface="Times New Roman" panose="02020603050405020304" pitchFamily="18" charset="0"/>
              </a:rPr>
              <a:t> du </a:t>
            </a:r>
            <a:r>
              <a:rPr lang="en-US" altLang="zh-CN" sz="2400" b="1" dirty="0" err="1">
                <a:solidFill>
                  <a:srgbClr val="00B050"/>
                </a:solidFill>
                <a:latin typeface="Times New Roman" panose="02020603050405020304" pitchFamily="18" charset="0"/>
              </a:rPr>
              <a:t>lịch</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và</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nghỉ</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mát</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nổi</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tiếng</a:t>
            </a:r>
            <a:r>
              <a:rPr lang="en-US" altLang="zh-CN" sz="2400" b="1" dirty="0">
                <a:solidFill>
                  <a:srgbClr val="00B050"/>
                </a:solidFill>
                <a:latin typeface="Times New Roman" panose="02020603050405020304" pitchFamily="18" charset="0"/>
              </a:rPr>
              <a:t> ở </a:t>
            </a:r>
            <a:r>
              <a:rPr lang="en-US" altLang="zh-CN" sz="2400" b="1" dirty="0" err="1">
                <a:solidFill>
                  <a:srgbClr val="00B050"/>
                </a:solidFill>
                <a:latin typeface="Times New Roman" panose="02020603050405020304" pitchFamily="18" charset="0"/>
              </a:rPr>
              <a:t>miền</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Bắc</a:t>
            </a:r>
            <a:r>
              <a:rPr lang="en-US" altLang="zh-CN" sz="2400" b="1" dirty="0">
                <a:solidFill>
                  <a:srgbClr val="00B050"/>
                </a:solidFill>
                <a:latin typeface="Times New Roman" panose="02020603050405020304" pitchFamily="18" charset="0"/>
              </a:rPr>
              <a:t> </a:t>
            </a:r>
            <a:r>
              <a:rPr lang="en-US" altLang="zh-CN" sz="2400" b="1" dirty="0" err="1">
                <a:solidFill>
                  <a:srgbClr val="00B050"/>
                </a:solidFill>
                <a:latin typeface="Times New Roman" panose="02020603050405020304" pitchFamily="18" charset="0"/>
              </a:rPr>
              <a:t>nước</a:t>
            </a:r>
            <a:r>
              <a:rPr lang="en-US" altLang="zh-CN" sz="2400" b="1" dirty="0">
                <a:solidFill>
                  <a:srgbClr val="00B050"/>
                </a:solidFill>
                <a:latin typeface="Times New Roman" panose="02020603050405020304" pitchFamily="18" charset="0"/>
              </a:rPr>
              <a:t> ta.</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62" y="2430"/>
            <a:ext cx="606931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2931442"/>
            <a:ext cx="5782989"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11955"/>
            <a:ext cx="5781709"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3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924</TotalTime>
  <Words>1876</Words>
  <Application>Microsoft Office PowerPoint</Application>
  <PresentationFormat>Widescreen</PresentationFormat>
  <Paragraphs>79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宋体</vt:lpstr>
      <vt:lpstr>Arial</vt:lpstr>
      <vt:lpstr>Calibri</vt:lpstr>
      <vt:lpstr>HP001 4 hàng</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Cảnh vật trên đường đi Sa Pa có gì đẹp?</vt:lpstr>
      <vt:lpstr>Câu 2: Cảnh buổi chiều ở thị trến nhỏ trên đường đi Sa Pa được miêu tả như thế nào?</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NGUYỄN THỊ KHÁNH HẠ</cp:lastModifiedBy>
  <cp:revision>138</cp:revision>
  <dcterms:created xsi:type="dcterms:W3CDTF">2020-04-10T10:41:17Z</dcterms:created>
  <dcterms:modified xsi:type="dcterms:W3CDTF">2024-04-14T13:20:25Z</dcterms:modified>
</cp:coreProperties>
</file>