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notesSlides/notesSlide1.xml" ContentType="application/vnd.openxmlformats-officedocument.presentationml.notesSlide+xml"/>
  <Override PartName="/ppt/media/media11.wav" ContentType="audio/x-wav"/>
  <Override PartName="/ppt/notesSlides/notesSlide2.xml" ContentType="application/vnd.openxmlformats-officedocument.presentationml.notesSlide+xml"/>
  <Override PartName="/ppt/media/audio10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37"/>
  </p:notesMasterIdLst>
  <p:sldIdLst>
    <p:sldId id="823" r:id="rId2"/>
    <p:sldId id="825" r:id="rId3"/>
    <p:sldId id="826" r:id="rId4"/>
    <p:sldId id="827" r:id="rId5"/>
    <p:sldId id="856" r:id="rId6"/>
    <p:sldId id="857" r:id="rId7"/>
    <p:sldId id="829" r:id="rId8"/>
    <p:sldId id="831" r:id="rId9"/>
    <p:sldId id="862" r:id="rId10"/>
    <p:sldId id="863" r:id="rId11"/>
    <p:sldId id="869" r:id="rId12"/>
    <p:sldId id="872" r:id="rId13"/>
    <p:sldId id="835" r:id="rId14"/>
    <p:sldId id="836" r:id="rId15"/>
    <p:sldId id="870" r:id="rId16"/>
    <p:sldId id="838" r:id="rId17"/>
    <p:sldId id="840" r:id="rId18"/>
    <p:sldId id="842" r:id="rId19"/>
    <p:sldId id="843" r:id="rId20"/>
    <p:sldId id="867" r:id="rId21"/>
    <p:sldId id="845" r:id="rId22"/>
    <p:sldId id="847" r:id="rId23"/>
    <p:sldId id="849" r:id="rId24"/>
    <p:sldId id="851" r:id="rId25"/>
    <p:sldId id="853" r:id="rId26"/>
    <p:sldId id="873" r:id="rId27"/>
    <p:sldId id="855" r:id="rId28"/>
    <p:sldId id="267" r:id="rId29"/>
    <p:sldId id="865" r:id="rId30"/>
    <p:sldId id="875" r:id="rId31"/>
    <p:sldId id="877" r:id="rId32"/>
    <p:sldId id="256" r:id="rId33"/>
    <p:sldId id="258" r:id="rId34"/>
    <p:sldId id="259" r:id="rId35"/>
    <p:sldId id="260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CC"/>
    <a:srgbClr val="FF0066"/>
    <a:srgbClr val="39B586"/>
    <a:srgbClr val="FEF9B7"/>
    <a:srgbClr val="4EC7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76" autoAdjust="0"/>
    <p:restoredTop sz="94660" autoAdjust="0"/>
  </p:normalViewPr>
  <p:slideViewPr>
    <p:cSldViewPr snapToGrid="0">
      <p:cViewPr varScale="1">
        <p:scale>
          <a:sx n="68" d="100"/>
          <a:sy n="68" d="100"/>
        </p:scale>
        <p:origin x="7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7302-D811-460D-99F8-ACFA592CD617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81E4-05D7-47B3-B2AA-CC9E56DF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7669763-66EE-4045-9455-EEF5E229ED94}" type="slidenum">
              <a:rPr lang="en-US" altLang="en-US" sz="1200">
                <a:latin typeface="Calibri" panose="020F0502020204030204" pitchFamily="34" charset="0"/>
                <a:cs typeface="Arial" panose="020B0604020202020204" pitchFamily="34" charset="0"/>
              </a:rPr>
              <a:pPr/>
              <a:t>27</a:t>
            </a:fld>
            <a:endParaRPr lang="en-US" altLang="en-US" sz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849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06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11/25/2023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8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11/25/2023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57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11/25/2023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97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11/25/2023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75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11/25/2023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35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11/25/2023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99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11/25/2023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119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11/25/2023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15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11/25/2023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98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11/25/2023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21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687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11/25/2023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47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44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9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11/25/2023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95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11/25/2023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0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11/25/2023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55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11/25/2023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76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11/25/2023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7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11/25/2023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55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11/25/2023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11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98074" y="-594"/>
            <a:ext cx="1238814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2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23" r:id="rId2"/>
    <p:sldLayoutId id="2147483722" r:id="rId3"/>
    <p:sldLayoutId id="2147483721" r:id="rId4"/>
    <p:sldLayoutId id="2147483720" r:id="rId5"/>
    <p:sldLayoutId id="2147483719" r:id="rId6"/>
    <p:sldLayoutId id="2147483718" r:id="rId7"/>
    <p:sldLayoutId id="2147483717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6" r:id="rId19"/>
    <p:sldLayoutId id="2147483724" r:id="rId20"/>
    <p:sldLayoutId id="214748372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p3"/><Relationship Id="rId7" Type="http://schemas.openxmlformats.org/officeDocument/2006/relationships/slideLayout" Target="../slideLayouts/slideLayout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4" Type="http://schemas.openxmlformats.org/officeDocument/2006/relationships/audio" Target="../media/media6.mp3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Bug'n%20Roll%20-%20Dance%20Along%20-%20Pinkfong%20Songs%20for%20Children.mp4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0.png"/><Relationship Id="rId5" Type="http://schemas.openxmlformats.org/officeDocument/2006/relationships/slide" Target="slide32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slide" Target="slide32.xml"/><Relationship Id="rId7" Type="http://schemas.openxmlformats.org/officeDocument/2006/relationships/image" Target="../media/image33.png"/><Relationship Id="rId12" Type="http://schemas.openxmlformats.org/officeDocument/2006/relationships/slide" Target="slide35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openxmlformats.org/officeDocument/2006/relationships/image" Target="../media/image39.gif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slide" Target="slide34.xml"/><Relationship Id="rId1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11.wav"/><Relationship Id="rId7" Type="http://schemas.openxmlformats.org/officeDocument/2006/relationships/slide" Target="slide29.xml"/><Relationship Id="rId12" Type="http://schemas.openxmlformats.org/officeDocument/2006/relationships/image" Target="../media/image14.png"/><Relationship Id="rId2" Type="http://schemas.openxmlformats.org/officeDocument/2006/relationships/audio" Target="../media/audio10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45.gif"/><Relationship Id="rId5" Type="http://schemas.openxmlformats.org/officeDocument/2006/relationships/image" Target="../media/image31.png"/><Relationship Id="rId10" Type="http://schemas.openxmlformats.org/officeDocument/2006/relationships/image" Target="../media/image44.gif"/><Relationship Id="rId4" Type="http://schemas.openxmlformats.org/officeDocument/2006/relationships/image" Target="../media/image30.png"/><Relationship Id="rId9" Type="http://schemas.openxmlformats.org/officeDocument/2006/relationships/image" Target="../media/image43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11.wav"/><Relationship Id="rId7" Type="http://schemas.openxmlformats.org/officeDocument/2006/relationships/slide" Target="slide29.xml"/><Relationship Id="rId12" Type="http://schemas.openxmlformats.org/officeDocument/2006/relationships/image" Target="../media/image13.png"/><Relationship Id="rId2" Type="http://schemas.openxmlformats.org/officeDocument/2006/relationships/audio" Target="../media/audio10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45.gif"/><Relationship Id="rId5" Type="http://schemas.openxmlformats.org/officeDocument/2006/relationships/image" Target="../media/image34.png"/><Relationship Id="rId10" Type="http://schemas.openxmlformats.org/officeDocument/2006/relationships/image" Target="../media/image44.gif"/><Relationship Id="rId4" Type="http://schemas.openxmlformats.org/officeDocument/2006/relationships/image" Target="../media/image33.png"/><Relationship Id="rId9" Type="http://schemas.openxmlformats.org/officeDocument/2006/relationships/image" Target="../media/image43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11.wav"/><Relationship Id="rId7" Type="http://schemas.openxmlformats.org/officeDocument/2006/relationships/slide" Target="slide29.xml"/><Relationship Id="rId2" Type="http://schemas.openxmlformats.org/officeDocument/2006/relationships/audio" Target="../media/audio10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36.png"/><Relationship Id="rId10" Type="http://schemas.openxmlformats.org/officeDocument/2006/relationships/image" Target="../media/image24.jpeg"/><Relationship Id="rId4" Type="http://schemas.openxmlformats.org/officeDocument/2006/relationships/image" Target="../media/image35.png"/><Relationship Id="rId9" Type="http://schemas.openxmlformats.org/officeDocument/2006/relationships/image" Target="../media/image45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11.wav"/><Relationship Id="rId7" Type="http://schemas.openxmlformats.org/officeDocument/2006/relationships/slide" Target="slide29.xml"/><Relationship Id="rId2" Type="http://schemas.openxmlformats.org/officeDocument/2006/relationships/audio" Target="../media/audio10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16.png"/><Relationship Id="rId5" Type="http://schemas.openxmlformats.org/officeDocument/2006/relationships/image" Target="../media/image38.png"/><Relationship Id="rId10" Type="http://schemas.openxmlformats.org/officeDocument/2006/relationships/image" Target="../media/image45.gif"/><Relationship Id="rId4" Type="http://schemas.openxmlformats.org/officeDocument/2006/relationships/image" Target="../media/image37.png"/><Relationship Id="rId9" Type="http://schemas.openxmlformats.org/officeDocument/2006/relationships/image" Target="../media/image4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49275"/>
            <a:ext cx="12115800" cy="786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13"/>
          <p:cNvSpPr txBox="1">
            <a:spLocks noChangeArrowheads="1"/>
          </p:cNvSpPr>
          <p:nvPr/>
        </p:nvSpPr>
        <p:spPr bwMode="auto">
          <a:xfrm>
            <a:off x="1752600" y="546100"/>
            <a:ext cx="89154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DAI LOC  EDUCATION &amp; TRAINING</a:t>
            </a:r>
            <a:r>
              <a:rPr lang="en-US" altLang="en-US" sz="2000">
                <a:latin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DEPARTMENT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 SON PRIMARY AND SECONDARY  SCHOOL</a:t>
            </a:r>
          </a:p>
        </p:txBody>
      </p:sp>
      <p:sp>
        <p:nvSpPr>
          <p:cNvPr id="4100" name="WordArt 14"/>
          <p:cNvSpPr>
            <a:spLocks noChangeArrowheads="1" noChangeShapeType="1" noTextEdit="1"/>
          </p:cNvSpPr>
          <p:nvPr/>
        </p:nvSpPr>
        <p:spPr bwMode="auto">
          <a:xfrm>
            <a:off x="2286000" y="2133600"/>
            <a:ext cx="7162800" cy="1371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Horst"/>
              </a:rPr>
              <a:t>WELCOME TO OUR CLASS </a:t>
            </a:r>
          </a:p>
        </p:txBody>
      </p:sp>
      <p:sp>
        <p:nvSpPr>
          <p:cNvPr id="4101" name="Text Box 15"/>
          <p:cNvSpPr txBox="1">
            <a:spLocks noChangeArrowheads="1"/>
          </p:cNvSpPr>
          <p:nvPr/>
        </p:nvSpPr>
        <p:spPr bwMode="auto">
          <a:xfrm>
            <a:off x="2667000" y="3886201"/>
            <a:ext cx="72961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Subject  :</a:t>
            </a:r>
            <a:r>
              <a:rPr lang="en-US" altLang="en-US" sz="2400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ENGLISH</a:t>
            </a:r>
          </a:p>
          <a:p>
            <a:pPr lvl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Unit 8:</a:t>
            </a:r>
            <a:r>
              <a:rPr lang="en-US" altLang="en-US" sz="2400" dirty="0">
                <a:solidFill>
                  <a:srgbClr val="FF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MY FAVOURITE </a:t>
            </a:r>
            <a:r>
              <a:rPr lang="en-US" altLang="en-US" sz="240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SUBJECTS</a:t>
            </a:r>
            <a:endParaRPr lang="en-US" altLang="en-US" sz="2400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lvl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Class   :</a:t>
            </a:r>
            <a:r>
              <a:rPr lang="en-US" altLang="en-US" sz="2400" dirty="0">
                <a:solidFill>
                  <a:srgbClr val="FF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4A</a:t>
            </a:r>
          </a:p>
          <a:p>
            <a:pPr lvl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Teacher :</a:t>
            </a:r>
            <a:r>
              <a:rPr lang="en-US" altLang="en-US" sz="2400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NGUYEN THI KIM THUY </a:t>
            </a:r>
            <a:endParaRPr lang="en-US" altLang="en-US" sz="2000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28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0" t="13896" r="3149"/>
          <a:stretch>
            <a:fillRect/>
          </a:stretch>
        </p:blipFill>
        <p:spPr bwMode="auto">
          <a:xfrm>
            <a:off x="1524000" y="152400"/>
            <a:ext cx="9067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 like 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7229" y="279400"/>
            <a:ext cx="406400" cy="406400"/>
          </a:xfrm>
          <a:prstGeom prst="rect">
            <a:avLst/>
          </a:prstGeom>
        </p:spPr>
      </p:pic>
      <p:pic>
        <p:nvPicPr>
          <p:cNvPr id="3" name="What's your..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30409" y="504465"/>
            <a:ext cx="406400" cy="406400"/>
          </a:xfrm>
          <a:prstGeom prst="rect">
            <a:avLst/>
          </a:prstGeom>
        </p:spPr>
      </p:pic>
      <p:pic>
        <p:nvPicPr>
          <p:cNvPr id="4" name="It's P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22639" y="5940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8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13896" r="3149"/>
          <a:stretch>
            <a:fillRect/>
          </a:stretch>
        </p:blipFill>
        <p:spPr bwMode="auto">
          <a:xfrm>
            <a:off x="1593850" y="1319214"/>
            <a:ext cx="8997950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723901" y="235671"/>
            <a:ext cx="5981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Look, listen and repeat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3824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0" t="13896" r="3149"/>
          <a:stretch>
            <a:fillRect/>
          </a:stretch>
        </p:blipFill>
        <p:spPr bwMode="auto">
          <a:xfrm>
            <a:off x="1524000" y="152400"/>
            <a:ext cx="9067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59" name="Straight Connector 5"/>
          <p:cNvCxnSpPr>
            <a:cxnSpLocks noChangeShapeType="1"/>
          </p:cNvCxnSpPr>
          <p:nvPr/>
        </p:nvCxnSpPr>
        <p:spPr bwMode="auto">
          <a:xfrm>
            <a:off x="4953000" y="685800"/>
            <a:ext cx="2057400" cy="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60" name="Straight Connector 7"/>
          <p:cNvCxnSpPr>
            <a:cxnSpLocks noChangeShapeType="1"/>
          </p:cNvCxnSpPr>
          <p:nvPr/>
        </p:nvCxnSpPr>
        <p:spPr bwMode="auto">
          <a:xfrm>
            <a:off x="3200400" y="1143000"/>
            <a:ext cx="3200400" cy="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61" name="Straight Connector 9"/>
          <p:cNvCxnSpPr>
            <a:cxnSpLocks noChangeShapeType="1"/>
          </p:cNvCxnSpPr>
          <p:nvPr/>
        </p:nvCxnSpPr>
        <p:spPr bwMode="auto">
          <a:xfrm>
            <a:off x="6400800" y="6705600"/>
            <a:ext cx="1066800" cy="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278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 0968142780"/>
          <p:cNvSpPr/>
          <p:nvPr/>
        </p:nvSpPr>
        <p:spPr>
          <a:xfrm>
            <a:off x="2133600" y="4191001"/>
            <a:ext cx="1905000" cy="1469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9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</a:p>
          <a:p>
            <a:pPr algn="ctr" eaLnBrk="1" hangingPunct="1">
              <a:defRPr/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aɪ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ˈ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ː/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>
            <a:spLocks noChangeArrowheads="1"/>
          </p:cNvSpPr>
          <p:nvPr/>
        </p:nvSpPr>
        <p:spPr bwMode="auto">
          <a:xfrm>
            <a:off x="4775593" y="5654640"/>
            <a:ext cx="2708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cs typeface="Times New Roman" panose="02020603050405020304" pitchFamily="18" charset="0"/>
              </a:rPr>
              <a:t>Môn</a:t>
            </a:r>
            <a:r>
              <a:rPr lang="en-US" altLang="en-US" sz="3600" dirty="0">
                <a:cs typeface="Times New Roman" panose="02020603050405020304" pitchFamily="18" charset="0"/>
              </a:rPr>
              <a:t> Tin </a:t>
            </a:r>
            <a:r>
              <a:rPr lang="en-US" altLang="en-US" sz="3600" dirty="0" err="1">
                <a:cs typeface="Times New Roman" panose="02020603050405020304" pitchFamily="18" charset="0"/>
              </a:rPr>
              <a:t>học</a:t>
            </a:r>
            <a:endParaRPr lang="en-US" altLang="en-US" sz="3600" dirty="0">
              <a:cs typeface="Times New Roman" panose="02020603050405020304" pitchFamily="18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65494" y="390444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Listen, point and say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35668" y="1163455"/>
            <a:ext cx="3200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* </a:t>
            </a:r>
            <a:r>
              <a:rPr lang="en-US" altLang="en-US" sz="3600" u="sng" dirty="0">
                <a:latin typeface="Times New Roman" panose="02020603050405020304" pitchFamily="18" charset="0"/>
              </a:rPr>
              <a:t>Vocabulary</a:t>
            </a:r>
            <a:r>
              <a:rPr lang="en-US" altLang="en-US" sz="3600" dirty="0">
                <a:latin typeface="Times New Roman" panose="02020603050405020304" pitchFamily="18" charset="0"/>
              </a:rPr>
              <a:t>: </a:t>
            </a:r>
          </a:p>
        </p:txBody>
      </p:sp>
      <p:pic>
        <p:nvPicPr>
          <p:cNvPr id="16390" name="Picture 10" descr="Sách Tin Học 4 (Kết Nối Tri Thức) (2023) - FAHASA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r="13828"/>
          <a:stretch>
            <a:fillRect/>
          </a:stretch>
        </p:blipFill>
        <p:spPr bwMode="auto">
          <a:xfrm>
            <a:off x="8316012" y="476249"/>
            <a:ext cx="2659454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acebook: Bùi Liễu"/>
          <p:cNvSpPr/>
          <p:nvPr/>
        </p:nvSpPr>
        <p:spPr>
          <a:xfrm>
            <a:off x="3852863" y="4279150"/>
            <a:ext cx="609600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3600" b="1" dirty="0">
                <a:solidFill>
                  <a:srgbClr val="0000FF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(information technology)</a:t>
            </a:r>
          </a:p>
        </p:txBody>
      </p:sp>
      <p:pic>
        <p:nvPicPr>
          <p:cNvPr id="2" name="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3330" y="510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0982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repeatCount="3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8" grpId="0"/>
      <p:bldP spid="9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 0968142780"/>
          <p:cNvSpPr/>
          <p:nvPr/>
        </p:nvSpPr>
        <p:spPr>
          <a:xfrm>
            <a:off x="4191000" y="2359097"/>
            <a:ext cx="248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</a:p>
          <a:p>
            <a:pPr algn="ctr"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/piː ˈ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ː/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>
            <a:spLocks noChangeArrowheads="1"/>
          </p:cNvSpPr>
          <p:nvPr/>
        </p:nvSpPr>
        <p:spPr bwMode="auto">
          <a:xfrm>
            <a:off x="5181601" y="4046534"/>
            <a:ext cx="4570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cs typeface="Times New Roman" panose="02020603050405020304" pitchFamily="18" charset="0"/>
              </a:rPr>
              <a:t>Môn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giáo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dục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thê</a:t>
            </a:r>
            <a:r>
              <a:rPr lang="en-US" altLang="en-US" sz="3600" dirty="0">
                <a:cs typeface="Times New Roman" panose="02020603050405020304" pitchFamily="18" charset="0"/>
              </a:rPr>
              <a:t>̉ </a:t>
            </a:r>
            <a:r>
              <a:rPr lang="en-US" altLang="en-US" sz="3600" dirty="0" err="1">
                <a:cs typeface="Times New Roman" panose="02020603050405020304" pitchFamily="18" charset="0"/>
              </a:rPr>
              <a:t>chất</a:t>
            </a:r>
            <a:endParaRPr lang="en-US" altLang="en-US" sz="3600" dirty="0">
              <a:cs typeface="Times New Roman" panose="02020603050405020304" pitchFamily="18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57521" y="194210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Listen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, point and say: 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990600" y="860486"/>
            <a:ext cx="3200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* </a:t>
            </a:r>
            <a:r>
              <a:rPr lang="en-US" altLang="en-US" sz="3600" u="sng" dirty="0">
                <a:latin typeface="Times New Roman" panose="02020603050405020304" pitchFamily="18" charset="0"/>
              </a:rPr>
              <a:t>Vocabulary</a:t>
            </a:r>
            <a:r>
              <a:rPr lang="en-US" altLang="en-US" sz="3600" dirty="0">
                <a:latin typeface="Times New Roman" panose="02020603050405020304" pitchFamily="18" charset="0"/>
              </a:rPr>
              <a:t>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1" y="1640264"/>
            <a:ext cx="3122853" cy="4419487"/>
          </a:xfrm>
          <a:prstGeom prst="rect">
            <a:avLst/>
          </a:prstGeom>
          <a:ln>
            <a:noFill/>
          </a:ln>
        </p:spPr>
      </p:pic>
      <p:sp>
        <p:nvSpPr>
          <p:cNvPr id="10" name="Facebook: Bùi Liễu"/>
          <p:cNvSpPr/>
          <p:nvPr/>
        </p:nvSpPr>
        <p:spPr>
          <a:xfrm>
            <a:off x="5648226" y="2359097"/>
            <a:ext cx="541020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36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</a:t>
            </a:r>
            <a:r>
              <a:rPr lang="en-US" altLang="zh-CN" sz="36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hysical education)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6239" y="3517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3829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657521" y="194210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Listen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, point and say: 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990600" y="860486"/>
            <a:ext cx="3200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* </a:t>
            </a:r>
            <a:r>
              <a:rPr lang="en-US" altLang="en-US" sz="3600" u="sng" dirty="0">
                <a:latin typeface="Times New Roman" panose="02020603050405020304" pitchFamily="18" charset="0"/>
              </a:rPr>
              <a:t>Vocabulary</a:t>
            </a:r>
            <a:r>
              <a:rPr lang="en-US" altLang="en-US" sz="3600" dirty="0"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4" name="Bùi Liễu  0968142780"/>
          <p:cNvSpPr/>
          <p:nvPr/>
        </p:nvSpPr>
        <p:spPr>
          <a:xfrm>
            <a:off x="1155568" y="2170561"/>
            <a:ext cx="48026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/’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feiv</a:t>
            </a:r>
            <a:r>
              <a:rPr lang="en-US" sz="3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∂</a:t>
            </a:r>
            <a:r>
              <a:rPr lang="en-US" sz="4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rit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 0968142780"/>
          <p:cNvSpPr>
            <a:spLocks noChangeArrowheads="1"/>
          </p:cNvSpPr>
          <p:nvPr/>
        </p:nvSpPr>
        <p:spPr bwMode="auto">
          <a:xfrm>
            <a:off x="5433435" y="2163530"/>
            <a:ext cx="19928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cs typeface="Times New Roman" panose="02020603050405020304" pitchFamily="18" charset="0"/>
              </a:rPr>
              <a:t>y</a:t>
            </a:r>
            <a:r>
              <a:rPr lang="en-US" altLang="en-US" sz="3600" dirty="0" err="1" smtClean="0">
                <a:cs typeface="Times New Roman" panose="02020603050405020304" pitchFamily="18" charset="0"/>
              </a:rPr>
              <a:t>êu</a:t>
            </a:r>
            <a:r>
              <a:rPr lang="en-US" altLang="en-US" sz="36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cs typeface="Times New Roman" panose="02020603050405020304" pitchFamily="18" charset="0"/>
              </a:rPr>
              <a:t>thích</a:t>
            </a:r>
            <a:endParaRPr lang="en-US" altLang="en-US" sz="3600" dirty="0">
              <a:cs typeface="Times New Roman" panose="02020603050405020304" pitchFamily="18" charset="0"/>
            </a:endParaRPr>
          </a:p>
        </p:txBody>
      </p:sp>
      <p:pic>
        <p:nvPicPr>
          <p:cNvPr id="6" name="favouri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5101" y="3140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7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5791200" y="119063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Wednesday, November 29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2023. 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5" name="Text Box 8"/>
          <p:cNvSpPr txBox="1">
            <a:spLocks noChangeArrowheads="1"/>
          </p:cNvSpPr>
          <p:nvPr/>
        </p:nvSpPr>
        <p:spPr bwMode="auto">
          <a:xfrm>
            <a:off x="3276600" y="390428"/>
            <a:ext cx="6629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Unit 8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:  My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favourite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subjects.</a:t>
            </a:r>
            <a:endParaRPr lang="en-US" altLang="en-US" sz="36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6" name="Text Box 9"/>
          <p:cNvSpPr txBox="1">
            <a:spLocks noChangeArrowheads="1"/>
          </p:cNvSpPr>
          <p:nvPr/>
        </p:nvSpPr>
        <p:spPr bwMode="auto">
          <a:xfrm>
            <a:off x="2743200" y="877888"/>
            <a:ext cx="6096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u="sng">
                <a:solidFill>
                  <a:srgbClr val="C00000"/>
                </a:solidFill>
                <a:latin typeface="Times New Roman" panose="02020603050405020304" pitchFamily="18" charset="0"/>
              </a:rPr>
              <a:t>Lesson 1</a:t>
            </a:r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</a:rPr>
              <a:t>:  Part 1, 2, 3</a:t>
            </a: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762000" y="1933478"/>
            <a:ext cx="3200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* </a:t>
            </a:r>
            <a:r>
              <a:rPr lang="en-US" altLang="en-US" sz="3600" u="sng" dirty="0">
                <a:latin typeface="Times New Roman" panose="02020603050405020304" pitchFamily="18" charset="0"/>
              </a:rPr>
              <a:t>Vocabulary</a:t>
            </a:r>
            <a:r>
              <a:rPr lang="en-US" altLang="en-US" sz="3600" dirty="0"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7176" name="Text Box 11"/>
          <p:cNvSpPr txBox="1">
            <a:spLocks noChangeArrowheads="1"/>
          </p:cNvSpPr>
          <p:nvPr/>
        </p:nvSpPr>
        <p:spPr bwMode="auto">
          <a:xfrm>
            <a:off x="1447800" y="4078288"/>
            <a:ext cx="18288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- PE:  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3802931" y="4078288"/>
            <a:ext cx="48768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iáo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dục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̉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chất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7187" name="Text Box 11"/>
          <p:cNvSpPr txBox="1">
            <a:spLocks noChangeArrowheads="1"/>
          </p:cNvSpPr>
          <p:nvPr/>
        </p:nvSpPr>
        <p:spPr bwMode="auto">
          <a:xfrm>
            <a:off x="1447800" y="2989070"/>
            <a:ext cx="18288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- IT:  </a:t>
            </a:r>
          </a:p>
        </p:txBody>
      </p:sp>
      <p:sp>
        <p:nvSpPr>
          <p:cNvPr id="7188" name="Text Box 11"/>
          <p:cNvSpPr txBox="1">
            <a:spLocks noChangeArrowheads="1"/>
          </p:cNvSpPr>
          <p:nvPr/>
        </p:nvSpPr>
        <p:spPr bwMode="auto">
          <a:xfrm>
            <a:off x="3973792" y="2991109"/>
            <a:ext cx="3352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Tin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học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779185" y="1363760"/>
            <a:ext cx="52990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Listen, 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point and say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447799" y="5165466"/>
            <a:ext cx="25868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-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favourite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:  </a:t>
            </a:r>
            <a:endParaRPr lang="en-US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962400" y="5165684"/>
            <a:ext cx="3352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êu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thích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416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7176" grpId="1"/>
      <p:bldP spid="7187" grpId="0"/>
      <p:bldP spid="7187" grpId="1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0" t="13896" r="3149"/>
          <a:stretch>
            <a:fillRect/>
          </a:stretch>
        </p:blipFill>
        <p:spPr bwMode="auto">
          <a:xfrm>
            <a:off x="1524000" y="152400"/>
            <a:ext cx="9067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59" name="Straight Connector 5"/>
          <p:cNvCxnSpPr>
            <a:cxnSpLocks noChangeShapeType="1"/>
          </p:cNvCxnSpPr>
          <p:nvPr/>
        </p:nvCxnSpPr>
        <p:spPr bwMode="auto">
          <a:xfrm>
            <a:off x="4953000" y="685800"/>
            <a:ext cx="2057400" cy="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60" name="Straight Connector 7"/>
          <p:cNvCxnSpPr>
            <a:cxnSpLocks noChangeShapeType="1"/>
          </p:cNvCxnSpPr>
          <p:nvPr/>
        </p:nvCxnSpPr>
        <p:spPr bwMode="auto">
          <a:xfrm>
            <a:off x="3200400" y="1143000"/>
            <a:ext cx="3200400" cy="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61" name="Straight Connector 9"/>
          <p:cNvCxnSpPr>
            <a:cxnSpLocks noChangeShapeType="1"/>
          </p:cNvCxnSpPr>
          <p:nvPr/>
        </p:nvCxnSpPr>
        <p:spPr bwMode="auto">
          <a:xfrm>
            <a:off x="6400800" y="6705600"/>
            <a:ext cx="1066800" cy="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4776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419744" y="4027603"/>
            <a:ext cx="3429000" cy="20621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Note</a:t>
            </a:r>
            <a:r>
              <a:rPr lang="en-US" altLang="en-US" dirty="0"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smtClean="0">
                <a:latin typeface="Times New Roman" panose="02020603050405020304" pitchFamily="18" charset="0"/>
              </a:rPr>
              <a:t>What is </a:t>
            </a:r>
            <a:r>
              <a:rPr lang="en-US" altLang="en-US" dirty="0">
                <a:latin typeface="Times New Roman" panose="02020603050405020304" pitchFamily="18" charset="0"/>
              </a:rPr>
              <a:t>=</a:t>
            </a:r>
            <a:r>
              <a:rPr lang="en-US" altLang="en-US" dirty="0" smtClean="0">
                <a:latin typeface="Times New Roman" panose="02020603050405020304" pitchFamily="18" charset="0"/>
              </a:rPr>
              <a:t>What’s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smtClean="0">
                <a:latin typeface="Times New Roman" panose="02020603050405020304" pitchFamily="18" charset="0"/>
              </a:rPr>
              <a:t>It is    </a:t>
            </a:r>
            <a:r>
              <a:rPr lang="en-US" altLang="en-US">
                <a:latin typeface="Times New Roman" panose="02020603050405020304" pitchFamily="18" charset="0"/>
              </a:rPr>
              <a:t>= </a:t>
            </a:r>
            <a:r>
              <a:rPr lang="en-US" altLang="en-US" smtClean="0">
                <a:latin typeface="Times New Roman" panose="02020603050405020304" pitchFamily="18" charset="0"/>
              </a:rPr>
              <a:t>It’s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19136" y="816770"/>
            <a:ext cx="100839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* </a:t>
            </a:r>
            <a:r>
              <a:rPr lang="en-US" altLang="en-US" u="sng" dirty="0">
                <a:latin typeface="Times New Roman" panose="02020603050405020304" pitchFamily="18" charset="0"/>
              </a:rPr>
              <a:t>Model sentences</a:t>
            </a:r>
            <a:r>
              <a:rPr lang="en-US" altLang="en-US" dirty="0">
                <a:latin typeface="Times New Roman" panose="02020603050405020304" pitchFamily="18" charset="0"/>
              </a:rPr>
              <a:t>: </a:t>
            </a:r>
            <a:r>
              <a:rPr lang="en-US" altLang="en-US" dirty="0" smtClean="0">
                <a:latin typeface="Times New Roman" panose="02020603050405020304" pitchFamily="18" charset="0"/>
              </a:rPr>
              <a:t>  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Hỏi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môn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học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thích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của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bạn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719137" y="170657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Listen, point and say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30604" y="1836451"/>
            <a:ext cx="6413500" cy="1676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subject?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 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273" y="1709233"/>
            <a:ext cx="1935076" cy="27385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292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282045" y="4457017"/>
            <a:ext cx="3476632" cy="961858"/>
            <a:chOff x="1282045" y="4457017"/>
            <a:chExt cx="3476632" cy="961858"/>
          </a:xfrm>
        </p:grpSpPr>
        <p:sp>
          <p:nvSpPr>
            <p:cNvPr id="11" name="Facebook: Bùi Liễu">
              <a:extLst>
                <a:ext uri="{FF2B5EF4-FFF2-40B4-BE49-F238E27FC236}">
                  <a16:creationId xmlns:a16="http://schemas.microsoft.com/office/drawing/2014/main" id="{8893A595-5B53-75E2-696F-FA7249FAC9B5}"/>
                </a:ext>
              </a:extLst>
            </p:cNvPr>
            <p:cNvSpPr txBox="1"/>
            <p:nvPr/>
          </p:nvSpPr>
          <p:spPr>
            <a:xfrm>
              <a:off x="1282045" y="4457017"/>
              <a:ext cx="2460337" cy="476726"/>
            </a:xfrm>
            <a:prstGeom prst="wedgeRoundRectCallout">
              <a:avLst>
                <a:gd name="adj1" fmla="val 59212"/>
                <a:gd name="adj2" fmla="val 58068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8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</a:t>
              </a:r>
              <a:r>
                <a:rPr lang="vi-VN" sz="28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______.</a:t>
              </a:r>
            </a:p>
          </p:txBody>
        </p:sp>
        <p:pic>
          <p:nvPicPr>
            <p:cNvPr id="12" name="Bùi Liễu 0968142780">
              <a:extLst>
                <a:ext uri="{FF2B5EF4-FFF2-40B4-BE49-F238E27FC236}">
                  <a16:creationId xmlns:a16="http://schemas.microsoft.com/office/drawing/2014/main" id="{F3E35415-D77A-4DE0-BF0F-9C70D43CE9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87538" y="4646498"/>
              <a:ext cx="771139" cy="772377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279270" y="1866507"/>
            <a:ext cx="4967941" cy="1722006"/>
            <a:chOff x="279270" y="1866507"/>
            <a:chExt cx="4967941" cy="1722006"/>
          </a:xfrm>
        </p:grpSpPr>
        <p:sp>
          <p:nvSpPr>
            <p:cNvPr id="10" name="Bùi Liễu">
              <a:extLst>
                <a:ext uri="{FF2B5EF4-FFF2-40B4-BE49-F238E27FC236}">
                  <a16:creationId xmlns:a16="http://schemas.microsoft.com/office/drawing/2014/main" id="{8893A595-5B53-75E2-696F-FA7249FAC9B5}"/>
                </a:ext>
              </a:extLst>
            </p:cNvPr>
            <p:cNvSpPr txBox="1"/>
            <p:nvPr/>
          </p:nvSpPr>
          <p:spPr>
            <a:xfrm>
              <a:off x="425224" y="2635060"/>
              <a:ext cx="4821987" cy="953453"/>
            </a:xfrm>
            <a:prstGeom prst="wedgeRoundRectCallout">
              <a:avLst>
                <a:gd name="adj1" fmla="val -39354"/>
                <a:gd name="adj2" fmla="val -82284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8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What’s</a:t>
              </a:r>
              <a:r>
                <a:rPr lang="vi-VN" sz="28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8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your</a:t>
              </a:r>
              <a:r>
                <a:rPr lang="vi-VN" sz="28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8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favourite</a:t>
              </a:r>
              <a:r>
                <a:rPr lang="vi-VN" sz="28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8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subject</a:t>
              </a:r>
              <a:r>
                <a:rPr lang="vi-VN" sz="28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?</a:t>
              </a:r>
              <a:endParaRPr lang="en-US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Bùi Liễu 0968142780">
              <a:extLst>
                <a:ext uri="{FF2B5EF4-FFF2-40B4-BE49-F238E27FC236}">
                  <a16:creationId xmlns:a16="http://schemas.microsoft.com/office/drawing/2014/main" id="{643EA97C-C39E-4472-89FA-06A40FF93041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70" y="1866507"/>
              <a:ext cx="719971" cy="69383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sp>
        <p:nvSpPr>
          <p:cNvPr id="14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019798" y="2910421"/>
            <a:ext cx="1786889" cy="48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Time new roman"/>
                <a:cs typeface="Arial" pitchFamily="34" charset="0"/>
              </a:rPr>
              <a:t>art</a:t>
            </a:r>
            <a:endParaRPr lang="en-US" b="1" dirty="0">
              <a:solidFill>
                <a:srgbClr val="0000FF"/>
              </a:solidFill>
              <a:latin typeface="Time new roman"/>
              <a:cs typeface="Arial" pitchFamily="34" charset="0"/>
            </a:endParaRPr>
          </a:p>
        </p:txBody>
      </p:sp>
      <p:sp>
        <p:nvSpPr>
          <p:cNvPr id="15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145435" y="5760153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PE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9351866" y="2950740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music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9387553" y="5760153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IT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19137" y="170657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2.</a:t>
            </a: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Listen, point and say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560891" y="871370"/>
            <a:ext cx="2714214" cy="1910161"/>
            <a:chOff x="5560891" y="871370"/>
            <a:chExt cx="2714214" cy="1910161"/>
          </a:xfrm>
        </p:grpSpPr>
        <p:pic>
          <p:nvPicPr>
            <p:cNvPr id="4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891" y="871370"/>
              <a:ext cx="2714214" cy="191016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" name="Oval 1"/>
            <p:cNvSpPr/>
            <p:nvPr/>
          </p:nvSpPr>
          <p:spPr>
            <a:xfrm>
              <a:off x="5665509" y="873332"/>
              <a:ext cx="354289" cy="33329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atin typeface="Time new roman"/>
                </a:rPr>
                <a:t>a</a:t>
              </a:r>
              <a:endParaRPr lang="en-US" sz="2000" b="1" dirty="0">
                <a:latin typeface="Time new roman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983743" y="873332"/>
            <a:ext cx="2775315" cy="1911049"/>
            <a:chOff x="8983743" y="873332"/>
            <a:chExt cx="2775315" cy="1911049"/>
          </a:xfrm>
        </p:grpSpPr>
        <p:pic>
          <p:nvPicPr>
            <p:cNvPr id="7" name="096814278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33"/>
            <a:stretch/>
          </p:blipFill>
          <p:spPr>
            <a:xfrm>
              <a:off x="8983743" y="873332"/>
              <a:ext cx="2775315" cy="1911049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1" name="Oval 20"/>
            <p:cNvSpPr/>
            <p:nvPr/>
          </p:nvSpPr>
          <p:spPr>
            <a:xfrm>
              <a:off x="9084782" y="882759"/>
              <a:ext cx="354289" cy="33329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 new roman"/>
                </a:rPr>
                <a:t>b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29796" y="3770636"/>
            <a:ext cx="2845309" cy="1902741"/>
            <a:chOff x="5429796" y="3770636"/>
            <a:chExt cx="2845309" cy="1902741"/>
          </a:xfrm>
        </p:grpSpPr>
        <p:pic>
          <p:nvPicPr>
            <p:cNvPr id="5" name="Facebook: 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796" y="3770636"/>
              <a:ext cx="2845309" cy="19027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2" name="Oval 21"/>
            <p:cNvSpPr/>
            <p:nvPr/>
          </p:nvSpPr>
          <p:spPr>
            <a:xfrm>
              <a:off x="5500098" y="3825237"/>
              <a:ext cx="354289" cy="33329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 new roman"/>
                </a:rPr>
                <a:t>c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066770" y="3626103"/>
            <a:ext cx="2770137" cy="1888576"/>
            <a:chOff x="9066770" y="3626103"/>
            <a:chExt cx="2770137" cy="1888576"/>
          </a:xfrm>
        </p:grpSpPr>
        <p:pic>
          <p:nvPicPr>
            <p:cNvPr id="6" name="Bùi Liễu">
              <a:extLst>
                <a:ext uri="{FF2B5EF4-FFF2-40B4-BE49-F238E27FC236}">
                  <a16:creationId xmlns:a16="http://schemas.microsoft.com/office/drawing/2014/main" id="{35B3DD48-E471-4241-E84C-18AA64CB1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6770" y="3626103"/>
              <a:ext cx="2770137" cy="1888576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3" name="Oval 22"/>
            <p:cNvSpPr/>
            <p:nvPr/>
          </p:nvSpPr>
          <p:spPr>
            <a:xfrm>
              <a:off x="9174721" y="3663545"/>
              <a:ext cx="354289" cy="33329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 new roman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417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32657 0.2180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8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938"/>
            <a:ext cx="9144000" cy="681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99285" y="3842801"/>
            <a:ext cx="5489002" cy="255454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80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WARM UP</a:t>
            </a:r>
            <a:endParaRPr lang="en-US" sz="960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</a:endParaRPr>
          </a:p>
        </p:txBody>
      </p:sp>
      <p:pic>
        <p:nvPicPr>
          <p:cNvPr id="6" name="Picture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19928" y="8620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9889596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282045" y="4457017"/>
            <a:ext cx="3476632" cy="961858"/>
            <a:chOff x="1282045" y="4457017"/>
            <a:chExt cx="3476632" cy="961858"/>
          </a:xfrm>
        </p:grpSpPr>
        <p:sp>
          <p:nvSpPr>
            <p:cNvPr id="11" name="Facebook: Bùi Liễu">
              <a:extLst>
                <a:ext uri="{FF2B5EF4-FFF2-40B4-BE49-F238E27FC236}">
                  <a16:creationId xmlns:a16="http://schemas.microsoft.com/office/drawing/2014/main" id="{8893A595-5B53-75E2-696F-FA7249FAC9B5}"/>
                </a:ext>
              </a:extLst>
            </p:cNvPr>
            <p:cNvSpPr txBox="1"/>
            <p:nvPr/>
          </p:nvSpPr>
          <p:spPr>
            <a:xfrm>
              <a:off x="1282045" y="4457017"/>
              <a:ext cx="2460337" cy="476726"/>
            </a:xfrm>
            <a:prstGeom prst="wedgeRoundRectCallout">
              <a:avLst>
                <a:gd name="adj1" fmla="val 59212"/>
                <a:gd name="adj2" fmla="val 58068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8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</a:t>
              </a:r>
              <a:r>
                <a:rPr lang="vi-VN" sz="28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______.</a:t>
              </a:r>
            </a:p>
          </p:txBody>
        </p:sp>
        <p:pic>
          <p:nvPicPr>
            <p:cNvPr id="12" name="Bùi Liễu 0968142780">
              <a:extLst>
                <a:ext uri="{FF2B5EF4-FFF2-40B4-BE49-F238E27FC236}">
                  <a16:creationId xmlns:a16="http://schemas.microsoft.com/office/drawing/2014/main" id="{F3E35415-D77A-4DE0-BF0F-9C70D43CE9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87538" y="4646498"/>
              <a:ext cx="771139" cy="772377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279270" y="1866507"/>
            <a:ext cx="4967941" cy="1722006"/>
            <a:chOff x="279270" y="1866507"/>
            <a:chExt cx="4967941" cy="1722006"/>
          </a:xfrm>
        </p:grpSpPr>
        <p:sp>
          <p:nvSpPr>
            <p:cNvPr id="10" name="Bùi Liễu">
              <a:extLst>
                <a:ext uri="{FF2B5EF4-FFF2-40B4-BE49-F238E27FC236}">
                  <a16:creationId xmlns:a16="http://schemas.microsoft.com/office/drawing/2014/main" id="{8893A595-5B53-75E2-696F-FA7249FAC9B5}"/>
                </a:ext>
              </a:extLst>
            </p:cNvPr>
            <p:cNvSpPr txBox="1"/>
            <p:nvPr/>
          </p:nvSpPr>
          <p:spPr>
            <a:xfrm>
              <a:off x="425224" y="2635060"/>
              <a:ext cx="4821987" cy="953453"/>
            </a:xfrm>
            <a:prstGeom prst="wedgeRoundRectCallout">
              <a:avLst>
                <a:gd name="adj1" fmla="val -39354"/>
                <a:gd name="adj2" fmla="val -82284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8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What’s</a:t>
              </a:r>
              <a:r>
                <a:rPr lang="vi-VN" sz="28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8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your</a:t>
              </a:r>
              <a:r>
                <a:rPr lang="vi-VN" sz="28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8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favourite</a:t>
              </a:r>
              <a:r>
                <a:rPr lang="vi-VN" sz="28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8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subject</a:t>
              </a:r>
              <a:r>
                <a:rPr lang="vi-VN" sz="28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?</a:t>
              </a:r>
              <a:endParaRPr lang="en-US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Bùi Liễu 0968142780">
              <a:extLst>
                <a:ext uri="{FF2B5EF4-FFF2-40B4-BE49-F238E27FC236}">
                  <a16:creationId xmlns:a16="http://schemas.microsoft.com/office/drawing/2014/main" id="{643EA97C-C39E-4472-89FA-06A40FF93041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70" y="1866507"/>
              <a:ext cx="719971" cy="69383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sp>
        <p:nvSpPr>
          <p:cNvPr id="14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019798" y="2910421"/>
            <a:ext cx="1786889" cy="48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Time new roman"/>
                <a:cs typeface="Arial" pitchFamily="34" charset="0"/>
              </a:rPr>
              <a:t>art</a:t>
            </a:r>
            <a:endParaRPr lang="en-US" b="1" dirty="0">
              <a:solidFill>
                <a:srgbClr val="0000FF"/>
              </a:solidFill>
              <a:latin typeface="Time new roman"/>
              <a:cs typeface="Arial" pitchFamily="34" charset="0"/>
            </a:endParaRPr>
          </a:p>
        </p:txBody>
      </p:sp>
      <p:sp>
        <p:nvSpPr>
          <p:cNvPr id="15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145435" y="5760153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PE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9351866" y="2950740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music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9387553" y="5760153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IT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19137" y="170657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2.</a:t>
            </a: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Listen, point and say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60891" y="871370"/>
            <a:ext cx="2714214" cy="1910161"/>
            <a:chOff x="5560891" y="871370"/>
            <a:chExt cx="2714214" cy="1910161"/>
          </a:xfrm>
        </p:grpSpPr>
        <p:pic>
          <p:nvPicPr>
            <p:cNvPr id="4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891" y="871370"/>
              <a:ext cx="2714214" cy="191016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1" name="Oval 20"/>
            <p:cNvSpPr/>
            <p:nvPr/>
          </p:nvSpPr>
          <p:spPr>
            <a:xfrm>
              <a:off x="5665509" y="873332"/>
              <a:ext cx="354289" cy="33329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atin typeface="Time new roman"/>
                </a:rPr>
                <a:t>a</a:t>
              </a:r>
              <a:endParaRPr lang="en-US" sz="2000" b="1" dirty="0">
                <a:latin typeface="Time new roman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983743" y="873332"/>
            <a:ext cx="2775315" cy="1911049"/>
            <a:chOff x="8983743" y="873332"/>
            <a:chExt cx="2775315" cy="1911049"/>
          </a:xfrm>
        </p:grpSpPr>
        <p:pic>
          <p:nvPicPr>
            <p:cNvPr id="7" name="096814278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33"/>
            <a:stretch/>
          </p:blipFill>
          <p:spPr>
            <a:xfrm>
              <a:off x="8983743" y="873332"/>
              <a:ext cx="2775315" cy="1911049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2" name="Oval 21"/>
            <p:cNvSpPr/>
            <p:nvPr/>
          </p:nvSpPr>
          <p:spPr>
            <a:xfrm>
              <a:off x="9084782" y="882759"/>
              <a:ext cx="354289" cy="33329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 new roman"/>
                </a:rPr>
                <a:t>b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90589" y="3770636"/>
            <a:ext cx="2845309" cy="1902741"/>
            <a:chOff x="5490589" y="3770636"/>
            <a:chExt cx="2845309" cy="1902741"/>
          </a:xfrm>
        </p:grpSpPr>
        <p:pic>
          <p:nvPicPr>
            <p:cNvPr id="5" name="Facebook: 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0589" y="3770636"/>
              <a:ext cx="2845309" cy="19027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3" name="Oval 22"/>
            <p:cNvSpPr/>
            <p:nvPr/>
          </p:nvSpPr>
          <p:spPr>
            <a:xfrm>
              <a:off x="5560891" y="3825237"/>
              <a:ext cx="354289" cy="33329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 new roman"/>
                </a:rPr>
                <a:t>c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066770" y="3626103"/>
            <a:ext cx="2770137" cy="1888576"/>
            <a:chOff x="9066770" y="3626103"/>
            <a:chExt cx="2770137" cy="1888576"/>
          </a:xfrm>
        </p:grpSpPr>
        <p:pic>
          <p:nvPicPr>
            <p:cNvPr id="6" name="Bùi Liễu">
              <a:extLst>
                <a:ext uri="{FF2B5EF4-FFF2-40B4-BE49-F238E27FC236}">
                  <a16:creationId xmlns:a16="http://schemas.microsoft.com/office/drawing/2014/main" id="{35B3DD48-E471-4241-E84C-18AA64CB1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6770" y="3626103"/>
              <a:ext cx="2770137" cy="1888576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4" name="Oval 23"/>
            <p:cNvSpPr/>
            <p:nvPr/>
          </p:nvSpPr>
          <p:spPr>
            <a:xfrm>
              <a:off x="9174721" y="3663545"/>
              <a:ext cx="354289" cy="33329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 new roman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610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1" y="4238412"/>
            <a:ext cx="586489" cy="58648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1" y="5230924"/>
            <a:ext cx="614593" cy="618008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2514600" y="4260636"/>
            <a:ext cx="7162800" cy="715403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0960" tIns="30480" rIns="60960" bIns="3048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733" dirty="0" smtClean="0">
                <a:latin typeface="Arial" pitchFamily="34" charset="0"/>
                <a:cs typeface="Arial" pitchFamily="34" charset="0"/>
              </a:rPr>
              <a:t>What’s 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your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favourite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subject?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4959342" y="5182227"/>
            <a:ext cx="1876092" cy="715404"/>
          </a:xfrm>
          <a:prstGeom prst="wedgeRoundRectCallout">
            <a:avLst>
              <a:gd name="adj1" fmla="val 58397"/>
              <a:gd name="adj2" fmla="val 2702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0960" tIns="30480" rIns="60960" bIns="3048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733" dirty="0">
                <a:latin typeface="Arial" pitchFamily="34" charset="0"/>
                <a:cs typeface="Arial" pitchFamily="34" charset="0"/>
              </a:rPr>
              <a:t>It’s 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art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5737240" y="3612724"/>
            <a:ext cx="927087" cy="550228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endParaRPr lang="en-US" sz="346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19137" y="170657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Listen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, point and say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165600" y="1282975"/>
            <a:ext cx="4070368" cy="2413772"/>
            <a:chOff x="4165600" y="1282975"/>
            <a:chExt cx="4070368" cy="24137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BE3B15-830A-4EAB-82D2-CA6A2BD30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" r="22"/>
            <a:stretch/>
          </p:blipFill>
          <p:spPr>
            <a:xfrm>
              <a:off x="4165600" y="1282975"/>
              <a:ext cx="4070368" cy="2413772"/>
            </a:xfrm>
            <a:prstGeom prst="roundRect">
              <a:avLst/>
            </a:prstGeom>
            <a:ln w="12700">
              <a:solidFill>
                <a:schemeClr val="accent1"/>
              </a:solidFill>
              <a:prstDash val="dash"/>
            </a:ln>
          </p:spPr>
        </p:pic>
        <p:sp>
          <p:nvSpPr>
            <p:cNvPr id="10" name="Oval 9"/>
            <p:cNvSpPr/>
            <p:nvPr/>
          </p:nvSpPr>
          <p:spPr>
            <a:xfrm>
              <a:off x="4260916" y="1282975"/>
              <a:ext cx="354289" cy="33329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latin typeface="Time new roman"/>
                </a:rPr>
                <a:t>a</a:t>
              </a:r>
              <a:endParaRPr lang="en-US" sz="2000" b="1">
                <a:latin typeface="Time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339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8400" y="5358957"/>
            <a:ext cx="1012857" cy="88158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66644" y="4003459"/>
            <a:ext cx="870349" cy="8751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2514600" y="4260636"/>
            <a:ext cx="7162800" cy="715403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0960" tIns="30480" rIns="60960" bIns="3048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733" dirty="0"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favourite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subject?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4608053" y="5230042"/>
            <a:ext cx="2542833" cy="715404"/>
          </a:xfrm>
          <a:prstGeom prst="wedgeRoundRectCallout">
            <a:avLst>
              <a:gd name="adj1" fmla="val 62143"/>
              <a:gd name="adj2" fmla="val 2303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0960" tIns="30480" rIns="60960" bIns="3048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733" dirty="0">
                <a:latin typeface="Arial" pitchFamily="34" charset="0"/>
                <a:cs typeface="Arial" pitchFamily="34" charset="0"/>
              </a:rPr>
              <a:t>It’s 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music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5448312" y="3675636"/>
            <a:ext cx="1504943" cy="550228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19137" y="170657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Listen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, point and say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165600" y="1282975"/>
            <a:ext cx="4070368" cy="2413772"/>
            <a:chOff x="4165600" y="1282975"/>
            <a:chExt cx="4070368" cy="24137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BE3B15-830A-4EAB-82D2-CA6A2BD30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" r="22"/>
            <a:stretch/>
          </p:blipFill>
          <p:spPr>
            <a:xfrm>
              <a:off x="4165600" y="1282975"/>
              <a:ext cx="4070368" cy="2413772"/>
            </a:xfrm>
            <a:prstGeom prst="roundRect">
              <a:avLst/>
            </a:prstGeom>
            <a:ln w="12700">
              <a:solidFill>
                <a:schemeClr val="accent1"/>
              </a:solidFill>
              <a:prstDash val="dash"/>
            </a:ln>
          </p:spPr>
        </p:pic>
        <p:sp>
          <p:nvSpPr>
            <p:cNvPr id="10" name="Oval 9"/>
            <p:cNvSpPr/>
            <p:nvPr/>
          </p:nvSpPr>
          <p:spPr>
            <a:xfrm>
              <a:off x="4253764" y="1282975"/>
              <a:ext cx="354289" cy="33329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 new roman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051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339" y="3999468"/>
            <a:ext cx="739152" cy="82543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3601" y="5266020"/>
            <a:ext cx="800394" cy="80484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2514600" y="4260636"/>
            <a:ext cx="7162800" cy="715403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0960" tIns="30480" rIns="60960" bIns="3048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733" dirty="0"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favourite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subject?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4902201" y="5217325"/>
            <a:ext cx="1831633" cy="715404"/>
          </a:xfrm>
          <a:prstGeom prst="wedgeRoundRectCallout">
            <a:avLst>
              <a:gd name="adj1" fmla="val 72958"/>
              <a:gd name="adj2" fmla="val 31022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0960" tIns="30480" rIns="60960" bIns="3048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733" dirty="0">
                <a:latin typeface="Arial" pitchFamily="34" charset="0"/>
                <a:cs typeface="Arial" pitchFamily="34" charset="0"/>
              </a:rPr>
              <a:t>It’s 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5721356" y="3612724"/>
            <a:ext cx="958855" cy="550228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19137" y="170657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Listen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, point and say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165600" y="1282975"/>
            <a:ext cx="4070368" cy="2413772"/>
            <a:chOff x="4165600" y="1282975"/>
            <a:chExt cx="4070368" cy="24137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BE3B15-830A-4EAB-82D2-CA6A2BD30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" r="22"/>
            <a:stretch/>
          </p:blipFill>
          <p:spPr>
            <a:xfrm>
              <a:off x="4165600" y="1282975"/>
              <a:ext cx="4070368" cy="2413772"/>
            </a:xfrm>
            <a:prstGeom prst="roundRect">
              <a:avLst/>
            </a:prstGeom>
            <a:ln w="12700">
              <a:solidFill>
                <a:schemeClr val="accent1"/>
              </a:solidFill>
              <a:prstDash val="dash"/>
            </a:ln>
          </p:spPr>
        </p:pic>
        <p:sp>
          <p:nvSpPr>
            <p:cNvPr id="10" name="Oval 9"/>
            <p:cNvSpPr/>
            <p:nvPr/>
          </p:nvSpPr>
          <p:spPr>
            <a:xfrm>
              <a:off x="4260915" y="1330163"/>
              <a:ext cx="354289" cy="33329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 new roman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536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800" y="5359401"/>
            <a:ext cx="841079" cy="749168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21789" y="3798380"/>
            <a:ext cx="1074295" cy="108026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2514600" y="4260636"/>
            <a:ext cx="7162800" cy="715403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0960" tIns="30480" rIns="60960" bIns="3048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733" dirty="0"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favourite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subject?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5003801" y="5230486"/>
            <a:ext cx="1831633" cy="715404"/>
          </a:xfrm>
          <a:prstGeom prst="wedgeRoundRectCallout">
            <a:avLst>
              <a:gd name="adj1" fmla="val 77118"/>
              <a:gd name="adj2" fmla="val 2702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0960" tIns="30480" rIns="60960" bIns="3048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733" dirty="0">
                <a:latin typeface="Arial" pitchFamily="34" charset="0"/>
                <a:cs typeface="Arial" pitchFamily="34" charset="0"/>
              </a:rPr>
              <a:t>It’s 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5616572" y="3682536"/>
            <a:ext cx="958855" cy="550228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endParaRPr lang="en-US" sz="346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19137" y="170657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Listen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, point and say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060815" y="1165353"/>
            <a:ext cx="4070368" cy="2413772"/>
            <a:chOff x="4060816" y="1289431"/>
            <a:chExt cx="4070368" cy="24137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BE3B15-830A-4EAB-82D2-CA6A2BD30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" r="22"/>
            <a:stretch/>
          </p:blipFill>
          <p:spPr>
            <a:xfrm>
              <a:off x="4060816" y="1289431"/>
              <a:ext cx="4070368" cy="2413772"/>
            </a:xfrm>
            <a:prstGeom prst="roundRect">
              <a:avLst/>
            </a:prstGeom>
            <a:ln w="12700">
              <a:solidFill>
                <a:schemeClr val="accent1"/>
              </a:solidFill>
              <a:prstDash val="dash"/>
            </a:ln>
          </p:spPr>
        </p:pic>
        <p:sp>
          <p:nvSpPr>
            <p:cNvPr id="10" name="Oval 9"/>
            <p:cNvSpPr/>
            <p:nvPr/>
          </p:nvSpPr>
          <p:spPr>
            <a:xfrm>
              <a:off x="4060816" y="1289431"/>
              <a:ext cx="354289" cy="33329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 new roman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444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24522" y="5227837"/>
            <a:ext cx="1795679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972C4-722F-474C-8039-4326D2A54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r="5833"/>
          <a:stretch/>
        </p:blipFill>
        <p:spPr>
          <a:xfrm>
            <a:off x="339366" y="843372"/>
            <a:ext cx="11527474" cy="5717683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93708" y="349765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Let’s talk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512415" y="672821"/>
            <a:ext cx="5354425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ts val="0"/>
              </a:spcBef>
              <a:buFontTx/>
              <a:buChar char="-"/>
            </a:pPr>
            <a:r>
              <a:rPr lang="en-US" altLang="en-US" dirty="0" smtClean="0">
                <a:latin typeface="Times New Roman" panose="02020603050405020304" pitchFamily="18" charset="0"/>
              </a:rPr>
              <a:t>It’s ………………</a:t>
            </a:r>
          </a:p>
          <a:p>
            <a:pPr marL="457200" indent="-457200" eaLnBrk="1" hangingPunct="1">
              <a:spcBef>
                <a:spcPts val="0"/>
              </a:spcBef>
              <a:buFontTx/>
              <a:buChar char="-"/>
            </a:pPr>
            <a:r>
              <a:rPr lang="en-US" altLang="en-US" dirty="0" smtClean="0">
                <a:latin typeface="Times New Roman" panose="02020603050405020304" pitchFamily="18" charset="0"/>
              </a:rPr>
              <a:t>I like …………….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dirty="0" smtClean="0">
                <a:latin typeface="Times New Roman" panose="02020603050405020304" pitchFamily="18" charset="0"/>
              </a:rPr>
              <a:t> My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favourite</a:t>
            </a:r>
            <a:r>
              <a:rPr lang="en-US" altLang="en-US" dirty="0" smtClean="0">
                <a:latin typeface="Times New Roman" panose="02020603050405020304" pitchFamily="18" charset="0"/>
              </a:rPr>
              <a:t> subject is ……..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5" r="14488"/>
          <a:stretch/>
        </p:blipFill>
        <p:spPr bwMode="auto">
          <a:xfrm>
            <a:off x="3266700" y="2377171"/>
            <a:ext cx="1013522" cy="142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r="12682"/>
          <a:stretch/>
        </p:blipFill>
        <p:spPr>
          <a:xfrm>
            <a:off x="8248454" y="2359633"/>
            <a:ext cx="1112362" cy="146870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r="13704"/>
          <a:stretch/>
        </p:blipFill>
        <p:spPr bwMode="auto">
          <a:xfrm>
            <a:off x="4522488" y="2384070"/>
            <a:ext cx="1067604" cy="142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A10BE9F-3BC4-44E4-8435-9B3C0AF19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r="14185"/>
          <a:stretch/>
        </p:blipFill>
        <p:spPr bwMode="auto">
          <a:xfrm>
            <a:off x="5854427" y="2374190"/>
            <a:ext cx="1064843" cy="142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DB3CF55-3AC4-40D1-A351-4364D5B13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7810" y="2384070"/>
            <a:ext cx="1013697" cy="138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0372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93708" y="349765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Let’s talk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Example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5699" y="3853786"/>
            <a:ext cx="8082699" cy="2273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 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IT. 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you?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like 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drawing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My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subject is 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5698" y="1159291"/>
            <a:ext cx="8082699" cy="2273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Maths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you?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like 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152401"/>
            <a:ext cx="84582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oudy Stout" pitchFamily="18" charset="0"/>
                <a:cs typeface="Arial" charset="0"/>
              </a:rPr>
              <a:t> PLAY game</a:t>
            </a:r>
          </a:p>
        </p:txBody>
      </p:sp>
      <p:pic>
        <p:nvPicPr>
          <p:cNvPr id="2355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0"/>
            <a:ext cx="9129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54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4.07407E-6 L -3.05556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3881468" y="1991072"/>
            <a:ext cx="58294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(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E15754-DE7B-3776-7CE5-11218F6F0F8C}"/>
              </a:ext>
            </a:extLst>
          </p:cNvPr>
          <p:cNvSpPr/>
          <p:nvPr/>
        </p:nvSpPr>
        <p:spPr>
          <a:xfrm>
            <a:off x="658368" y="695828"/>
            <a:ext cx="103235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GAME:</a:t>
            </a:r>
            <a:r>
              <a:rPr lang="en-US" sz="72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SECRET GIFT</a:t>
            </a:r>
            <a:endParaRPr lang="en-US" sz="72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FC7DC678-B2F1-088D-3D1C-279314F3A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29" y="3963918"/>
            <a:ext cx="2604692" cy="2198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92957C-47E4-BC9E-C052-14FA361B79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28" y="3236976"/>
            <a:ext cx="2604692" cy="173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11111E-6 L -3.7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70" y="10138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70" y="468237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32" y="818934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32" y="339685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77" y="4191764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54" y="3710982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972" y="4109953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249" y="349980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1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17265" y="2330810"/>
            <a:ext cx="5953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Times New Roman" panose="02020603050405020304" pitchFamily="18" charset="0"/>
              </a:rPr>
              <a:t> 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Game</a:t>
            </a:r>
            <a:r>
              <a:rPr lang="en-US" altLang="en-US" sz="4800" dirty="0">
                <a:latin typeface="Times New Roman" panose="02020603050405020304" pitchFamily="18" charset="0"/>
              </a:rPr>
              <a:t>: Pass the ball .</a:t>
            </a:r>
          </a:p>
        </p:txBody>
      </p:sp>
    </p:spTree>
    <p:extLst>
      <p:ext uri="{BB962C8B-B14F-4D97-AF65-F5344CB8AC3E}">
        <p14:creationId xmlns:p14="http://schemas.microsoft.com/office/powerpoint/2010/main" val="426820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4" y="77805"/>
            <a:ext cx="9628094" cy="62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4392891" y="2898084"/>
            <a:ext cx="3355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399FF"/>
                </a:solidFill>
                <a:latin typeface="Time new roman"/>
              </a:rPr>
              <a:t>Homework</a:t>
            </a:r>
            <a:endParaRPr lang="en-US" sz="4000" b="1" dirty="0">
              <a:solidFill>
                <a:srgbClr val="3399FF"/>
              </a:solidFill>
              <a:latin typeface="Time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61187" y="3604763"/>
            <a:ext cx="6744929" cy="15465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 new roman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 new roman"/>
                <a:cs typeface="Arial" panose="020B0604020202020204" pitchFamily="34" charset="0"/>
              </a:rPr>
              <a:t>Prepare: Unit 8: Lesson 1: P4,5,6.</a:t>
            </a:r>
            <a:endParaRPr lang="en-US" sz="3200" dirty="0">
              <a:latin typeface="Time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268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5791200" y="119063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Wednesday, November 29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2023. 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5" name="Text Box 8"/>
          <p:cNvSpPr txBox="1">
            <a:spLocks noChangeArrowheads="1"/>
          </p:cNvSpPr>
          <p:nvPr/>
        </p:nvSpPr>
        <p:spPr bwMode="auto">
          <a:xfrm>
            <a:off x="3276600" y="390428"/>
            <a:ext cx="6629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Unit 8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:  My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favourite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subjects.</a:t>
            </a:r>
            <a:endParaRPr lang="en-US" altLang="en-US" sz="36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6" name="Text Box 9"/>
          <p:cNvSpPr txBox="1">
            <a:spLocks noChangeArrowheads="1"/>
          </p:cNvSpPr>
          <p:nvPr/>
        </p:nvSpPr>
        <p:spPr bwMode="auto">
          <a:xfrm>
            <a:off x="2743200" y="877888"/>
            <a:ext cx="6096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Lesson 1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:  Part 1, 2, 3</a:t>
            </a: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813400" y="1454127"/>
            <a:ext cx="320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smtClean="0">
                <a:latin typeface="Times New Roman" panose="02020603050405020304" pitchFamily="18" charset="0"/>
              </a:rPr>
              <a:t>1. </a:t>
            </a:r>
            <a:r>
              <a:rPr lang="en-US" altLang="en-US" u="sng" dirty="0">
                <a:latin typeface="Times New Roman" panose="02020603050405020304" pitchFamily="18" charset="0"/>
              </a:rPr>
              <a:t>Vocabulary</a:t>
            </a:r>
            <a:r>
              <a:rPr lang="en-US" altLang="en-US" dirty="0"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7176" name="Text Box 11"/>
          <p:cNvSpPr txBox="1">
            <a:spLocks noChangeArrowheads="1"/>
          </p:cNvSpPr>
          <p:nvPr/>
        </p:nvSpPr>
        <p:spPr bwMode="auto">
          <a:xfrm>
            <a:off x="1417555" y="2588115"/>
            <a:ext cx="61879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- PE: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giáo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dục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̉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chất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3124200" y="4078288"/>
            <a:ext cx="48768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187" name="Text Box 11"/>
          <p:cNvSpPr txBox="1">
            <a:spLocks noChangeArrowheads="1"/>
          </p:cNvSpPr>
          <p:nvPr/>
        </p:nvSpPr>
        <p:spPr bwMode="auto">
          <a:xfrm>
            <a:off x="1445836" y="2068506"/>
            <a:ext cx="335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- IT: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Tin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học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833673" y="4787846"/>
            <a:ext cx="3271102" cy="156966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Note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What’s </a:t>
            </a:r>
            <a:r>
              <a:rPr lang="en-US" altLang="en-US" dirty="0" smtClean="0">
                <a:latin typeface="Times New Roman" panose="02020603050405020304" pitchFamily="18" charset="0"/>
              </a:rPr>
              <a:t>= What </a:t>
            </a:r>
            <a:r>
              <a:rPr lang="en-US" altLang="en-US" dirty="0">
                <a:latin typeface="Times New Roman" panose="02020603050405020304" pitchFamily="18" charset="0"/>
              </a:rPr>
              <a:t>is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It’s    = It is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779844" y="3841489"/>
            <a:ext cx="95655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latin typeface="Times New Roman" panose="02020603050405020304" pitchFamily="18" charset="0"/>
              </a:rPr>
              <a:t>2. </a:t>
            </a:r>
            <a:r>
              <a:rPr lang="en-US" altLang="en-US" u="sng" dirty="0">
                <a:latin typeface="Times New Roman" panose="02020603050405020304" pitchFamily="18" charset="0"/>
              </a:rPr>
              <a:t>Model sentences</a:t>
            </a:r>
            <a:r>
              <a:rPr lang="en-US" altLang="en-US" dirty="0">
                <a:latin typeface="Times New Roman" panose="02020603050405020304" pitchFamily="18" charset="0"/>
              </a:rPr>
              <a:t>: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Hỏi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môn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học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thích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của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bạn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45836" y="4816945"/>
            <a:ext cx="5781870" cy="1234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subject?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 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419123" y="3127017"/>
            <a:ext cx="61879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-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favourite</a:t>
            </a:r>
            <a:r>
              <a:rPr lang="en-US" altLang="en-US" dirty="0" smtClean="0">
                <a:latin typeface="Times New Roman" panose="02020603050405020304" pitchFamily="18" charset="0"/>
              </a:rPr>
              <a:t>: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thích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9745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37019" y="3893282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82028" y="972313"/>
            <a:ext cx="8807069" cy="97903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941167" y="5638529"/>
            <a:ext cx="770978" cy="114421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4249" y="512133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806" y="5732644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084" y="5352901"/>
            <a:ext cx="1164057" cy="12759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04FD40FB-980F-42BE-AB6B-FA9A5992C998}"/>
              </a:ext>
            </a:extLst>
          </p:cNvPr>
          <p:cNvSpPr/>
          <p:nvPr/>
        </p:nvSpPr>
        <p:spPr>
          <a:xfrm>
            <a:off x="1529948" y="453354"/>
            <a:ext cx="901324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1. What’s </a:t>
            </a:r>
            <a:r>
              <a:rPr lang="en-US" sz="4000" dirty="0" smtClean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her</a:t>
            </a:r>
            <a:r>
              <a:rPr lang="en-US" sz="4000" noProof="0" dirty="0" smtClean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noProof="0" dirty="0" err="1" smtClean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favourite</a:t>
            </a:r>
            <a:r>
              <a:rPr lang="en-US" sz="4000" noProof="0" dirty="0" smtClean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 subject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 new roman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It’s</a:t>
            </a:r>
            <a:r>
              <a:rPr lang="en-US" sz="4000" dirty="0" smtClean="0">
                <a:solidFill>
                  <a:srgbClr val="002060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  ………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 new roma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97FC2045-8EF0-BD9F-06A8-8789DDE81DC3}"/>
              </a:ext>
            </a:extLst>
          </p:cNvPr>
          <p:cNvSpPr/>
          <p:nvPr/>
        </p:nvSpPr>
        <p:spPr>
          <a:xfrm>
            <a:off x="5614527" y="1366263"/>
            <a:ext cx="1794941" cy="387123"/>
          </a:xfrm>
          <a:prstGeom prst="foldedCorner">
            <a:avLst>
              <a:gd name="adj" fmla="val 5000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0000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music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 new roma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096814278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3"/>
          <a:stretch/>
        </p:blipFill>
        <p:spPr>
          <a:xfrm>
            <a:off x="3337088" y="2202762"/>
            <a:ext cx="5213023" cy="3589626"/>
          </a:xfrm>
          <a:prstGeom prst="round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4015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88272" y="397226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candy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209118" y="5938112"/>
            <a:ext cx="843260" cy="35725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638583" y="5063810"/>
            <a:ext cx="2310938" cy="642590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18" y="5626557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095" y="5471123"/>
            <a:ext cx="1164057" cy="12759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928B5888-925F-CF6D-4614-5FE01F528D30}"/>
              </a:ext>
            </a:extLst>
          </p:cNvPr>
          <p:cNvSpPr/>
          <p:nvPr/>
        </p:nvSpPr>
        <p:spPr>
          <a:xfrm>
            <a:off x="1164057" y="520627"/>
            <a:ext cx="928084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4000" noProof="0" dirty="0" smtClean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What’s your </a:t>
            </a:r>
            <a:r>
              <a:rPr lang="en-US" sz="4000" noProof="0" dirty="0" err="1" smtClean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favourite</a:t>
            </a:r>
            <a:r>
              <a:rPr lang="en-US" sz="4000" noProof="0" dirty="0" smtClean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 subject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 new roman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My </a:t>
            </a:r>
            <a:r>
              <a:rPr lang="en-US" sz="4000" dirty="0" err="1" smtClean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favourite</a:t>
            </a:r>
            <a:r>
              <a:rPr lang="en-US" sz="4000" dirty="0" smtClean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 subject is  </a:t>
            </a:r>
            <a:r>
              <a:rPr lang="en-US" sz="4000" dirty="0" smtClean="0">
                <a:solidFill>
                  <a:srgbClr val="002060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 new roma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9BA6E38C-5D3F-EDF5-8F01-C3A4AB3E2771}"/>
              </a:ext>
            </a:extLst>
          </p:cNvPr>
          <p:cNvSpPr/>
          <p:nvPr/>
        </p:nvSpPr>
        <p:spPr>
          <a:xfrm>
            <a:off x="8065534" y="1426875"/>
            <a:ext cx="955919" cy="427447"/>
          </a:xfrm>
          <a:prstGeom prst="foldedCorner">
            <a:avLst>
              <a:gd name="adj" fmla="val 5000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FF0000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art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 new roma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41" y="2422342"/>
            <a:ext cx="5267428" cy="3441647"/>
          </a:xfrm>
          <a:prstGeom prst="round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22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candy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116580" y="5620375"/>
            <a:ext cx="940150" cy="65072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79239" y="4660310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1D62FB49-FF39-C78B-3CE6-F7FA3DFCBC5F}"/>
              </a:ext>
            </a:extLst>
          </p:cNvPr>
          <p:cNvSpPr/>
          <p:nvPr/>
        </p:nvSpPr>
        <p:spPr>
          <a:xfrm>
            <a:off x="2213860" y="137660"/>
            <a:ext cx="755478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4000" dirty="0" smtClean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What’s your </a:t>
            </a:r>
            <a:r>
              <a:rPr lang="en-US" sz="4000" dirty="0" err="1" smtClean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favourite</a:t>
            </a:r>
            <a:r>
              <a:rPr lang="en-US" sz="4000" dirty="0" smtClean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 subject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I like </a:t>
            </a:r>
            <a:r>
              <a:rPr lang="en-US" sz="4000" dirty="0" smtClean="0">
                <a:solidFill>
                  <a:srgbClr val="002060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………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 new roma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612491BE-0D96-2516-7A56-64593CBA6360}"/>
              </a:ext>
            </a:extLst>
          </p:cNvPr>
          <p:cNvSpPr/>
          <p:nvPr/>
        </p:nvSpPr>
        <p:spPr>
          <a:xfrm>
            <a:off x="5665510" y="1038967"/>
            <a:ext cx="2262433" cy="447881"/>
          </a:xfrm>
          <a:prstGeom prst="foldedCorner">
            <a:avLst>
              <a:gd name="adj" fmla="val 5000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FF0000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English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 new roma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 r="8162"/>
          <a:stretch/>
        </p:blipFill>
        <p:spPr bwMode="auto">
          <a:xfrm>
            <a:off x="4279101" y="1661347"/>
            <a:ext cx="3648842" cy="432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04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22008" y="5387883"/>
            <a:ext cx="1291604" cy="872861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426522" y="4411084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602" y="5585273"/>
            <a:ext cx="952500" cy="101917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A372E82E-0661-554F-977D-F85D33513666}"/>
              </a:ext>
            </a:extLst>
          </p:cNvPr>
          <p:cNvSpPr/>
          <p:nvPr/>
        </p:nvSpPr>
        <p:spPr>
          <a:xfrm>
            <a:off x="1977173" y="503890"/>
            <a:ext cx="7554783" cy="154072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4000" noProof="0" dirty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. What’s his </a:t>
            </a:r>
            <a:r>
              <a:rPr lang="en-US" sz="4000" noProof="0" dirty="0" err="1" smtClean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favourite</a:t>
            </a:r>
            <a:r>
              <a:rPr lang="en-US" sz="4000" noProof="0" dirty="0" smtClean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 subject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1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It’s  </a:t>
            </a:r>
            <a:r>
              <a:rPr lang="en-US" sz="4000" dirty="0" smtClean="0">
                <a:solidFill>
                  <a:srgbClr val="002060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 new roma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F9786B6C-DB9F-287A-1D3A-85F1F564EA8E}"/>
              </a:ext>
            </a:extLst>
          </p:cNvPr>
          <p:cNvSpPr/>
          <p:nvPr/>
        </p:nvSpPr>
        <p:spPr>
          <a:xfrm>
            <a:off x="5967166" y="1357461"/>
            <a:ext cx="763571" cy="329937"/>
          </a:xfrm>
          <a:prstGeom prst="foldedCorner">
            <a:avLst>
              <a:gd name="adj" fmla="val 5000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FF0000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IT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 new roma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93" y="1971065"/>
            <a:ext cx="5432088" cy="3703395"/>
          </a:xfrm>
          <a:prstGeom prst="round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7663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2134337" y="1476080"/>
            <a:ext cx="7853362" cy="3505200"/>
          </a:xfrm>
          <a:prstGeom prst="irregularSeal1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LESSON </a:t>
            </a:r>
          </a:p>
        </p:txBody>
      </p:sp>
    </p:spTree>
    <p:extLst>
      <p:ext uri="{BB962C8B-B14F-4D97-AF65-F5344CB8AC3E}">
        <p14:creationId xmlns:p14="http://schemas.microsoft.com/office/powerpoint/2010/main" val="281942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791200" y="157592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Wednesday, November 29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2023. 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276600" y="475272"/>
            <a:ext cx="6629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Unit 8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:  My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favourite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subjects.</a:t>
            </a:r>
            <a:endParaRPr lang="en-US" altLang="en-US" sz="36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743200" y="1009866"/>
            <a:ext cx="6096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Lesson 1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:  Part 1, 2, 3</a:t>
            </a:r>
          </a:p>
        </p:txBody>
      </p:sp>
    </p:spTree>
    <p:extLst>
      <p:ext uri="{BB962C8B-B14F-4D97-AF65-F5344CB8AC3E}">
        <p14:creationId xmlns:p14="http://schemas.microsoft.com/office/powerpoint/2010/main" val="13302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5"/>
            <a:ext cx="9144000" cy="1033815"/>
          </a:xfrm>
          <a:solidFill>
            <a:srgbClr val="6600CC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Contents</a:t>
            </a:r>
            <a:endParaRPr lang="en-GB" dirty="0">
              <a:solidFill>
                <a:schemeClr val="bg1"/>
              </a:solidFill>
              <a:latin typeface="Times" pitchFamily="34" charset="0"/>
              <a:ea typeface="Times" pitchFamily="34" charset="0"/>
              <a:cs typeface="Times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461860"/>
            <a:ext cx="9144000" cy="88617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n-US" altLang="en-US" sz="54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5400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Look</a:t>
            </a:r>
            <a:r>
              <a:rPr lang="en-US" altLang="en-US" sz="5400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, listen and repeat</a:t>
            </a:r>
            <a:endParaRPr lang="en-GB" sz="5400" b="1" dirty="0">
              <a:solidFill>
                <a:srgbClr val="6600CC"/>
              </a:solidFill>
              <a:latin typeface="Times" pitchFamily="34" charset="0"/>
              <a:ea typeface="Times" pitchFamily="34" charset="0"/>
              <a:cs typeface="Times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07067" y="3721234"/>
            <a:ext cx="9144000" cy="8857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5400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Listen, point and say: 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43379" y="5035288"/>
            <a:ext cx="9144000" cy="8010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5400" b="1" dirty="0"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54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54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5400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Let’s talk: </a:t>
            </a:r>
            <a:endParaRPr lang="en-US" altLang="en-US" sz="5400" u="sng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3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lick.wav"/>
          </p:stSnd>
        </p:sndAc>
      </p:transition>
    </mc:Choice>
    <mc:Fallback xmlns="">
      <p:transition spd="med"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6"/>
          <p:cNvSpPr txBox="1">
            <a:spLocks noChangeArrowheads="1"/>
          </p:cNvSpPr>
          <p:nvPr/>
        </p:nvSpPr>
        <p:spPr bwMode="auto">
          <a:xfrm>
            <a:off x="5791200" y="157592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Wednesday, November 29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2023. 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Text Box 8"/>
          <p:cNvSpPr txBox="1">
            <a:spLocks noChangeArrowheads="1"/>
          </p:cNvSpPr>
          <p:nvPr/>
        </p:nvSpPr>
        <p:spPr bwMode="auto">
          <a:xfrm>
            <a:off x="3276600" y="475272"/>
            <a:ext cx="6629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Unit 8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:  My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favourite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subjects.</a:t>
            </a:r>
            <a:endParaRPr lang="en-US" altLang="en-US" sz="36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6" name="Text Box 9"/>
          <p:cNvSpPr txBox="1">
            <a:spLocks noChangeArrowheads="1"/>
          </p:cNvSpPr>
          <p:nvPr/>
        </p:nvSpPr>
        <p:spPr bwMode="auto">
          <a:xfrm>
            <a:off x="2743200" y="1009866"/>
            <a:ext cx="6096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Lesson 1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:  Part 1, 2, 3</a:t>
            </a:r>
          </a:p>
        </p:txBody>
      </p:sp>
      <p:sp>
        <p:nvSpPr>
          <p:cNvPr id="13317" name="Text Box 11"/>
          <p:cNvSpPr txBox="1">
            <a:spLocks noChangeArrowheads="1"/>
          </p:cNvSpPr>
          <p:nvPr/>
        </p:nvSpPr>
        <p:spPr bwMode="auto">
          <a:xfrm>
            <a:off x="1600200" y="1600201"/>
            <a:ext cx="5981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Look, listen and repeat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5992232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13896" r="3149"/>
          <a:stretch>
            <a:fillRect/>
          </a:stretch>
        </p:blipFill>
        <p:spPr bwMode="auto">
          <a:xfrm>
            <a:off x="1593850" y="1319214"/>
            <a:ext cx="8997950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C43F4-E736-49B7-9458-F76648C34943}"/>
              </a:ext>
            </a:extLst>
          </p:cNvPr>
          <p:cNvSpPr/>
          <p:nvPr/>
        </p:nvSpPr>
        <p:spPr>
          <a:xfrm>
            <a:off x="2246314" y="1447800"/>
            <a:ext cx="2401887" cy="68580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A3B374-B850-4CE5-8A2C-D31D80EDA80A}"/>
              </a:ext>
            </a:extLst>
          </p:cNvPr>
          <p:cNvSpPr/>
          <p:nvPr/>
        </p:nvSpPr>
        <p:spPr>
          <a:xfrm>
            <a:off x="2681288" y="5105400"/>
            <a:ext cx="2271712" cy="83820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A98226-3281-4BE0-BDA3-A3B1D60FB9A4}"/>
              </a:ext>
            </a:extLst>
          </p:cNvPr>
          <p:cNvSpPr/>
          <p:nvPr/>
        </p:nvSpPr>
        <p:spPr>
          <a:xfrm>
            <a:off x="6705601" y="1319213"/>
            <a:ext cx="2187575" cy="754062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E29496-C1EE-48D0-B4C7-65B6A16AE5BC}"/>
              </a:ext>
            </a:extLst>
          </p:cNvPr>
          <p:cNvSpPr/>
          <p:nvPr/>
        </p:nvSpPr>
        <p:spPr>
          <a:xfrm>
            <a:off x="8382000" y="5410200"/>
            <a:ext cx="762000" cy="52705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 dirty="0"/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723901" y="235671"/>
            <a:ext cx="5981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Look, listen and repeat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</a:p>
        </p:txBody>
      </p:sp>
      <p:pic>
        <p:nvPicPr>
          <p:cNvPr id="10" name="Track 77">
            <a:hlinkClick r:id="" action="ppaction://media"/>
            <a:extLst>
              <a:ext uri="{FF2B5EF4-FFF2-40B4-BE49-F238E27FC236}">
                <a16:creationId xmlns:a16="http://schemas.microsoft.com/office/drawing/2014/main" id="{39FD1C2A-E7A5-4AB8-9FD5-FB7C3F95C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985" y="334896"/>
            <a:ext cx="509616" cy="40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8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54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13896" r="51928"/>
          <a:stretch/>
        </p:blipFill>
        <p:spPr bwMode="auto">
          <a:xfrm>
            <a:off x="2332316" y="1055556"/>
            <a:ext cx="7936980" cy="552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22722" y="387285"/>
            <a:ext cx="5981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Look, listen and repeat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</a:p>
        </p:txBody>
      </p:sp>
      <p:pic>
        <p:nvPicPr>
          <p:cNvPr id="6" name="hi l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286" y="1033398"/>
            <a:ext cx="406400" cy="406400"/>
          </a:xfrm>
          <a:prstGeom prst="rect">
            <a:avLst/>
          </a:prstGeom>
        </p:spPr>
      </p:pic>
      <p:pic>
        <p:nvPicPr>
          <p:cNvPr id="7" name="What subjecs do you have ..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9296" y="1055556"/>
            <a:ext cx="406400" cy="406400"/>
          </a:xfrm>
          <a:prstGeom prst="rect">
            <a:avLst/>
          </a:prstGeom>
        </p:spPr>
      </p:pic>
      <p:pic>
        <p:nvPicPr>
          <p:cNvPr id="2" name="I have ...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75696" y="59218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6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8552443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4002</TotalTime>
  <Words>685</Words>
  <Application>Microsoft Office PowerPoint</Application>
  <PresentationFormat>Widescreen</PresentationFormat>
  <Paragraphs>154</Paragraphs>
  <Slides>35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Arial Narrow</vt:lpstr>
      <vt:lpstr>Calibri</vt:lpstr>
      <vt:lpstr>Calibri Light</vt:lpstr>
      <vt:lpstr>Goudy Stout</vt:lpstr>
      <vt:lpstr>Horst</vt:lpstr>
      <vt:lpstr>Jokerman</vt:lpstr>
      <vt:lpstr>Kirang Haerang</vt:lpstr>
      <vt:lpstr>Tahoma</vt:lpstr>
      <vt:lpstr>Time new roman</vt:lpstr>
      <vt:lpstr>Times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ASUS</cp:lastModifiedBy>
  <cp:revision>409</cp:revision>
  <dcterms:created xsi:type="dcterms:W3CDTF">2021-05-23T02:42:57Z</dcterms:created>
  <dcterms:modified xsi:type="dcterms:W3CDTF">2023-11-25T09:07:45Z</dcterms:modified>
</cp:coreProperties>
</file>