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92" r:id="rId2"/>
    <p:sldId id="8689" r:id="rId3"/>
    <p:sldId id="258" r:id="rId4"/>
    <p:sldId id="280" r:id="rId5"/>
    <p:sldId id="8703" r:id="rId6"/>
    <p:sldId id="279" r:id="rId7"/>
    <p:sldId id="287" r:id="rId8"/>
    <p:sldId id="263" r:id="rId9"/>
    <p:sldId id="277" r:id="rId10"/>
    <p:sldId id="286" r:id="rId11"/>
    <p:sldId id="8691" r:id="rId12"/>
    <p:sldId id="8692" r:id="rId13"/>
    <p:sldId id="8693" r:id="rId14"/>
    <p:sldId id="8694" r:id="rId15"/>
    <p:sldId id="8696" r:id="rId16"/>
    <p:sldId id="8697" r:id="rId17"/>
    <p:sldId id="8698" r:id="rId18"/>
    <p:sldId id="8699" r:id="rId19"/>
    <p:sldId id="8700" r:id="rId20"/>
    <p:sldId id="8701" r:id="rId21"/>
    <p:sldId id="8702" r:id="rId22"/>
    <p:sldId id="8704" r:id="rId23"/>
    <p:sldId id="284" r:id="rId24"/>
    <p:sldId id="281" r:id="rId25"/>
    <p:sldId id="8683" r:id="rId26"/>
    <p:sldId id="8684" r:id="rId27"/>
    <p:sldId id="8685" r:id="rId28"/>
    <p:sldId id="8686" r:id="rId29"/>
    <p:sldId id="8687" r:id="rId30"/>
    <p:sldId id="8688" r:id="rId31"/>
    <p:sldId id="8651" r:id="rId32"/>
    <p:sldId id="8652" r:id="rId33"/>
    <p:sldId id="8680" r:id="rId34"/>
    <p:sldId id="285" r:id="rId35"/>
    <p:sldId id="282" r:id="rId36"/>
    <p:sldId id="8658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7EB"/>
    <a:srgbClr val="548235"/>
    <a:srgbClr val="E2F0D9"/>
    <a:srgbClr val="FFFFFF"/>
    <a:srgbClr val="D5CAE4"/>
    <a:srgbClr val="DED6EA"/>
    <a:srgbClr val="EDE9F3"/>
    <a:srgbClr val="E3DCED"/>
    <a:srgbClr val="FFD3A3"/>
    <a:srgbClr val="FFD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9" autoAdjust="0"/>
    <p:restoredTop sz="94660"/>
  </p:normalViewPr>
  <p:slideViewPr>
    <p:cSldViewPr snapToGrid="0">
      <p:cViewPr varScale="1">
        <p:scale>
          <a:sx n="60" d="100"/>
          <a:sy n="60" d="100"/>
        </p:scale>
        <p:origin x="9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E7C49-F168-4BE1-A207-474BE56EF6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louds in space&#10;&#10;Description automatically generated">
            <a:extLst>
              <a:ext uri="{FF2B5EF4-FFF2-40B4-BE49-F238E27FC236}">
                <a16:creationId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1227" cy="731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-138538" y="6029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em đến với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B0EBB-DD73-AC59-50F3-923BD2210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601" y="1870803"/>
            <a:ext cx="3322608" cy="3700593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30488F-D85F-769F-5BC0-03BEF4BCB7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38" y="8228710"/>
            <a:ext cx="12546316" cy="4926417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32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22222E-6 L -0.66289 -0.3625 " pathEditMode="relative" rAng="0" ptsTypes="AA">
                                          <p:cBhvr>
                                            <p:cTn id="6" dur="2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-0.66289 -0.3625 " pathEditMode="relative" rAng="0" ptsTypes="AA">
                                          <p:cBhvr>
                                            <p:cTn id="23" dur="2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val 97">
            <a:extLst>
              <a:ext uri="{FF2B5EF4-FFF2-40B4-BE49-F238E27FC236}">
                <a16:creationId xmlns:a16="http://schemas.microsoft.com/office/drawing/2014/main" id="{72E2E90C-3D00-27BA-E737-096277BBE06A}"/>
              </a:ext>
            </a:extLst>
          </p:cNvPr>
          <p:cNvSpPr/>
          <p:nvPr/>
        </p:nvSpPr>
        <p:spPr>
          <a:xfrm>
            <a:off x="-185913" y="6427929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3A03DB0-1B25-E1B4-49BF-FBA7E7EFB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226996" y="4698687"/>
            <a:ext cx="2051145" cy="2276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BB8924-020D-0797-7087-585C18104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743" y="326609"/>
            <a:ext cx="2182831" cy="5413028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830BD1B8-45DC-4E0C-C7BC-9642BAC05FF5}"/>
              </a:ext>
            </a:extLst>
          </p:cNvPr>
          <p:cNvSpPr/>
          <p:nvPr/>
        </p:nvSpPr>
        <p:spPr>
          <a:xfrm>
            <a:off x="5567794" y="4971719"/>
            <a:ext cx="904052" cy="904052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EF7395B4-104D-7ED0-0873-8A10C87350BC}"/>
              </a:ext>
            </a:extLst>
          </p:cNvPr>
          <p:cNvSpPr/>
          <p:nvPr/>
        </p:nvSpPr>
        <p:spPr>
          <a:xfrm rot="14611825">
            <a:off x="6627366" y="3775431"/>
            <a:ext cx="1641609" cy="2225611"/>
          </a:xfrm>
          <a:prstGeom prst="triangle">
            <a:avLst/>
          </a:prstGeom>
          <a:gradFill>
            <a:gsLst>
              <a:gs pos="48600">
                <a:srgbClr val="A7BF97"/>
              </a:gs>
              <a:gs pos="0">
                <a:srgbClr val="548235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77019" y="421154"/>
            <a:ext cx="4223935" cy="621065"/>
            <a:chOff x="3312707" y="1313921"/>
            <a:chExt cx="2831880" cy="10233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4" y="1313921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3"/>
              <a:ext cx="24540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4271F-6361-E789-9B68-F82D5510A85C}"/>
              </a:ext>
            </a:extLst>
          </p:cNvPr>
          <p:cNvSpPr txBox="1"/>
          <p:nvPr/>
        </p:nvSpPr>
        <p:spPr>
          <a:xfrm>
            <a:off x="649799" y="1463247"/>
            <a:ext cx="34458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Cấu tạo compa: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đầu nhọn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 đầu bút chì</a:t>
            </a:r>
          </a:p>
        </p:txBody>
      </p:sp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01A87C1-E0A2-4A45-E03A-05EB55500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29" t="23977" r="11733" b="-3629"/>
          <a:stretch/>
        </p:blipFill>
        <p:spPr>
          <a:xfrm>
            <a:off x="7911985" y="2104854"/>
            <a:ext cx="3344419" cy="3237044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D4568-EDF0-ACED-1B6E-D826F45A8E8A}"/>
              </a:ext>
            </a:extLst>
          </p:cNvPr>
          <p:cNvSpPr txBox="1"/>
          <p:nvPr/>
        </p:nvSpPr>
        <p:spPr>
          <a:xfrm>
            <a:off x="7353617" y="5180457"/>
            <a:ext cx="1420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 nhọn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80126-B41E-D846-A4C9-8971F1D0D392}"/>
              </a:ext>
            </a:extLst>
          </p:cNvPr>
          <p:cNvSpPr txBox="1"/>
          <p:nvPr/>
        </p:nvSpPr>
        <p:spPr>
          <a:xfrm>
            <a:off x="10277024" y="5067070"/>
            <a:ext cx="146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 bút chì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17B85F-3115-5661-AC9F-13F7D7C3E9AD}"/>
              </a:ext>
            </a:extLst>
          </p:cNvPr>
          <p:cNvCxnSpPr>
            <a:cxnSpLocks/>
          </p:cNvCxnSpPr>
          <p:nvPr/>
        </p:nvCxnSpPr>
        <p:spPr>
          <a:xfrm flipV="1">
            <a:off x="8356172" y="4208206"/>
            <a:ext cx="843545" cy="1094175"/>
          </a:xfrm>
          <a:prstGeom prst="line">
            <a:avLst/>
          </a:prstGeom>
          <a:ln w="28575">
            <a:solidFill>
              <a:srgbClr val="FB040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AF8EC-7F97-7675-FBE0-2D3031AAF27A}"/>
              </a:ext>
            </a:extLst>
          </p:cNvPr>
          <p:cNvCxnSpPr>
            <a:cxnSpLocks/>
          </p:cNvCxnSpPr>
          <p:nvPr/>
        </p:nvCxnSpPr>
        <p:spPr>
          <a:xfrm>
            <a:off x="9584194" y="4375355"/>
            <a:ext cx="960120" cy="805102"/>
          </a:xfrm>
          <a:prstGeom prst="line">
            <a:avLst/>
          </a:prstGeom>
          <a:ln w="28575">
            <a:solidFill>
              <a:srgbClr val="FB040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9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76" grpId="0" animBg="1"/>
      <p:bldP spid="76" grpId="1" animBg="1"/>
      <p:bldP spid="93" grpId="0" animBg="1"/>
      <p:bldP spid="93" grpId="1" animBg="1"/>
      <p:bldP spid="12" grpId="0" animBg="1"/>
      <p:bldP spid="2" grpId="0" build="allAtOnce"/>
      <p:bldP spid="4" grpId="0"/>
      <p:bldP spid="4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83081278-293C-B046-773B-917300E6033D}"/>
              </a:ext>
            </a:extLst>
          </p:cNvPr>
          <p:cNvSpPr/>
          <p:nvPr/>
        </p:nvSpPr>
        <p:spPr>
          <a:xfrm>
            <a:off x="653496" y="6136418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77019" y="421155"/>
            <a:ext cx="4223935" cy="621065"/>
            <a:chOff x="3312707" y="1313921"/>
            <a:chExt cx="2831880" cy="10233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4" y="1313921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2"/>
              <a:ext cx="24540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7DFC4-0F4E-1510-6DC4-93A8D2DD7E62}"/>
              </a:ext>
            </a:extLst>
          </p:cNvPr>
          <p:cNvSpPr txBox="1"/>
          <p:nvPr/>
        </p:nvSpPr>
        <p:spPr>
          <a:xfrm>
            <a:off x="989149" y="1362176"/>
            <a:ext cx="993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hiểu c</a:t>
            </a: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ách sử dụng compa</a:t>
            </a:r>
            <a:r>
              <a:rPr lang="en-US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trang 14.</a:t>
            </a:r>
            <a:endParaRPr lang="vi-VN" sz="2800" b="1">
              <a:solidFill>
                <a:srgbClr val="B4482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651AF-FDAF-0CE9-B6D4-13948E21CA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747354" y="4312994"/>
            <a:ext cx="2131219" cy="23656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4398BF-2168-5C06-0D72-6F05C479C6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7" t="2834" r="840"/>
          <a:stretch/>
        </p:blipFill>
        <p:spPr>
          <a:xfrm>
            <a:off x="2706498" y="1995174"/>
            <a:ext cx="7781618" cy="4090994"/>
          </a:xfrm>
          <a:prstGeom prst="roundRect">
            <a:avLst>
              <a:gd name="adj" fmla="val 7081"/>
            </a:avLst>
          </a:prstGeom>
        </p:spPr>
      </p:pic>
    </p:spTree>
    <p:extLst>
      <p:ext uri="{BB962C8B-B14F-4D97-AF65-F5344CB8AC3E}">
        <p14:creationId xmlns:p14="http://schemas.microsoft.com/office/powerpoint/2010/main" val="169613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77019" y="421155"/>
            <a:ext cx="4223935" cy="621065"/>
            <a:chOff x="3312707" y="1313921"/>
            <a:chExt cx="2831880" cy="10233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16624" y="1313921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2707" y="1321612"/>
              <a:ext cx="2454052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TÌM HIỂU COMPA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FA7262-49FD-4809-9A9D-FF495D70CE04}"/>
              </a:ext>
            </a:extLst>
          </p:cNvPr>
          <p:cNvSpPr txBox="1"/>
          <p:nvPr/>
        </p:nvSpPr>
        <p:spPr>
          <a:xfrm>
            <a:off x="1694457" y="1497183"/>
            <a:ext cx="11955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Thực hành vẽ đường tròn</a:t>
            </a:r>
          </a:p>
        </p:txBody>
      </p:sp>
      <p:pic>
        <p:nvPicPr>
          <p:cNvPr id="6" name="Picture 5" descr="A cartoon gear with a smiling face&#10;&#10;Description automatically generated">
            <a:extLst>
              <a:ext uri="{FF2B5EF4-FFF2-40B4-BE49-F238E27FC236}">
                <a16:creationId xmlns:a16="http://schemas.microsoft.com/office/drawing/2014/main" id="{FB1E47AC-765C-52D4-FA82-59AF0D1FB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08" y="1470822"/>
            <a:ext cx="848624" cy="8175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55C43E-4B15-3D3F-DAFE-71D5133FD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832" y="2441708"/>
            <a:ext cx="5653335" cy="3286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9C1138-9CD5-6CD0-9D97-A825A7578D55}"/>
              </a:ext>
            </a:extLst>
          </p:cNvPr>
          <p:cNvSpPr txBox="1"/>
          <p:nvPr/>
        </p:nvSpPr>
        <p:spPr>
          <a:xfrm>
            <a:off x="4664784" y="3982677"/>
            <a:ext cx="511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#9Slide03 Open Sans Bold" panose="020B0806030504020204" pitchFamily="34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6966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8" grpId="0"/>
      <p:bldP spid="18" grpId="1"/>
      <p:bldP spid="1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35F6CD8A-3CA2-9FF2-C90C-D230BEA849DD}"/>
              </a:ext>
            </a:extLst>
          </p:cNvPr>
          <p:cNvSpPr/>
          <p:nvPr/>
        </p:nvSpPr>
        <p:spPr>
          <a:xfrm rot="986198">
            <a:off x="10360855" y="5765948"/>
            <a:ext cx="2161987" cy="82249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158862" y="-130059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120762" y="-105888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87059" y="29529"/>
            <a:ext cx="4221701" cy="556898"/>
            <a:chOff x="3319444" y="1338171"/>
            <a:chExt cx="2830383" cy="9176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68" name="Picture 67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FD9FAB8B-FE16-4160-454C-F0D30CA6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6" y="-337486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F7AE8D-5692-7211-17DD-521D33B57E3D}"/>
              </a:ext>
            </a:extLst>
          </p:cNvPr>
          <p:cNvSpPr txBox="1"/>
          <p:nvPr/>
        </p:nvSpPr>
        <p:spPr>
          <a:xfrm>
            <a:off x="777821" y="747220"/>
            <a:ext cx="8896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vi-VN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Vẽ </a:t>
            </a:r>
            <a:r>
              <a:rPr lang="en-US" sz="2800" b="1" dirty="0" err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tròn</a:t>
            </a: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 </a:t>
            </a:r>
            <a:r>
              <a:rPr lang="en-US" sz="2800" b="1" dirty="0" err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dẫn</a:t>
            </a: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vi-V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7DBFE932-8A46-3D20-3974-074D0A537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56" y="4732828"/>
            <a:ext cx="1525462" cy="18618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45" y="1275133"/>
            <a:ext cx="9716829" cy="361344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ED72C2D-4503-F008-F64C-8AC349C995DB}"/>
              </a:ext>
            </a:extLst>
          </p:cNvPr>
          <p:cNvSpPr txBox="1"/>
          <p:nvPr/>
        </p:nvSpPr>
        <p:spPr>
          <a:xfrm>
            <a:off x="755413" y="4852877"/>
            <a:ext cx="10233089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2800" b="1" dirty="0" err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Nhiệm</a:t>
            </a: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vụ</a:t>
            </a:r>
            <a:r>
              <a:rPr lang="vi-VN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457200" indent="-274638">
              <a:spcBef>
                <a:spcPts val="600"/>
              </a:spcBef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 độ dài các đoạn OM, OA, OB. So sánh độ dài các đoạn này với nhau.</a:t>
            </a:r>
          </a:p>
          <a:p>
            <a:pPr marL="457200" indent="-274638">
              <a:spcBef>
                <a:spcPts val="600"/>
              </a:spcBef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Nêu nhận xét về điểm O đối với đoạn AB.</a:t>
            </a:r>
          </a:p>
        </p:txBody>
      </p:sp>
    </p:spTree>
    <p:extLst>
      <p:ext uri="{BB962C8B-B14F-4D97-AF65-F5344CB8AC3E}">
        <p14:creationId xmlns:p14="http://schemas.microsoft.com/office/powerpoint/2010/main" val="23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2" grpId="0" animBg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74914" t="25444" r="-166" b="3700"/>
          <a:stretch/>
        </p:blipFill>
        <p:spPr>
          <a:xfrm>
            <a:off x="8014364" y="272724"/>
            <a:ext cx="3149363" cy="3286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66D270-CFE7-7E8A-1D56-830D6A0801F8}"/>
              </a:ext>
            </a:extLst>
          </p:cNvPr>
          <p:cNvSpPr txBox="1"/>
          <p:nvPr/>
        </p:nvSpPr>
        <p:spPr>
          <a:xfrm>
            <a:off x="748667" y="2789191"/>
            <a:ext cx="1190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 chú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911DB2-B188-2258-10B3-F23440B4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1" y="3490294"/>
            <a:ext cx="12226493" cy="326822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E640A87-1846-6908-7019-AFE5476603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10478559" y="2879070"/>
            <a:ext cx="934395" cy="10371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E640A87-1846-6908-7019-AFE5476603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7051268" y="2707757"/>
            <a:ext cx="964846" cy="10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361F1-A61F-7A97-1E82-E3BC3258F4CF}"/>
              </a:ext>
            </a:extLst>
          </p:cNvPr>
          <p:cNvSpPr txBox="1"/>
          <p:nvPr/>
        </p:nvSpPr>
        <p:spPr>
          <a:xfrm>
            <a:off x="907812" y="1793720"/>
            <a:ext cx="63119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Thực hành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Vẽ thêm các bán kính ON, OP (khác OM). 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23B24B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sánh các bán kính OM, ON, OP.</a:t>
            </a:r>
          </a:p>
        </p:txBody>
      </p:sp>
      <p:pic>
        <p:nvPicPr>
          <p:cNvPr id="3" name="Picture 2" descr="A cartoon gear with a smiling face&#10;&#10;Description automatically generated">
            <a:extLst>
              <a:ext uri="{FF2B5EF4-FFF2-40B4-BE49-F238E27FC236}">
                <a16:creationId xmlns:a16="http://schemas.microsoft.com/office/drawing/2014/main" id="{0C4A1F0C-8239-1DF2-8F3F-5BDE38AA9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4" y="1633847"/>
            <a:ext cx="709248" cy="6832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CAE8F-347C-BE79-2DD3-E80E2CDBD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757" y="1575648"/>
            <a:ext cx="3935790" cy="37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9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62A37-2FEF-78C4-7C5C-90320CDC5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52" y="2238257"/>
            <a:ext cx="10801148" cy="2347419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1D655B-E178-B52F-FD17-20E0547AF064}"/>
              </a:ext>
            </a:extLst>
          </p:cNvPr>
          <p:cNvSpPr txBox="1"/>
          <p:nvPr/>
        </p:nvSpPr>
        <p:spPr>
          <a:xfrm>
            <a:off x="1035252" y="1623259"/>
            <a:ext cx="1190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 chú</a:t>
            </a:r>
          </a:p>
        </p:txBody>
      </p:sp>
    </p:spTree>
    <p:extLst>
      <p:ext uri="{BB962C8B-B14F-4D97-AF65-F5344CB8AC3E}">
        <p14:creationId xmlns:p14="http://schemas.microsoft.com/office/powerpoint/2010/main" val="29834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16777"/>
            <a:ext cx="3844453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87067" y="435872"/>
            <a:ext cx="4221701" cy="556898"/>
            <a:chOff x="3319444" y="1338171"/>
            <a:chExt cx="2830383" cy="917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1864" y="1342948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19444" y="1338171"/>
              <a:ext cx="2454052" cy="9128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Hình tròn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C9D4D4-A1D9-4EF2-0B7F-325DB0E61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31" y="1952040"/>
            <a:ext cx="10984469" cy="3993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6DC8C-E3CB-04E8-6C5F-962BAD9F4DE6}"/>
              </a:ext>
            </a:extLst>
          </p:cNvPr>
          <p:cNvSpPr txBox="1"/>
          <p:nvPr/>
        </p:nvSpPr>
        <p:spPr>
          <a:xfrm>
            <a:off x="528534" y="1356136"/>
            <a:ext cx="301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 hỏi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C68B0D-5166-EF9C-F8A0-6F7F8DBF88FC}"/>
              </a:ext>
            </a:extLst>
          </p:cNvPr>
          <p:cNvGrpSpPr/>
          <p:nvPr/>
        </p:nvGrpSpPr>
        <p:grpSpPr>
          <a:xfrm>
            <a:off x="5278822" y="3051153"/>
            <a:ext cx="2697480" cy="523220"/>
            <a:chOff x="5278822" y="3051153"/>
            <a:chExt cx="2697480" cy="5232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D80B4B-2977-E038-0FDE-3D4D22CEB590}"/>
                </a:ext>
              </a:extLst>
            </p:cNvPr>
            <p:cNvSpPr/>
            <p:nvPr/>
          </p:nvSpPr>
          <p:spPr>
            <a:xfrm>
              <a:off x="5278822" y="3138164"/>
              <a:ext cx="2697480" cy="386061"/>
            </a:xfrm>
            <a:prstGeom prst="rect">
              <a:avLst/>
            </a:prstGeom>
            <a:solidFill>
              <a:srgbClr val="F0F7E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337041-B03A-6482-C2AE-F274F951D795}"/>
                </a:ext>
              </a:extLst>
            </p:cNvPr>
            <p:cNvSpPr txBox="1"/>
            <p:nvPr/>
          </p:nvSpPr>
          <p:spPr>
            <a:xfrm>
              <a:off x="5468868" y="3051153"/>
              <a:ext cx="2404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  <a:buClr>
                  <a:srgbClr val="FF0000"/>
                </a:buClr>
              </a:pPr>
              <a:r>
                <a:rPr lang="vi-VN" sz="2800" b="1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x 5 = 40 cm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CA063-7BE4-5E2B-A301-B3ED972EAD1A}"/>
              </a:ext>
            </a:extLst>
          </p:cNvPr>
          <p:cNvSpPr/>
          <p:nvPr/>
        </p:nvSpPr>
        <p:spPr>
          <a:xfrm>
            <a:off x="10607572" y="3934878"/>
            <a:ext cx="772033" cy="995174"/>
          </a:xfrm>
          <a:prstGeom prst="rect">
            <a:avLst/>
          </a:prstGeom>
          <a:solidFill>
            <a:srgbClr val="F0F7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C1BC3-20CC-47CA-B095-41A039BD8AA8}"/>
              </a:ext>
            </a:extLst>
          </p:cNvPr>
          <p:cNvSpPr txBox="1"/>
          <p:nvPr/>
        </p:nvSpPr>
        <p:spPr>
          <a:xfrm>
            <a:off x="10584231" y="3948875"/>
            <a:ext cx="1344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x 2</a:t>
            </a:r>
            <a:endParaRPr lang="en-US" sz="2800" b="1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8 cm</a:t>
            </a:r>
          </a:p>
        </p:txBody>
      </p:sp>
    </p:spTree>
    <p:extLst>
      <p:ext uri="{BB962C8B-B14F-4D97-AF65-F5344CB8AC3E}">
        <p14:creationId xmlns:p14="http://schemas.microsoft.com/office/powerpoint/2010/main" val="18415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14" grpId="0" animBg="1"/>
      <p:bldP spid="14" grpId="1" animBg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40A87-1846-6908-7019-AFE54766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9642887" y="4162532"/>
            <a:ext cx="2371493" cy="263236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96898" y="445705"/>
            <a:ext cx="4399443" cy="561380"/>
            <a:chOff x="3326036" y="1354372"/>
            <a:chExt cx="2949548" cy="9250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64152-EFAB-F22B-347B-9E47247DDF2D}"/>
              </a:ext>
            </a:extLst>
          </p:cNvPr>
          <p:cNvSpPr txBox="1"/>
          <p:nvPr/>
        </p:nvSpPr>
        <p:spPr>
          <a:xfrm>
            <a:off x="973214" y="1519308"/>
            <a:ext cx="796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Khám phá nút chặn dây</a:t>
            </a:r>
            <a:r>
              <a:rPr lang="en-US" sz="2800" b="1" dirty="0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  <a:endParaRPr lang="vi-V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BD210-5B5E-3902-7D78-0E8A94E5B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416" y="2602460"/>
            <a:ext cx="5943600" cy="328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96898" y="445705"/>
            <a:ext cx="4399443" cy="561380"/>
            <a:chOff x="3326036" y="1354372"/>
            <a:chExt cx="2949548" cy="9250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0BC47-256D-896C-F0B5-216FFF36AE33}"/>
              </a:ext>
            </a:extLst>
          </p:cNvPr>
          <p:cNvSpPr txBox="1"/>
          <p:nvPr/>
        </p:nvSpPr>
        <p:spPr>
          <a:xfrm>
            <a:off x="826747" y="1283403"/>
            <a:ext cx="1145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 buộc nút vòng ở mỗi đầu dây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6D64A100-A656-AB02-E37E-225C019CA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94363" y="4250206"/>
            <a:ext cx="2387491" cy="2913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t="9686" b="8010"/>
          <a:stretch/>
        </p:blipFill>
        <p:spPr>
          <a:xfrm rot="16200000">
            <a:off x="4074788" y="-1048503"/>
            <a:ext cx="4585010" cy="103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2E0CC38-C11F-CC52-1051-2EF4FD8A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968" y="-92723"/>
            <a:ext cx="12651130" cy="60993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A276E2-16F9-1824-9BCE-C1E0CC2D1D14}"/>
              </a:ext>
            </a:extLst>
          </p:cNvPr>
          <p:cNvGrpSpPr/>
          <p:nvPr/>
        </p:nvGrpSpPr>
        <p:grpSpPr>
          <a:xfrm>
            <a:off x="2471202" y="724233"/>
            <a:ext cx="9388830" cy="2127314"/>
            <a:chOff x="2802354" y="1684217"/>
            <a:chExt cx="11388930" cy="212731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7FB13-BBCE-E816-0F14-0B449EDD7EA6}"/>
                </a:ext>
              </a:extLst>
            </p:cNvPr>
            <p:cNvSpPr txBox="1"/>
            <p:nvPr/>
          </p:nvSpPr>
          <p:spPr>
            <a:xfrm>
              <a:off x="2814624" y="1684217"/>
              <a:ext cx="11376660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spc="50" dirty="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DỤNG CỤ </a:t>
              </a:r>
            </a:p>
            <a:p>
              <a:pPr algn="ctr"/>
              <a:r>
                <a:rPr lang="en-US" sz="6600" b="1" spc="50" dirty="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TÌM TÂM HÌNH TRÒN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87E125-A047-06CB-997F-9F4635065F2D}"/>
                </a:ext>
              </a:extLst>
            </p:cNvPr>
            <p:cNvSpPr txBox="1"/>
            <p:nvPr/>
          </p:nvSpPr>
          <p:spPr>
            <a:xfrm>
              <a:off x="2802354" y="1687873"/>
              <a:ext cx="11376660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spc="50" dirty="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DỤNG CỤ </a:t>
              </a:r>
            </a:p>
            <a:p>
              <a:pPr algn="ctr"/>
              <a:r>
                <a:rPr lang="en-US" sz="6600" b="1" spc="50" dirty="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TÌM TÂM HÌNH TRÒN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1383AA4-0B82-6B89-EEAF-3269A7D6D92B}"/>
              </a:ext>
            </a:extLst>
          </p:cNvPr>
          <p:cNvSpPr txBox="1"/>
          <p:nvPr/>
        </p:nvSpPr>
        <p:spPr>
          <a:xfrm>
            <a:off x="3036145" y="36504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57F619-B736-1F97-B2D5-201DF9935E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2FA3CE-DD09-A99B-B130-B1226C63DBE2}"/>
              </a:ext>
            </a:extLst>
          </p:cNvPr>
          <p:cNvSpPr txBox="1"/>
          <p:nvPr/>
        </p:nvSpPr>
        <p:spPr>
          <a:xfrm>
            <a:off x="3036145" y="36504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2E2A35-B8E0-C72A-3E05-197591FFBD4B}"/>
              </a:ext>
            </a:extLst>
          </p:cNvPr>
          <p:cNvSpPr txBox="1"/>
          <p:nvPr/>
        </p:nvSpPr>
        <p:spPr>
          <a:xfrm>
            <a:off x="1266720" y="2090923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ln w="142875">
                  <a:solidFill>
                    <a:schemeClr val="bg1"/>
                  </a:solidFill>
                </a:ln>
                <a:solidFill>
                  <a:srgbClr val="9D070D"/>
                </a:solidFill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8000" b="1">
              <a:ln w="142875">
                <a:solidFill>
                  <a:schemeClr val="bg1"/>
                </a:solidFill>
              </a:ln>
              <a:solidFill>
                <a:srgbClr val="9D070D"/>
              </a:solidFill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5D8572-DF73-03A9-2CE8-91BA2F34C872}"/>
              </a:ext>
            </a:extLst>
          </p:cNvPr>
          <p:cNvSpPr txBox="1"/>
          <p:nvPr/>
        </p:nvSpPr>
        <p:spPr>
          <a:xfrm>
            <a:off x="1272235" y="2090922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solidFill>
                  <a:srgbClr val="9D070D"/>
                </a:solidFill>
              </a:rPr>
              <a:t>2</a:t>
            </a:r>
            <a:endParaRPr lang="en-US" sz="8000" b="1">
              <a:solidFill>
                <a:srgbClr val="9D070D"/>
              </a:solidFill>
            </a:endParaRPr>
          </a:p>
        </p:txBody>
      </p:sp>
      <p:pic>
        <p:nvPicPr>
          <p:cNvPr id="3" name="Picture 2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22159799-F020-E738-9B1E-C5EB43671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881" y="4049669"/>
            <a:ext cx="2172119" cy="26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2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96898" y="445705"/>
            <a:ext cx="4399443" cy="561380"/>
            <a:chOff x="3326036" y="1354372"/>
            <a:chExt cx="2949548" cy="9250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163AE4-8FE4-246D-21D6-7D98B465A49D}"/>
              </a:ext>
            </a:extLst>
          </p:cNvPr>
          <p:cNvSpPr txBox="1"/>
          <p:nvPr/>
        </p:nvSpPr>
        <p:spPr>
          <a:xfrm>
            <a:off x="1035252" y="1182984"/>
            <a:ext cx="948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 cụ tìm trung điểm đoạn thẳng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D8148-66A5-4492-6594-A4DCE9232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053" y="1923972"/>
            <a:ext cx="7616249" cy="4413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718AB-FFB1-E618-DAE2-4273D8958814}"/>
              </a:ext>
            </a:extLst>
          </p:cNvPr>
          <p:cNvSpPr txBox="1"/>
          <p:nvPr/>
        </p:nvSpPr>
        <p:spPr>
          <a:xfrm>
            <a:off x="544026" y="3080775"/>
            <a:ext cx="240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Nút vòng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A7FBB-AFC3-6F2D-4886-17A8F9DC8F2F}"/>
              </a:ext>
            </a:extLst>
          </p:cNvPr>
          <p:cNvCxnSpPr>
            <a:cxnSpLocks/>
          </p:cNvCxnSpPr>
          <p:nvPr/>
        </p:nvCxnSpPr>
        <p:spPr>
          <a:xfrm>
            <a:off x="2684780" y="3581400"/>
            <a:ext cx="427426" cy="432509"/>
          </a:xfrm>
          <a:prstGeom prst="line">
            <a:avLst/>
          </a:prstGeom>
          <a:ln w="28575">
            <a:solidFill>
              <a:srgbClr val="FB040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C3FB94-683F-CDFB-1DD7-6AF02F3855DF}"/>
              </a:ext>
            </a:extLst>
          </p:cNvPr>
          <p:cNvSpPr txBox="1"/>
          <p:nvPr/>
        </p:nvSpPr>
        <p:spPr>
          <a:xfrm>
            <a:off x="9268849" y="4435283"/>
            <a:ext cx="1520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Nút chặn dây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428EAE-638D-33B3-6B43-3320762760B0}"/>
              </a:ext>
            </a:extLst>
          </p:cNvPr>
          <p:cNvCxnSpPr>
            <a:cxnSpLocks/>
          </p:cNvCxnSpPr>
          <p:nvPr/>
        </p:nvCxnSpPr>
        <p:spPr>
          <a:xfrm flipH="1" flipV="1">
            <a:off x="8191500" y="4762500"/>
            <a:ext cx="1270000" cy="381000"/>
          </a:xfrm>
          <a:prstGeom prst="line">
            <a:avLst/>
          </a:prstGeom>
          <a:ln w="28575">
            <a:solidFill>
              <a:srgbClr val="FB040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6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7" grpId="0"/>
      <p:bldP spid="7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10" t="24466" r="6504" b="43954"/>
          <a:stretch/>
        </p:blipFill>
        <p:spPr>
          <a:xfrm>
            <a:off x="6608271" y="3397661"/>
            <a:ext cx="5299468" cy="313902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66418" y="385904"/>
            <a:ext cx="4399443" cy="561380"/>
            <a:chOff x="3326036" y="1354372"/>
            <a:chExt cx="2949548" cy="92500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22" name="Picture 21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100304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2D6BE-2A0B-81A2-0DA7-79785CBD5CFE}"/>
              </a:ext>
            </a:extLst>
          </p:cNvPr>
          <p:cNvSpPr txBox="1"/>
          <p:nvPr/>
        </p:nvSpPr>
        <p:spPr>
          <a:xfrm>
            <a:off x="1045443" y="1369557"/>
            <a:ext cx="1024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B4482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 dùng dụng cụ tìm trung điểm đoạn thẳng bất kì</a:t>
            </a:r>
            <a:endParaRPr lang="vi-VN" sz="28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138A5D74-9B00-A87F-EDE9-657FC9122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215" y="5282264"/>
            <a:ext cx="1412408" cy="1723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1752" t="24833" r="8968" b="50434"/>
          <a:stretch/>
        </p:blipFill>
        <p:spPr>
          <a:xfrm>
            <a:off x="370443" y="1944072"/>
            <a:ext cx="6807430" cy="28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9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9166" t="25175" r="20898" b="50858"/>
          <a:stretch/>
        </p:blipFill>
        <p:spPr>
          <a:xfrm>
            <a:off x="5979885" y="3114724"/>
            <a:ext cx="5849257" cy="3743276"/>
          </a:xfrm>
          <a:prstGeom prst="rect">
            <a:avLst/>
          </a:prstGeom>
        </p:spPr>
      </p:pic>
      <p:sp>
        <p:nvSpPr>
          <p:cNvPr id="2" name="Freeform: Shape 17">
            <a:extLst>
              <a:ext uri="{FF2B5EF4-FFF2-40B4-BE49-F238E27FC236}">
                <a16:creationId xmlns:a16="http://schemas.microsoft.com/office/drawing/2014/main" id="{210A4B21-15DF-B735-D331-5A1DAD75127F}"/>
              </a:ext>
            </a:extLst>
          </p:cNvPr>
          <p:cNvSpPr/>
          <p:nvPr/>
        </p:nvSpPr>
        <p:spPr>
          <a:xfrm>
            <a:off x="1168934" y="345352"/>
            <a:ext cx="465187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C8E2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AAEF93-BCA4-F19D-17E5-EBD94D00D975}"/>
              </a:ext>
            </a:extLst>
          </p:cNvPr>
          <p:cNvGrpSpPr/>
          <p:nvPr/>
        </p:nvGrpSpPr>
        <p:grpSpPr>
          <a:xfrm>
            <a:off x="1566418" y="385904"/>
            <a:ext cx="4399443" cy="561380"/>
            <a:chOff x="3326036" y="1354372"/>
            <a:chExt cx="2949548" cy="9250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1B6B93-11C1-30D3-6C06-BB9D793FC191}"/>
                </a:ext>
              </a:extLst>
            </p:cNvPr>
            <p:cNvSpPr txBox="1"/>
            <p:nvPr/>
          </p:nvSpPr>
          <p:spPr>
            <a:xfrm>
              <a:off x="3329938" y="1366534"/>
              <a:ext cx="2827963" cy="9128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9E7F42-23AC-A763-5899-C146DFD4CD2E}"/>
                </a:ext>
              </a:extLst>
            </p:cNvPr>
            <p:cNvSpPr txBox="1"/>
            <p:nvPr/>
          </p:nvSpPr>
          <p:spPr>
            <a:xfrm>
              <a:off x="3326036" y="1354372"/>
              <a:ext cx="2949548" cy="9128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 dirty="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THỰC HÀNH BỔ TRỢ</a:t>
              </a:r>
            </a:p>
          </p:txBody>
        </p:sp>
      </p:grpSp>
      <p:pic>
        <p:nvPicPr>
          <p:cNvPr id="6" name="Picture 5" descr="A cartoon of a magnifying glass&#10;&#10;Description automatically generated">
            <a:extLst>
              <a:ext uri="{FF2B5EF4-FFF2-40B4-BE49-F238E27FC236}">
                <a16:creationId xmlns:a16="http://schemas.microsoft.com/office/drawing/2014/main" id="{B9C0860B-8057-343F-5CFD-E41F6972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9605" r="96610">
                        <a14:foregroundMark x1="62712" y1="10169" x2="70621" y2="25424"/>
                        <a14:foregroundMark x1="71186" y1="25424" x2="77966" y2="39548"/>
                        <a14:foregroundMark x1="59322" y1="17514" x2="77401" y2="27119"/>
                        <a14:foregroundMark x1="18644" y1="91525" x2="18644" y2="91525"/>
                        <a14:foregroundMark x1="90960" y1="27684" x2="90960" y2="27684"/>
                        <a14:foregroundMark x1="93220" y1="35028" x2="93220" y2="35028"/>
                        <a14:foregroundMark x1="96610" y1="42373" x2="96610" y2="42373"/>
                        <a14:foregroundMark x1="74011" y1="25424" x2="74011" y2="25424"/>
                        <a14:foregroundMark x1="74011" y1="24859" x2="74011" y2="24859"/>
                        <a14:foregroundMark x1="75706" y1="24859" x2="75706" y2="24859"/>
                        <a14:foregroundMark x1="59887" y1="16384" x2="58757" y2="21469"/>
                        <a14:foregroundMark x1="57627" y1="17514" x2="59887" y2="2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1" y="-73866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577" t="25296" r="22527" b="45159"/>
          <a:stretch/>
        </p:blipFill>
        <p:spPr>
          <a:xfrm>
            <a:off x="106680" y="980454"/>
            <a:ext cx="6187440" cy="3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193024F-5B30-9117-CC7E-FC46FC9CA56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4FE478-FDB6-E7AE-91F7-33D2F214C915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827BA-F36A-1AE4-D8DA-7D4263DCC6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460F399C-9891-D2FC-5F1B-7AA3A2AC6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5FB048-B9FD-5AD6-DDE0-84C7BFE72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98" y="479649"/>
            <a:ext cx="10989618" cy="540866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26409" y="425241"/>
            <a:ext cx="7772321" cy="584776"/>
            <a:chOff x="3432899" y="1210319"/>
            <a:chExt cx="7772321" cy="5847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76947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32899" y="1210319"/>
              <a:ext cx="728916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E9019-EF86-E5B9-8CB4-487F6A4500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370853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90214" y="399467"/>
            <a:ext cx="3110399" cy="586166"/>
            <a:chOff x="3496704" y="1184545"/>
            <a:chExt cx="3110399" cy="5861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6"/>
              <a:ext cx="304334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9955" y="1184545"/>
              <a:ext cx="31071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A3BFD-908A-1BDD-685F-0B9403F0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93" y="1444523"/>
            <a:ext cx="6390607" cy="4998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6650627" y="1905677"/>
            <a:ext cx="49657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Phác thảo dụng cụ tìm tâm hình tròn.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Cần có đầy đủ chú thích về vật liệu sử dụng làm bộ phận để điều chỉnh độ dài dây, số sợi dây cần dùng, chiều dài các sợi dây.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CEE8D-9A7B-A69A-100F-13971FF0EE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1034986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9969286" cy="623687"/>
            <a:chOff x="3495548" y="1185932"/>
            <a:chExt cx="2241627" cy="260310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224047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2229505" cy="25545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32640" y="18659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Dựa vào ý tưởng của nhóm, hoàn thành bảng từ </a:t>
            </a:r>
            <a:r>
              <a:rPr lang="vi-VN" sz="2800" b="1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cột (1) đến (5)</a:t>
            </a:r>
            <a:r>
              <a:rPr lang="vi-VN" sz="2800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C6DE39-B03B-9ADE-C7DD-3B7D826C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50" y="2897536"/>
            <a:ext cx="10700300" cy="23559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5FFC0E-5196-6490-4A68-D2287D3CDC25}"/>
              </a:ext>
            </a:extLst>
          </p:cNvPr>
          <p:cNvSpPr/>
          <p:nvPr/>
        </p:nvSpPr>
        <p:spPr>
          <a:xfrm>
            <a:off x="717550" y="2897536"/>
            <a:ext cx="7505700" cy="2355971"/>
          </a:xfrm>
          <a:prstGeom prst="rect">
            <a:avLst/>
          </a:prstGeom>
          <a:noFill/>
          <a:ln w="38100">
            <a:solidFill>
              <a:srgbClr val="00A4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7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10" grpId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4296828" cy="596411"/>
            <a:chOff x="3495548" y="1185932"/>
            <a:chExt cx="966156" cy="24892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32640" y="18659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Thảo luận về cách dùng và hoàn thành </a:t>
            </a:r>
            <a:r>
              <a:rPr lang="vi-VN" sz="28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cột 6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C6DE39-B03B-9ADE-C7DD-3B7D826C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50" y="2897536"/>
            <a:ext cx="10700300" cy="23559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5FFC0E-5196-6490-4A68-D2287D3CDC25}"/>
              </a:ext>
            </a:extLst>
          </p:cNvPr>
          <p:cNvSpPr/>
          <p:nvPr/>
        </p:nvSpPr>
        <p:spPr>
          <a:xfrm>
            <a:off x="8131315" y="2897536"/>
            <a:ext cx="3344422" cy="2355971"/>
          </a:xfrm>
          <a:prstGeom prst="rect">
            <a:avLst/>
          </a:prstGeom>
          <a:noFill/>
          <a:ln w="38100">
            <a:solidFill>
              <a:srgbClr val="00A4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15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10" grpId="1"/>
      <p:bldP spid="31" grpId="0" animBg="1"/>
      <p:bldP spid="3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4296828" cy="596411"/>
            <a:chOff x="3495548" y="1185932"/>
            <a:chExt cx="966156" cy="24892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46297" y="1503169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Phân công nhiệm vụ trong nhóm theo bảng gợi 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A646C-C275-6302-ADE8-C004D6CAEE63}"/>
              </a:ext>
            </a:extLst>
          </p:cNvPr>
          <p:cNvSpPr txBox="1"/>
          <p:nvPr/>
        </p:nvSpPr>
        <p:spPr>
          <a:xfrm>
            <a:off x="604800" y="58811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Lưu ý: 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thể nhờ thầy cô hỗ trợ tạo khe trên bìa giấy.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0D8CC-4F02-4D56-0B44-348651C0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59" y="2184324"/>
            <a:ext cx="10753828" cy="34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51C85444-80D5-8609-B2E0-99A862CD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57" y="2638536"/>
            <a:ext cx="3167973" cy="386650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917920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29" y="399799"/>
            <a:ext cx="8609146" cy="596411"/>
            <a:chOff x="3495548" y="1185932"/>
            <a:chExt cx="1935795" cy="248926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192348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1935795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FE1CDD-693F-5110-FAF6-555980E48C19}"/>
              </a:ext>
            </a:extLst>
          </p:cNvPr>
          <p:cNvSpPr txBox="1"/>
          <p:nvPr/>
        </p:nvSpPr>
        <p:spPr>
          <a:xfrm>
            <a:off x="824825" y="1748815"/>
            <a:ext cx="100971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Thử nghiệm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 tâm một hình tròn bất kì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Đánh giá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 theo yêu cầu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 chỉnh, sửa chữa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</a:p>
        </p:txBody>
      </p:sp>
    </p:spTree>
    <p:extLst>
      <p:ext uri="{BB962C8B-B14F-4D97-AF65-F5344CB8AC3E}">
        <p14:creationId xmlns:p14="http://schemas.microsoft.com/office/powerpoint/2010/main" val="21995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D29F6D-6531-26C0-A118-D7286C9484D8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6" name="Freeform 5579">
              <a:extLst>
                <a:ext uri="{FF2B5EF4-FFF2-40B4-BE49-F238E27FC236}">
                  <a16:creationId xmlns:a16="http://schemas.microsoft.com/office/drawing/2014/main" id="{940B1BB6-4340-5282-A21B-19983990D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7" name="Freeform 5577">
              <a:extLst>
                <a:ext uri="{FF2B5EF4-FFF2-40B4-BE49-F238E27FC236}">
                  <a16:creationId xmlns:a16="http://schemas.microsoft.com/office/drawing/2014/main" id="{F975D421-73E8-9AF9-A345-44E442F6A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3AB92A-096A-8EC1-6987-96BF93C4E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1" name="Freeform 5579">
                <a:extLst>
                  <a:ext uri="{FF2B5EF4-FFF2-40B4-BE49-F238E27FC236}">
                    <a16:creationId xmlns:a16="http://schemas.microsoft.com/office/drawing/2014/main" id="{604DAE78-5E95-A39D-2238-13BEC742A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D1D090-A9A7-5AE9-89E9-792E496EF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0" name="Freeform 5577">
                <a:extLst>
                  <a:ext uri="{FF2B5EF4-FFF2-40B4-BE49-F238E27FC236}">
                    <a16:creationId xmlns:a16="http://schemas.microsoft.com/office/drawing/2014/main" id="{9EC300B1-C3C5-F9D4-0C58-2CECC522C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59378-2F33-B71D-844F-3B3D07C3872F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E73A8EA-5351-6A00-D0B6-94FC0A27AD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19" name="Freeform 5579">
                  <a:extLst>
                    <a:ext uri="{FF2B5EF4-FFF2-40B4-BE49-F238E27FC236}">
                      <a16:creationId xmlns:a16="http://schemas.microsoft.com/office/drawing/2014/main" id="{4EDA50F6-23C5-82CB-A4DA-ED11517F1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9CEE2E4-7895-FDD9-E512-924F186CE7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18" name="Freeform 5577">
                  <a:extLst>
                    <a:ext uri="{FF2B5EF4-FFF2-40B4-BE49-F238E27FC236}">
                      <a16:creationId xmlns:a16="http://schemas.microsoft.com/office/drawing/2014/main" id="{C519C7D6-B330-159F-5E1C-3EFAE5A401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9D0FFDF-F847-F107-62B3-CAD2A5A38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E6BF1A-84A1-5AB8-673B-6897917DC7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470B78D-B7D7-23F3-53D2-42C5E5F5001E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25" name="Freeform 5579">
              <a:extLst>
                <a:ext uri="{FF2B5EF4-FFF2-40B4-BE49-F238E27FC236}">
                  <a16:creationId xmlns:a16="http://schemas.microsoft.com/office/drawing/2014/main" id="{2F8871B3-7544-DF71-5759-FBF9496970F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454579F-E831-E366-BB2B-91B22CBE0F42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27" name="Freeform 5577">
                <a:extLst>
                  <a:ext uri="{FF2B5EF4-FFF2-40B4-BE49-F238E27FC236}">
                    <a16:creationId xmlns:a16="http://schemas.microsoft.com/office/drawing/2014/main" id="{8929F633-28ED-246A-B030-8A53047A2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E54110-EE08-7C16-33FF-3E26C928E86E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FF8CA9D3-608E-59AD-64EF-13A1C7E5000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1B2476F-3538-2028-F54C-3ECBBB70DF4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36" name="Freeform 5577">
                <a:extLst>
                  <a:ext uri="{FF2B5EF4-FFF2-40B4-BE49-F238E27FC236}">
                    <a16:creationId xmlns:a16="http://schemas.microsoft.com/office/drawing/2014/main" id="{D769FEB6-A25B-BD1C-5994-4CE170FC0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AD3DE74-2892-9004-969B-1728F1DF5363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38" name="Freeform 5579">
              <a:extLst>
                <a:ext uri="{FF2B5EF4-FFF2-40B4-BE49-F238E27FC236}">
                  <a16:creationId xmlns:a16="http://schemas.microsoft.com/office/drawing/2014/main" id="{31F5FFF7-6201-EDA6-5AE9-6B89C91D049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C122216-9443-C434-1D6F-BCE3133E316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40" name="Freeform 5577">
                <a:extLst>
                  <a:ext uri="{FF2B5EF4-FFF2-40B4-BE49-F238E27FC236}">
                    <a16:creationId xmlns:a16="http://schemas.microsoft.com/office/drawing/2014/main" id="{8B9225DE-1F8C-7B13-9A58-A5516A361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539A44FB-0292-DD58-EB6F-519A6033D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4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A210D-4EAE-8673-2A8C-190B956D0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2" y="1992489"/>
            <a:ext cx="4894400" cy="385640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5642702" cy="523221"/>
            <a:chOff x="3495548" y="1185932"/>
            <a:chExt cx="966156" cy="45445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836748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5534666" y="2042525"/>
            <a:ext cx="62075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Biểu diễn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 dùng dụng cụ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 tìm tâm hình tròn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 thiệu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</a:p>
        </p:txBody>
      </p:sp>
    </p:spTree>
    <p:extLst>
      <p:ext uri="{BB962C8B-B14F-4D97-AF65-F5344CB8AC3E}">
        <p14:creationId xmlns:p14="http://schemas.microsoft.com/office/powerpoint/2010/main" val="29637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71A234-D01E-DD69-4DAE-92B79EA0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40572"/>
          </a:xfrm>
          <a:prstGeom prst="rect">
            <a:avLst/>
          </a:prstGeom>
        </p:spPr>
      </p:pic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CF58C2F4-EF0C-8C7B-13E0-800E473CA784}"/>
              </a:ext>
            </a:extLst>
          </p:cNvPr>
          <p:cNvSpPr txBox="1"/>
          <p:nvPr/>
        </p:nvSpPr>
        <p:spPr>
          <a:xfrm>
            <a:off x="1957743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40093586-0F8C-266D-ADB6-3096FA815CD2}"/>
              </a:ext>
            </a:extLst>
          </p:cNvPr>
          <p:cNvSpPr txBox="1"/>
          <p:nvPr/>
        </p:nvSpPr>
        <p:spPr>
          <a:xfrm>
            <a:off x="1957742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solidFill>
                  <a:srgbClr val="3F6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solidFill>
                <a:srgbClr val="3F63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0B255-65E4-4DA9-FB88-3D329D793F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notepad with blue and white stripes&#10;&#10;Description automatically generated">
            <a:extLst>
              <a:ext uri="{FF2B5EF4-FFF2-40B4-BE49-F238E27FC236}">
                <a16:creationId xmlns:a16="http://schemas.microsoft.com/office/drawing/2014/main" id="{C89787F1-CB98-3ED7-753C-CB3D0193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8" t="2767" r="8024" b="2251"/>
          <a:stretch/>
        </p:blipFill>
        <p:spPr>
          <a:xfrm>
            <a:off x="221342" y="480195"/>
            <a:ext cx="4172858" cy="5897610"/>
          </a:xfrm>
          <a:prstGeom prst="rect">
            <a:avLst/>
          </a:prstGeom>
        </p:spPr>
      </p:pic>
      <p:sp>
        <p:nvSpPr>
          <p:cNvPr id="20" name="Google Shape;105;p2">
            <a:extLst>
              <a:ext uri="{FF2B5EF4-FFF2-40B4-BE49-F238E27FC236}">
                <a16:creationId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3763085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NHẬN XÉT</a:t>
            </a:r>
            <a:endParaRPr lang="en-US" sz="96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21" name="Google Shape;105;p2">
            <a:extLst>
              <a:ext uri="{FF2B5EF4-FFF2-40B4-BE49-F238E27FC236}">
                <a16:creationId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3763084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NHẬN XÉT</a:t>
            </a:r>
            <a:endParaRPr lang="en-US" sz="9600" b="1" dirty="0">
              <a:solidFill>
                <a:srgbClr val="CE37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8F6ACF7-3DD5-1925-12CD-7F483A9CFABA}"/>
              </a:ext>
            </a:extLst>
          </p:cNvPr>
          <p:cNvGrpSpPr/>
          <p:nvPr/>
        </p:nvGrpSpPr>
        <p:grpSpPr>
          <a:xfrm>
            <a:off x="-1" y="-389106"/>
            <a:ext cx="12192000" cy="7247106"/>
            <a:chOff x="-1" y="-389106"/>
            <a:chExt cx="12192000" cy="7247106"/>
          </a:xfrm>
        </p:grpSpPr>
        <p:pic>
          <p:nvPicPr>
            <p:cNvPr id="3" name="Picture 2" descr="A light bulb and blue gears&#10;&#10;Description automatically generated">
              <a:extLst>
                <a:ext uri="{FF2B5EF4-FFF2-40B4-BE49-F238E27FC236}">
                  <a16:creationId xmlns:a16="http://schemas.microsoft.com/office/drawing/2014/main" id="{C95B5B87-E495-349C-A388-12F6CFE6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0"/>
            <a:stretch/>
          </p:blipFill>
          <p:spPr>
            <a:xfrm flipH="1">
              <a:off x="-1" y="-389106"/>
              <a:ext cx="9453763" cy="7247106"/>
            </a:xfrm>
            <a:prstGeom prst="rect">
              <a:avLst/>
            </a:prstGeom>
          </p:spPr>
        </p:pic>
        <p:pic>
          <p:nvPicPr>
            <p:cNvPr id="5" name="Picture 4" descr="A light bulb and blue gears&#10;&#10;Description automatically generated">
              <a:extLst>
                <a:ext uri="{FF2B5EF4-FFF2-40B4-BE49-F238E27FC236}">
                  <a16:creationId xmlns:a16="http://schemas.microsoft.com/office/drawing/2014/main" id="{FBFA5E5A-2919-2225-3326-680584599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95"/>
            <a:stretch/>
          </p:blipFill>
          <p:spPr>
            <a:xfrm flipH="1">
              <a:off x="4805462" y="-389106"/>
              <a:ext cx="7386537" cy="7247106"/>
            </a:xfrm>
            <a:prstGeom prst="rect">
              <a:avLst/>
            </a:prstGeom>
          </p:spPr>
        </p:pic>
      </p:grpSp>
      <p:sp>
        <p:nvSpPr>
          <p:cNvPr id="20" name="Google Shape;105;p2">
            <a:extLst>
              <a:ext uri="{FF2B5EF4-FFF2-40B4-BE49-F238E27FC236}">
                <a16:creationId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4307834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</a:p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</a:p>
        </p:txBody>
      </p:sp>
      <p:sp>
        <p:nvSpPr>
          <p:cNvPr id="21" name="Google Shape;105;p2">
            <a:extLst>
              <a:ext uri="{FF2B5EF4-FFF2-40B4-BE49-F238E27FC236}">
                <a16:creationId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4307833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</a:p>
          <a:p>
            <a:pPr algn="ctr"/>
            <a:r>
              <a:rPr lang="en-US" sz="88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  <a:endParaRPr lang="en-US" sz="8800" b="1" dirty="0">
              <a:solidFill>
                <a:srgbClr val="CE37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8600B-128E-E7F3-5A9F-8E37F5C5B14B}"/>
              </a:ext>
            </a:extLst>
          </p:cNvPr>
          <p:cNvSpPr txBox="1"/>
          <p:nvPr/>
        </p:nvSpPr>
        <p:spPr>
          <a:xfrm>
            <a:off x="4686301" y="4482625"/>
            <a:ext cx="71747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889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Bán kính từ 5 cm đến </a:t>
            </a:r>
            <a:r>
              <a:rPr lang="vi-VN" sz="36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cm</a:t>
            </a:r>
          </a:p>
          <a:p>
            <a:pPr marL="571500" indent="-388938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Bảo quản </a:t>
            </a:r>
            <a:r>
              <a:rPr lang="vi-VN" sz="36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dây không bị rối</a:t>
            </a:r>
          </a:p>
        </p:txBody>
      </p:sp>
    </p:spTree>
    <p:extLst>
      <p:ext uri="{BB962C8B-B14F-4D97-AF65-F5344CB8AC3E}">
        <p14:creationId xmlns:p14="http://schemas.microsoft.com/office/powerpoint/2010/main" val="1401568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A647C1-92C3-A94F-2EBB-1CB1070622FB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94B0C7-8477-3C20-F614-2CCD7849C1EE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FE7DB-27A5-8A4E-F0A0-AF5D84C77F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0B085A0B-1054-0064-E518-624314BCC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 p14:presetBounceEnd="3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CA268EA-B899-A5E1-E989-EFB3BC1EC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569" y="145957"/>
            <a:ext cx="3893816" cy="658643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4E1484-5177-165C-223F-5FE448AB21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0" name="Google Shape;1135;p78">
            <a:extLst>
              <a:ext uri="{FF2B5EF4-FFF2-40B4-BE49-F238E27FC236}">
                <a16:creationId xmlns:a16="http://schemas.microsoft.com/office/drawing/2014/main" id="{70785806-4AA3-E4EE-09BC-99BA834F38C4}"/>
              </a:ext>
            </a:extLst>
          </p:cNvPr>
          <p:cNvSpPr/>
          <p:nvPr/>
        </p:nvSpPr>
        <p:spPr>
          <a:xfrm>
            <a:off x="456016" y="1961196"/>
            <a:ext cx="6539717" cy="4055810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 thiết kế, đường tròn thể hiện cho </a:t>
            </a:r>
            <a:r>
              <a:rPr lang="vi-VN" sz="3200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sự thân thiện, liền mạch, trọn vẹn và không có sự phân chia hay tách biệt</a:t>
            </a: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Đường tròn </a:t>
            </a:r>
            <a:r>
              <a:rPr lang="vi-VN" sz="3200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 dùng rất nhiều </a:t>
            </a: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 thiết kế biểu tượng.</a:t>
            </a:r>
            <a:endParaRPr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66" y="1432756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1;p5">
            <a:extLst>
              <a:ext uri="{FF2B5EF4-FFF2-40B4-BE49-F238E27FC236}">
                <a16:creationId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5587457" y="1270260"/>
            <a:ext cx="594051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 ơn các em đã tham gia học tích cực!</a:t>
            </a:r>
            <a:endParaRPr sz="6000" b="1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6BCA9-7831-4E69-D4E0-B64E673789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EE17FE-4F54-97E3-792B-EB1277C0A4C5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FFDDDD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FFC5C5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FFB3B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4999667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2090285" y="1124110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 bài học này, em sẽ:</a:t>
            </a:r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ADAB989A-95A5-BFAA-56BF-BF6E6F925976}"/>
              </a:ext>
            </a:extLst>
          </p:cNvPr>
          <p:cNvSpPr/>
          <p:nvPr/>
        </p:nvSpPr>
        <p:spPr>
          <a:xfrm rot="10800000">
            <a:off x="566503" y="1963939"/>
            <a:ext cx="11036215" cy="3332921"/>
          </a:xfrm>
          <a:prstGeom prst="round1Rect">
            <a:avLst>
              <a:gd name="adj" fmla="val 15472"/>
            </a:avLst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 biết tâm, bán kính, đường kính của hình tròn.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Vẽ đường tròn bằng compa.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 tạo dụng cụ tìm tâm hình tròn được cho sẵn mà chưa biết tâm.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EDDFC-8AA7-4EA2-4ED6-3BF138BEFA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C240B-A7DA-8EBF-EA4F-846C539433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0" name="Picture 9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4B499332-AA65-1F15-1E72-6F0358A0A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EA933ED-CDDE-8DB5-FA63-86F01F60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266" y="1389162"/>
            <a:ext cx="3806757" cy="522091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1C3AD6-0E76-40C7-C398-CF0DD3B7ED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43A40A-E833-12D6-D089-5ABC117181CE}"/>
              </a:ext>
            </a:extLst>
          </p:cNvPr>
          <p:cNvSpPr txBox="1"/>
          <p:nvPr/>
        </p:nvSpPr>
        <p:spPr>
          <a:xfrm>
            <a:off x="9378130" y="5468838"/>
            <a:ext cx="2387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Open Sans" panose="020B0606030504020204" pitchFamily="34" charset="0"/>
              </a:rPr>
              <a:t>Lá cờ Olympic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B9E787-7333-D536-8CF3-73A851E94116}"/>
              </a:ext>
            </a:extLst>
          </p:cNvPr>
          <p:cNvGrpSpPr/>
          <p:nvPr/>
        </p:nvGrpSpPr>
        <p:grpSpPr>
          <a:xfrm>
            <a:off x="-1595241" y="4469862"/>
            <a:ext cx="2545908" cy="2406857"/>
            <a:chOff x="-38038" y="3872700"/>
            <a:chExt cx="2545908" cy="240685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0B38F2-CCA0-EC3C-69E2-BEC68D79E7CB}"/>
                </a:ext>
              </a:extLst>
            </p:cNvPr>
            <p:cNvSpPr/>
            <p:nvPr/>
          </p:nvSpPr>
          <p:spPr>
            <a:xfrm>
              <a:off x="-38038" y="5702147"/>
              <a:ext cx="2161987" cy="5774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F3B193-4E06-722D-36F1-FD28564C2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9" t="8116" r="5383" b="10003"/>
            <a:stretch/>
          </p:blipFill>
          <p:spPr>
            <a:xfrm>
              <a:off x="376651" y="3872700"/>
              <a:ext cx="2131219" cy="236565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97027" y="1396914"/>
            <a:ext cx="74482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Olympic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1920,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Bỉ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9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5" grpId="0" animBg="1"/>
      <p:bldP spid="5" grpId="1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24CF10-DD7E-7258-3F0D-07241CF7F030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C184AE-D742-D2C5-D192-4758271F88D6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B14C8-6135-B3C5-7A39-304751C0DC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0EE9382F-DBE6-F02C-5743-2D233200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0A106EBC-88EF-411D-789E-9E134FE1254D}"/>
              </a:ext>
            </a:extLst>
          </p:cNvPr>
          <p:cNvSpPr/>
          <p:nvPr/>
        </p:nvSpPr>
        <p:spPr>
          <a:xfrm>
            <a:off x="1946697" y="5793599"/>
            <a:ext cx="2161987" cy="57741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F1E054-3672-29B7-A88D-94AEDEA8DB14}"/>
              </a:ext>
            </a:extLst>
          </p:cNvPr>
          <p:cNvGrpSpPr/>
          <p:nvPr/>
        </p:nvGrpSpPr>
        <p:grpSpPr>
          <a:xfrm>
            <a:off x="9067237" y="-53602"/>
            <a:ext cx="3593475" cy="7449566"/>
            <a:chOff x="9067237" y="-53602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29127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29029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53602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4998292" cy="559380"/>
            <a:chOff x="3453789" y="956938"/>
            <a:chExt cx="4998292" cy="5593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36FC9935-CDEF-90C0-FF20-4F2B7B92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81FB5-38A3-AFD1-5DEC-CDBC2CCACB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721C78-F2B8-B1C7-8F1C-417D3D100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-578693" y="4449769"/>
            <a:ext cx="2427204" cy="2694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399571"/>
            <a:ext cx="1075271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cm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cm (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ts val="600"/>
              </a:spcBef>
              <a:buAutoNum type="arabicParenBoth"/>
            </a:pP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dung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71" grpId="0" animBg="1"/>
      <p:bldP spid="71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657FF8E7-63AC-C698-C868-66766C1B4B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50C654-9698-6D4C-5EDF-B51A590A4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78" y="1761727"/>
            <a:ext cx="13773821" cy="3153911"/>
          </a:xfrm>
          <a:prstGeom prst="rect">
            <a:avLst/>
          </a:prstGeom>
        </p:spPr>
      </p:pic>
      <p:pic>
        <p:nvPicPr>
          <p:cNvPr id="46" name="Picture 45" descr="A cartoon of a robot holding a compass&#10;&#10;Description automatically generated">
            <a:extLst>
              <a:ext uri="{FF2B5EF4-FFF2-40B4-BE49-F238E27FC236}">
                <a16:creationId xmlns:a16="http://schemas.microsoft.com/office/drawing/2014/main" id="{26F8DED2-6A48-9A28-3892-B4BF614F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434" y="4306351"/>
            <a:ext cx="2044165" cy="2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786</Words>
  <Application>Microsoft Office PowerPoint</Application>
  <PresentationFormat>Widescreen</PresentationFormat>
  <Paragraphs>120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#9Slide02 Noi dung rat dai</vt:lpstr>
      <vt:lpstr>Calibri Light</vt:lpstr>
      <vt:lpstr>Roboto</vt:lpstr>
      <vt:lpstr>Open Sans</vt:lpstr>
      <vt:lpstr>SVN-SAF</vt:lpstr>
      <vt:lpstr>Lobster</vt:lpstr>
      <vt:lpstr>字魂59号-创粗黑</vt:lpstr>
      <vt:lpstr>Calibri</vt:lpstr>
      <vt:lpstr>Arial</vt:lpstr>
      <vt:lpstr>#9Slide03 Open Sans</vt:lpstr>
      <vt:lpstr>#9Slide03 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NGUYỄN THỊ KHÁNH HẠ</cp:lastModifiedBy>
  <cp:revision>28</cp:revision>
  <dcterms:created xsi:type="dcterms:W3CDTF">2023-08-24T03:36:01Z</dcterms:created>
  <dcterms:modified xsi:type="dcterms:W3CDTF">2024-11-25T13:23:30Z</dcterms:modified>
</cp:coreProperties>
</file>