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31"/>
  </p:notesMasterIdLst>
  <p:sldIdLst>
    <p:sldId id="484" r:id="rId5"/>
    <p:sldId id="499" r:id="rId6"/>
    <p:sldId id="500" r:id="rId7"/>
    <p:sldId id="411" r:id="rId8"/>
    <p:sldId id="418" r:id="rId9"/>
    <p:sldId id="419" r:id="rId10"/>
    <p:sldId id="465" r:id="rId11"/>
    <p:sldId id="487" r:id="rId12"/>
    <p:sldId id="486" r:id="rId13"/>
    <p:sldId id="488" r:id="rId14"/>
    <p:sldId id="422" r:id="rId15"/>
    <p:sldId id="489" r:id="rId16"/>
    <p:sldId id="498" r:id="rId17"/>
    <p:sldId id="467" r:id="rId18"/>
    <p:sldId id="477" r:id="rId19"/>
    <p:sldId id="478" r:id="rId20"/>
    <p:sldId id="479" r:id="rId21"/>
    <p:sldId id="461" r:id="rId22"/>
    <p:sldId id="490" r:id="rId23"/>
    <p:sldId id="405" r:id="rId24"/>
    <p:sldId id="494" r:id="rId25"/>
    <p:sldId id="407" r:id="rId26"/>
    <p:sldId id="495" r:id="rId27"/>
    <p:sldId id="496" r:id="rId28"/>
    <p:sldId id="497" r:id="rId29"/>
    <p:sldId id="470" r:id="rId30"/>
  </p:sldIdLst>
  <p:sldSz cx="12192000" cy="6858000"/>
  <p:notesSz cx="6858000" cy="9144000"/>
  <p:embeddedFontLst>
    <p:embeddedFont>
      <p:font typeface="VNI-Avo" pitchFamily="2" charset="0"/>
      <p:regular r:id="rId32"/>
      <p:bold r:id="rId33"/>
      <p:italic r:id="rId34"/>
      <p:boldItalic r:id="rId35"/>
    </p:embeddedFont>
    <p:embeddedFont>
      <p:font typeface=".VnArial" pitchFamily="34" charset="0"/>
      <p:regular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DomCasual" charset="0"/>
      <p:regular r:id="rId43"/>
    </p:embeddedFont>
    <p:embeddedFont>
      <p:font typeface="HP001" charset="0"/>
      <p:regular r:id="rId44"/>
      <p:bold r:id="rId45"/>
    </p:embeddedFont>
    <p:embeddedFont>
      <p:font typeface=".VnAvant"/>
      <p:regular r:id="rId46"/>
      <p:bold r:id="rId47"/>
      <p:italic r:id="rId48"/>
      <p:boldItalic r:id="rId49"/>
    </p:embeddedFont>
    <p:embeddedFont>
      <p:font typeface="Arial-Rounded" charset="0"/>
      <p:regular r:id="rId50"/>
    </p:embeddedFont>
    <p:embeddedFont>
      <p:font typeface="HP001 4 hàng" charset="0"/>
      <p:regular r:id="rId51"/>
      <p:bold r:id="rId52"/>
    </p:embeddedFont>
    <p:embeddedFont>
      <p:font typeface=".VnCooper" charset="0"/>
      <p:regular r:id="rId53"/>
    </p:embeddedFont>
  </p:embeddedFontLst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71E1"/>
    <a:srgbClr val="43E15D"/>
    <a:srgbClr val="CC3399"/>
    <a:srgbClr val="009900"/>
    <a:srgbClr val="008000"/>
    <a:srgbClr val="0066FF"/>
    <a:srgbClr val="FF9933"/>
    <a:srgbClr val="FF0066"/>
    <a:srgbClr val="00206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>
        <p:scale>
          <a:sx n="76" d="100"/>
          <a:sy n="76" d="100"/>
        </p:scale>
        <p:origin x="-34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0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28/12/2024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15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học</a:t>
            </a:r>
            <a:r>
              <a:rPr lang="en-US" baseline="0"/>
              <a:t> sinh chưa hiểu từ “địa danh” nên người soạn chỉ dùng từ “địa điểm nổi tiếng”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86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86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80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0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3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83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39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13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21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3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87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4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16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18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43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5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9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CE4-41DD-49DF-8BC9-F5EAF4AED40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455A-C46F-4554-AD4D-370F06E8F81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524"/>
            <a:ext cx="12192000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7200" b="1" dirty="0" err="1">
                <a:solidFill>
                  <a:schemeClr val="bg1"/>
                </a:solidFill>
                <a:latin typeface="VNI-Avo" pitchFamily="2" charset="0"/>
              </a:rPr>
              <a:t>uoân</a:t>
            </a:r>
            <a:r>
              <a:rPr lang="en-US" sz="72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7200" b="1" dirty="0" err="1">
                <a:solidFill>
                  <a:schemeClr val="bg1"/>
                </a:solidFill>
                <a:latin typeface="VNI-Avo" pitchFamily="2" charset="0"/>
              </a:rPr>
              <a:t>uoâng</a:t>
            </a:r>
            <a:endParaRPr lang="vi-VN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010" y="37207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prstClr val="white"/>
                </a:solidFill>
                <a:latin typeface=".VnArial" pitchFamily="34" charset="0"/>
              </a:rPr>
              <a:t>Bµi</a:t>
            </a:r>
            <a:r>
              <a:rPr lang="en-US" sz="5400" b="1" dirty="0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5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090041" y="-216819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6231" y="28948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724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13" y="5029218"/>
            <a:ext cx="48718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2060"/>
                </a:solidFill>
                <a:latin typeface="VNI-Avo" pitchFamily="2" charset="0"/>
              </a:rPr>
              <a:t>quaû chuoâng</a:t>
            </a:r>
            <a:endParaRPr lang="vi-VN" sz="6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515717" y="5015561"/>
            <a:ext cx="215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773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581401" y="4038600"/>
            <a:ext cx="4193051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chuoái</a:t>
            </a:r>
            <a:endParaRPr lang="vi-VN" sz="4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600" y="4038600"/>
            <a:ext cx="3048000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cuoän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chæ</a:t>
            </a:r>
            <a:endParaRPr lang="vi-VN" sz="4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24801" y="4038600"/>
            <a:ext cx="4103259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chuoâng</a:t>
            </a:r>
            <a:endParaRPr lang="vi-VN" sz="48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4"/>
            <a:ext cx="3810000" cy="2825087"/>
          </a:xfrm>
          <a:prstGeom prst="rect">
            <a:avLst/>
          </a:prstGeom>
          <a:solidFill>
            <a:schemeClr val="accent2"/>
          </a:solidFill>
          <a:ln>
            <a:solidFill>
              <a:srgbClr val="008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1" y="456063"/>
            <a:ext cx="3771900" cy="2826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6063"/>
            <a:ext cx="3733800" cy="28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313401" y="456640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9547" y="37531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63997" y="1656960"/>
            <a:ext cx="3936075" cy="219746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58960" y="2681693"/>
            <a:ext cx="26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6872" y="1636148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6631" y="465244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836906" y="1652491"/>
            <a:ext cx="192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224" y="2651811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51071" y="3957120"/>
            <a:ext cx="1149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28599" y="5674350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cuoän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err="1">
                <a:solidFill>
                  <a:srgbClr val="008000"/>
                </a:solidFill>
                <a:latin typeface="VNI-Avo" pitchFamily="2" charset="0"/>
              </a:rPr>
              <a:t>chæ</a:t>
            </a:r>
            <a:r>
              <a:rPr lang="en-US" sz="4400" b="1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buoàng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err="1">
                <a:solidFill>
                  <a:srgbClr val="008000"/>
                </a:solidFill>
                <a:latin typeface="VNI-Avo" pitchFamily="2" charset="0"/>
              </a:rPr>
              <a:t>chuoái</a:t>
            </a:r>
            <a:r>
              <a:rPr lang="en-US" sz="4400" b="1">
                <a:solidFill>
                  <a:srgbClr val="008000"/>
                </a:solidFill>
                <a:latin typeface="VNI-Avo" pitchFamily="2" charset="0"/>
              </a:rPr>
              <a:t>      quaû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chuoâng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29538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19" y="2133600"/>
            <a:ext cx="6938311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66800" y="1130712"/>
            <a:ext cx="982980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736303"/>
            <a:ext cx="1475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</a:t>
            </a:r>
            <a:endParaRPr lang="vi-VN" sz="66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739" y="4267218"/>
            <a:ext cx="177484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11" y="4500789"/>
            <a:ext cx="177484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03139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22098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" name="u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122218"/>
            <a:ext cx="11277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8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76200"/>
            <a:ext cx="2209800" cy="715296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90600"/>
            <a:ext cx="121919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1659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1"/>
            <a:ext cx="9296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1200" y="1454727"/>
            <a:ext cx="214033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643" y="1454206"/>
            <a:ext cx="169950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4619" y="3078366"/>
            <a:ext cx="358303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c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lt-LT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ų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chỉ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0261" y="3075710"/>
            <a:ext cx="5019323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λί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Ŭg </a:t>
            </a:r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ε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uĒ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20" name="Rounded Rectangle 19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2633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" y="9832"/>
            <a:ext cx="12191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uoân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9718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18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623732" y="-194091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9922" y="336029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8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1"/>
            <a:ext cx="9296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1200" y="1454727"/>
            <a:ext cx="214033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643" y="1454206"/>
            <a:ext cx="169950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4619" y="3078366"/>
            <a:ext cx="358303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c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lt-LT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ų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chỉ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0261" y="3075710"/>
            <a:ext cx="5019323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λί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Ŭg </a:t>
            </a:r>
            <a:r>
              <a:rPr lang="el-GR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ε</a:t>
            </a:r>
            <a:r>
              <a:rPr lang="vi-VN" sz="7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uĒ</a:t>
            </a:r>
            <a:endParaRPr lang="vi-VN" sz="77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20" name="Rounded Rectangle 19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00305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35724" y="685804"/>
            <a:ext cx="10972800" cy="91439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Khởi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động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ngày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mới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nào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!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676" y="2209800"/>
            <a:ext cx="11176000" cy="1600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b="1" kern="0" dirty="0" err="1" smtClean="0">
                <a:solidFill>
                  <a:srgbClr val="FF0066"/>
                </a:solidFill>
              </a:rPr>
              <a:t>Hãy</a:t>
            </a:r>
            <a:r>
              <a:rPr lang="en-US" b="1" kern="0" dirty="0" smtClean="0">
                <a:solidFill>
                  <a:srgbClr val="FF0066"/>
                </a:solidFill>
              </a:rPr>
              <a:t> </a:t>
            </a:r>
            <a:r>
              <a:rPr lang="en-US" b="1" kern="0" dirty="0" err="1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mở</a:t>
            </a:r>
            <a:r>
              <a:rPr lang="en-US" b="1" kern="0" dirty="0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b="1" kern="0" dirty="0" err="1" smtClean="0">
                <a:solidFill>
                  <a:prstClr val="black"/>
                </a:solidFill>
              </a:rPr>
              <a:t>các</a:t>
            </a:r>
            <a:r>
              <a:rPr lang="en-US" b="1" kern="0" dirty="0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en-US" b="1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</a:t>
            </a:r>
            <a:r>
              <a:rPr lang="en-US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ánh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</a:rPr>
              <a:t>hoa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FFFF00"/>
                </a:solidFill>
              </a:rPr>
              <a:t>xem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00B050"/>
                </a:solidFill>
              </a:rPr>
              <a:t>có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7030A0"/>
                </a:solidFill>
              </a:rPr>
              <a:t>gì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510F1D"/>
                </a:solidFill>
              </a:rPr>
              <a:t>nhé</a:t>
            </a:r>
            <a:r>
              <a:rPr lang="en-US" b="1" kern="0" dirty="0" smtClean="0">
                <a:solidFill>
                  <a:srgbClr val="510F1D"/>
                </a:solidFill>
              </a:rPr>
              <a:t> </a:t>
            </a:r>
            <a:r>
              <a:rPr lang="en-US" b="1" kern="0" dirty="0" smtClean="0">
                <a:solidFill>
                  <a:srgbClr val="FF0066"/>
                </a:solidFill>
              </a:rPr>
              <a:t>!</a:t>
            </a:r>
            <a:r>
              <a:rPr lang="en-US" b="1" kern="0" dirty="0" smtClean="0">
                <a:solidFill>
                  <a:prstClr val="black"/>
                </a:solidFill>
              </a:rPr>
              <a:t>!</a:t>
            </a:r>
            <a:endParaRPr lang="vi-VN" b="1" kern="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791215"/>
            <a:ext cx="2032000" cy="1042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3" y="4953015"/>
            <a:ext cx="1714500" cy="1490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1"/>
            <a:ext cx="4267200" cy="198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3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0" y="0"/>
            <a:ext cx="11430000" cy="34085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13" y="3429018"/>
            <a:ext cx="11887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1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4000" b="1" kern="600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kern="600" spc="-3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4000" b="1" kern="600" spc="-3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000" b="1" kern="600" spc="-3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44465" y="4044259"/>
            <a:ext cx="120728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149629" y="4026674"/>
            <a:ext cx="13179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019801" y="4629380"/>
            <a:ext cx="10893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582245" y="5257800"/>
            <a:ext cx="158056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04800" y="6477000"/>
            <a:ext cx="1371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4114801" y="3566026"/>
            <a:ext cx="184355" cy="460648"/>
            <a:chOff x="6400800" y="194146"/>
            <a:chExt cx="236483" cy="766958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10016793" y="3563048"/>
            <a:ext cx="184355" cy="460648"/>
            <a:chOff x="6400800" y="194146"/>
            <a:chExt cx="236483" cy="766958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2000206" y="4168732"/>
            <a:ext cx="184355" cy="460648"/>
            <a:chOff x="6400800" y="194146"/>
            <a:chExt cx="236483" cy="766958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1203225" y="4779567"/>
            <a:ext cx="184355" cy="460648"/>
            <a:chOff x="6400800" y="194146"/>
            <a:chExt cx="236483" cy="766958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7239001" y="4800600"/>
            <a:ext cx="184355" cy="460648"/>
            <a:chOff x="6400800" y="194146"/>
            <a:chExt cx="236483" cy="766958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2184561" y="6016352"/>
            <a:ext cx="184355" cy="460648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10363200" y="6013374"/>
            <a:ext cx="232696" cy="460648"/>
            <a:chOff x="6400800" y="194146"/>
            <a:chExt cx="236483" cy="766958"/>
          </a:xfrm>
        </p:grpSpPr>
        <p:cxnSp>
          <p:nvCxnSpPr>
            <p:cNvPr id="35" name="Straight Connector 34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875625" y="5188869"/>
            <a:ext cx="10740571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dấu hiệu nào báo hiệu trời sắp mưa?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42061" y="762000"/>
            <a:ext cx="647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81417" y="2133600"/>
            <a:ext cx="3031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4800" y="2806666"/>
            <a:ext cx="1600200" cy="8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7909" y="4120753"/>
            <a:ext cx="11583787" cy="47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4744" y="5188869"/>
            <a:ext cx="11209917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nào miêu tả tiếng mưa rơi xuống rất mạnh</a:t>
            </a:r>
            <a:r>
              <a:rPr lang="en-US" sz="41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741" y="5190679"/>
            <a:ext cx="11126955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 sau cơn mưa được miêu tả như thế nào?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33875" y="3479660"/>
            <a:ext cx="10307820" cy="6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4800600"/>
            <a:ext cx="67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120917"/>
            <a:ext cx="1181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400" b="1" kern="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kern="600" dirty="0">
                <a:solidFill>
                  <a:schemeClr val="accent6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NI-Avo" pitchFamily="2" charset="0"/>
              </a:rPr>
              <a:t>saép</a:t>
            </a:r>
            <a:r>
              <a:rPr lang="en-US" sz="4400" b="1" kern="600" dirty="0">
                <a:solidFill>
                  <a:schemeClr val="accent6">
                    <a:lumMod val="60000"/>
                    <a:lumOff val="4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chemeClr val="accent6">
                    <a:lumMod val="60000"/>
                    <a:lumOff val="40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rgbClr val="FF0000"/>
                </a:solidFill>
                <a:latin typeface="VNI-Avo" pitchFamily="2" charset="0"/>
              </a:rPr>
              <a:t>Chuoàn</a:t>
            </a:r>
            <a:r>
              <a:rPr lang="en-US" sz="4400" b="1" kern="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FF0000"/>
                </a:solidFill>
                <a:latin typeface="VNI-Avo" pitchFamily="2" charset="0"/>
              </a:rPr>
              <a:t>chuoàn</a:t>
            </a:r>
            <a:r>
              <a:rPr lang="en-US" sz="4400" b="1" kern="600" dirty="0">
                <a:solidFill>
                  <a:srgbClr val="FF0000"/>
                </a:solidFill>
                <a:latin typeface="VNI-Avo" pitchFamily="2" charset="0"/>
              </a:rPr>
              <a:t> bay </a:t>
            </a:r>
            <a:r>
              <a:rPr lang="en-US" sz="4400" b="1" kern="600" dirty="0" err="1">
                <a:solidFill>
                  <a:srgbClr val="FF0000"/>
                </a:solidFill>
                <a:latin typeface="VNI-Avo" pitchFamily="2" charset="0"/>
              </a:rPr>
              <a:t>thaáp</a:t>
            </a:r>
            <a:r>
              <a:rPr lang="en-US" sz="4400" b="1" kern="600" dirty="0">
                <a:solidFill>
                  <a:srgbClr val="FF0000"/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rgbClr val="FF0000"/>
                </a:solidFill>
                <a:latin typeface="VNI-Avo" pitchFamily="2" charset="0"/>
              </a:rPr>
              <a:t>Baàu</a:t>
            </a:r>
            <a:r>
              <a:rPr lang="en-US" sz="4400" b="1" kern="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FF0000"/>
                </a:solidFill>
                <a:latin typeface="VNI-Avo" pitchFamily="2" charset="0"/>
              </a:rPr>
              <a:t>trôøi</a:t>
            </a:r>
            <a:r>
              <a:rPr lang="en-US" sz="4400" b="1" kern="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FF0000"/>
                </a:solidFill>
                <a:latin typeface="VNI-Avo" pitchFamily="2" charset="0"/>
              </a:rPr>
              <a:t>ñen</a:t>
            </a:r>
            <a:r>
              <a:rPr lang="en-US" sz="4400" b="1" kern="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FF0000"/>
                </a:solidFill>
                <a:latin typeface="VNI-Avo" pitchFamily="2" charset="0"/>
              </a:rPr>
              <a:t>kòt</a:t>
            </a:r>
            <a:r>
              <a:rPr lang="en-US" sz="4400" b="1" kern="600" dirty="0">
                <a:solidFill>
                  <a:srgbClr val="FF0000"/>
                </a:solidFill>
                <a:latin typeface="VNI-Avo" pitchFamily="2" charset="0"/>
              </a:rPr>
              <a:t>.</a:t>
            </a:r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Gioù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thoåi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maïnh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cuoán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theo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nhöõng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ñaùm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laù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009900"/>
                </a:solidFill>
                <a:latin typeface="VNI-Avo" pitchFamily="2" charset="0"/>
              </a:rPr>
              <a:t>khoâ</a:t>
            </a:r>
            <a:r>
              <a:rPr lang="en-US" sz="4400" b="1" kern="600" dirty="0">
                <a:solidFill>
                  <a:srgbClr val="009900"/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rgbClr val="CC3399"/>
                </a:solidFill>
                <a:latin typeface="VNI-Avo" pitchFamily="2" charset="0"/>
              </a:rPr>
              <a:t>Roài</a:t>
            </a:r>
            <a:r>
              <a:rPr lang="en-US" sz="4400" b="1" kern="600" dirty="0">
                <a:solidFill>
                  <a:srgbClr val="CC3399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CC3399"/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rgbClr val="CC3399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CC3399"/>
                </a:solidFill>
                <a:latin typeface="VNI-Avo" pitchFamily="2" charset="0"/>
              </a:rPr>
              <a:t>aøo</a:t>
            </a:r>
            <a:r>
              <a:rPr lang="en-US" sz="4400" b="1" kern="600" dirty="0">
                <a:solidFill>
                  <a:srgbClr val="CC3399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CC3399"/>
                </a:solidFill>
                <a:latin typeface="VNI-Avo" pitchFamily="2" charset="0"/>
              </a:rPr>
              <a:t>aøo</a:t>
            </a:r>
            <a:r>
              <a:rPr lang="en-US" sz="4400" b="1" kern="600" dirty="0">
                <a:solidFill>
                  <a:srgbClr val="CC3399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CC3399"/>
                </a:solidFill>
                <a:latin typeface="VNI-Avo" pitchFamily="2" charset="0"/>
              </a:rPr>
              <a:t>truùt</a:t>
            </a:r>
            <a:r>
              <a:rPr lang="en-US" sz="4400" b="1" kern="600" dirty="0">
                <a:solidFill>
                  <a:srgbClr val="CC3399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CC3399"/>
                </a:solidFill>
                <a:latin typeface="VNI-Avo" pitchFamily="2" charset="0"/>
              </a:rPr>
              <a:t>xuoáng</a:t>
            </a:r>
            <a:r>
              <a:rPr lang="en-US" sz="4400" b="1" kern="600" dirty="0">
                <a:solidFill>
                  <a:srgbClr val="CC3399"/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4400" b="1" kern="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taïnh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haït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long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lanh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ñoïng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treân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caùc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cuoáng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laù</a:t>
            </a:r>
            <a:r>
              <a:rPr lang="en-US" sz="4400" b="1" kern="600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Baàu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trôøi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trong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xanh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,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khoâng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khí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maùt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 </a:t>
            </a:r>
            <a:r>
              <a:rPr lang="en-US" sz="4400" b="1" kern="600" dirty="0" err="1">
                <a:solidFill>
                  <a:srgbClr val="8671E1"/>
                </a:solidFill>
                <a:latin typeface="VNI-Avo" pitchFamily="2" charset="0"/>
              </a:rPr>
              <a:t>meû</a:t>
            </a:r>
            <a:r>
              <a:rPr lang="en-US" sz="4400" b="1" kern="600" dirty="0">
                <a:solidFill>
                  <a:srgbClr val="8671E1"/>
                </a:solidFill>
                <a:latin typeface="VNI-Avo" pitchFamily="2" charset="0"/>
              </a:rPr>
              <a:t>.</a:t>
            </a:r>
            <a:endParaRPr lang="vi-VN" sz="4400" b="1" kern="600" dirty="0">
              <a:solidFill>
                <a:srgbClr val="8671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692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3" t="58866" r="8972" b="6689"/>
          <a:stretch/>
        </p:blipFill>
        <p:spPr>
          <a:xfrm>
            <a:off x="6223998" y="1143000"/>
            <a:ext cx="5739401" cy="56041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45172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3008" y="0"/>
            <a:ext cx="5474199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VNI-Avo" pitchFamily="2" charset="0"/>
              </a:rPr>
              <a:t>Möa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naéng</a:t>
            </a:r>
            <a:endParaRPr lang="vi-VN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60000" r="50000" b="5555"/>
          <a:stretch/>
        </p:blipFill>
        <p:spPr>
          <a:xfrm>
            <a:off x="228600" y="1143000"/>
            <a:ext cx="5758216" cy="57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2451729" y="5383096"/>
            <a:ext cx="1585616" cy="131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22078" r="4789" b="37455"/>
          <a:stretch/>
        </p:blipFill>
        <p:spPr>
          <a:xfrm>
            <a:off x="3622096" y="-54428"/>
            <a:ext cx="5098965" cy="17608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7457" y="1075375"/>
            <a:ext cx="4913403" cy="491072"/>
          </a:xfrm>
        </p:spPr>
        <p:txBody>
          <a:bodyPr>
            <a:noAutofit/>
          </a:bodyPr>
          <a:lstStyle/>
          <a:p>
            <a:pPr algn="ctr"/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Đọc</a:t>
            </a:r>
            <a:r>
              <a:rPr lang="en-US" sz="5714" b="1" dirty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 </a:t>
            </a:r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sách</a:t>
            </a:r>
            <a:r>
              <a:rPr lang="en-US" sz="5714" b="1" dirty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 </a:t>
            </a:r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nhé</a:t>
            </a:r>
            <a:endParaRPr lang="en-US" sz="5714" b="1" dirty="0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8305826" y="5383095"/>
            <a:ext cx="1445895" cy="1288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47" y="1566456"/>
            <a:ext cx="4268468" cy="49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474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2" y="0"/>
            <a:ext cx="6082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836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55590" y="163286"/>
            <a:ext cx="12191999" cy="631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151" y="1805785"/>
            <a:ext cx="10081120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788"/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cố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nhận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xét</a:t>
            </a:r>
            <a:endParaRPr lang="en-US" sz="6857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740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1" y="2036078"/>
            <a:ext cx="23622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609600" y="532002"/>
            <a:ext cx="1143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>
                <a:latin typeface="Arial-Rounded"/>
                <a:ea typeface="Arial-Rounded"/>
                <a:cs typeface="Arial-Rounded"/>
              </a:rPr>
              <a:t>  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chứa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latin typeface="Arial-Rounded"/>
                <a:ea typeface="Arial-Rounded"/>
                <a:cs typeface="Arial-Rounded"/>
              </a:rPr>
              <a:t>vần</a:t>
            </a:r>
            <a:r>
              <a:rPr lang="en-US" sz="60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uôn</a:t>
            </a:r>
            <a:r>
              <a:rPr lang="en-US" sz="6000" dirty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uông</a:t>
            </a:r>
            <a:endParaRPr lang="vi-VN" sz="60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4" name="Hộp Văn bản 16"/>
          <p:cNvSpPr txBox="1">
            <a:spLocks noChangeArrowheads="1"/>
          </p:cNvSpPr>
          <p:nvPr/>
        </p:nvSpPr>
        <p:spPr bwMode="auto">
          <a:xfrm>
            <a:off x="1392383" y="4759851"/>
            <a:ext cx="1082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Arial-Rounded"/>
                <a:ea typeface="Arial-Rounded"/>
                <a:cs typeface="Arial-Rounded"/>
              </a:rPr>
              <a:t>Đặt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câu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với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vừa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được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.</a:t>
            </a:r>
            <a:endParaRPr lang="vi-VN" sz="5400" dirty="0"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22" y="2015257"/>
            <a:ext cx="2438399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3372971" y="2711678"/>
            <a:ext cx="1854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162800" y="267704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465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692" y="2048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00">
                  <a:alpha val="75998"/>
                </a:srgbClr>
              </a:gs>
              <a:gs pos="100000">
                <a:srgbClr val="FFFFFF">
                  <a:alpha val="7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9" descr="pink_flower_divider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04795" y="2988003"/>
            <a:ext cx="6629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pink_flower_divider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7700" y="3075589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4305" y="5628289"/>
            <a:ext cx="12137696" cy="1066800"/>
            <a:chOff x="0" y="3687"/>
            <a:chExt cx="5760" cy="660"/>
          </a:xfrm>
        </p:grpSpPr>
        <p:pic>
          <p:nvPicPr>
            <p:cNvPr id="8" name="Picture 31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4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10"/>
            <a:stretch>
              <a:fillRect/>
            </a:stretch>
          </p:blipFill>
          <p:spPr bwMode="auto">
            <a:xfrm>
              <a:off x="5145" y="3687"/>
              <a:ext cx="615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"/>
          <p:cNvGrpSpPr>
            <a:grpSpLocks/>
          </p:cNvGrpSpPr>
          <p:nvPr/>
        </p:nvGrpSpPr>
        <p:grpSpPr bwMode="auto">
          <a:xfrm rot="3211918">
            <a:off x="7199495" y="3704371"/>
            <a:ext cx="1162050" cy="4267200"/>
            <a:chOff x="3968" y="312"/>
            <a:chExt cx="792" cy="276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008" y="312"/>
              <a:ext cx="752" cy="2736"/>
            </a:xfrm>
            <a:custGeom>
              <a:avLst/>
              <a:gdLst>
                <a:gd name="T0" fmla="*/ 768 w 896"/>
                <a:gd name="T1" fmla="*/ 0 h 2016"/>
                <a:gd name="T2" fmla="*/ 768 w 896"/>
                <a:gd name="T3" fmla="*/ 1056 h 2016"/>
                <a:gd name="T4" fmla="*/ 0 w 896"/>
                <a:gd name="T5" fmla="*/ 2016 h 2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6" h="2016">
                  <a:moveTo>
                    <a:pt x="768" y="0"/>
                  </a:moveTo>
                  <a:cubicBezTo>
                    <a:pt x="832" y="360"/>
                    <a:pt x="896" y="720"/>
                    <a:pt x="768" y="1056"/>
                  </a:cubicBezTo>
                  <a:cubicBezTo>
                    <a:pt x="640" y="1392"/>
                    <a:pt x="320" y="1704"/>
                    <a:pt x="0" y="201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968" y="336"/>
              <a:ext cx="688" cy="2736"/>
            </a:xfrm>
            <a:custGeom>
              <a:avLst/>
              <a:gdLst>
                <a:gd name="T0" fmla="*/ 688 w 688"/>
                <a:gd name="T1" fmla="*/ 0 h 2736"/>
                <a:gd name="T2" fmla="*/ 112 w 688"/>
                <a:gd name="T3" fmla="*/ 1248 h 2736"/>
                <a:gd name="T4" fmla="*/ 16 w 688"/>
                <a:gd name="T5" fmla="*/ 2736 h 2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8" h="2736">
                  <a:moveTo>
                    <a:pt x="688" y="0"/>
                  </a:moveTo>
                  <a:cubicBezTo>
                    <a:pt x="456" y="396"/>
                    <a:pt x="224" y="792"/>
                    <a:pt x="112" y="1248"/>
                  </a:cubicBezTo>
                  <a:cubicBezTo>
                    <a:pt x="0" y="1704"/>
                    <a:pt x="32" y="2488"/>
                    <a:pt x="16" y="273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 rot="17297505">
            <a:off x="3848896" y="4091596"/>
            <a:ext cx="857250" cy="3556000"/>
            <a:chOff x="1424" y="1968"/>
            <a:chExt cx="688" cy="1344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 rot="18810536">
            <a:off x="4720345" y="4017196"/>
            <a:ext cx="457200" cy="2760133"/>
            <a:chOff x="1424" y="1968"/>
            <a:chExt cx="688" cy="1344"/>
          </a:xfrm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1" name="Freeform 10"/>
          <p:cNvSpPr>
            <a:spLocks/>
          </p:cNvSpPr>
          <p:nvPr/>
        </p:nvSpPr>
        <p:spPr bwMode="auto">
          <a:xfrm rot="302103">
            <a:off x="5851811" y="3463859"/>
            <a:ext cx="609600" cy="2946400"/>
          </a:xfrm>
          <a:custGeom>
            <a:avLst/>
            <a:gdLst>
              <a:gd name="T0" fmla="*/ 0 w 376"/>
              <a:gd name="T1" fmla="*/ 0 h 816"/>
              <a:gd name="T2" fmla="*/ 336 w 376"/>
              <a:gd name="T3" fmla="*/ 432 h 816"/>
              <a:gd name="T4" fmla="*/ 240 w 376"/>
              <a:gd name="T5" fmla="*/ 81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816">
                <a:moveTo>
                  <a:pt x="0" y="0"/>
                </a:moveTo>
                <a:cubicBezTo>
                  <a:pt x="148" y="148"/>
                  <a:pt x="296" y="296"/>
                  <a:pt x="336" y="432"/>
                </a:cubicBezTo>
                <a:cubicBezTo>
                  <a:pt x="376" y="568"/>
                  <a:pt x="256" y="752"/>
                  <a:pt x="240" y="816"/>
                </a:cubicBezTo>
              </a:path>
            </a:pathLst>
          </a:custGeom>
          <a:noFill/>
          <a:ln w="76200" cmpd="sng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529505" y="1752600"/>
            <a:ext cx="27432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6" descr="259037408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05" y="1170972"/>
            <a:ext cx="3352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1853939" y="1123785"/>
            <a:ext cx="30988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71019" y="1611339"/>
            <a:ext cx="2772849" cy="708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 thuốc</a:t>
            </a:r>
            <a:endParaRPr lang="en-US" altLang="en-US" sz="40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4478705" y="-78554"/>
            <a:ext cx="30988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037504" y="317689"/>
            <a:ext cx="1981201" cy="83099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uôc</a:t>
            </a:r>
            <a:endParaRPr lang="en-US" altLang="en-US" sz="48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934200" y="1036906"/>
            <a:ext cx="3098800" cy="1787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966570" y="1527172"/>
            <a:ext cx="3101469" cy="70788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Ngọn đuốc</a:t>
            </a:r>
            <a:endParaRPr lang="en-US" altLang="en-US" sz="40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6446393" y="2834229"/>
            <a:ext cx="3096683" cy="1789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630872" y="3357029"/>
            <a:ext cx="2727723" cy="76944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 chuột</a:t>
            </a:r>
            <a:endParaRPr lang="en-US" altLang="en-US" sz="44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2409993" y="2971800"/>
            <a:ext cx="30988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2972598" y="3432148"/>
            <a:ext cx="2057777" cy="83099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uôt</a:t>
            </a:r>
            <a:endParaRPr lang="en-US" altLang="en-US" sz="4800" b="1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2448 0.0032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5417 0.1479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7662 C 0.01389 0.08056 0.02968 0.08588 0.03975 0.09421 C 0.04878 0.10393 0.05468 0.11667 0.0585 0.1294 C 0.06545 0.14167 0.06284 0.15393 0.05972 0.16736 C 0.05816 0.1794 0.05347 0.19306 0.0401 0.20625 C 0.03212 0.21829 0.01371 0.23194 -0.00556 0.24143 C -0.02396 0.25208 -0.04566 0.26018 -0.06806 0.26736 C -0.0908 0.27454 -0.1125 0.27917 -0.13403 0.28125 C -0.15677 0.2838 -0.1783 0.2831 -0.19618 0.27824 C -0.21337 0.275 -0.23004 0.26852 -0.23837 0.26018 C -0.24879 0.25255 -0.25417 0.23681 -0.25556 0.22639 C -0.25834 0.21458 -0.25851 0.20069 -0.25052 0.18727 C -0.24271 0.17546 -0.22674 0.16389 -0.20538 0.15486 C -0.18212 0.1463 -0.15955 0.1463 -0.14341 0.14977 C -0.13056 0.1544 -0.11945 0.16366 -0.1158 0.17662 C -0.11354 0.19005 -0.11407 0.20278 -0.12327 0.21597 C -0.13038 0.22755 -0.12865 0.22917 -0.16424 0.25069 C -0.19705 0.27292 -0.23073 0.27546 -0.25122 0.28056 C -0.27275 0.28611 -0.28854 0.28449 -0.31025 0.28426 C -0.33264 0.28449 -0.35313 0.27917 -0.36736 0.27477 C -0.3816 0.26782 -0.3882 0.2588 -0.39809 0.24468 C -0.40469 0.23125 -0.40608 0.22014 -0.40747 0.20787 C -0.40903 0.1956 -0.41042 0.1831 -0.41181 0.17106 " pathEditMode="relative" rAng="21060000" ptsTypes="AAAAAAAAAAAAAAAAAAAAA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1111 L -0.11111 0.0178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11111" r="430" b="70000"/>
          <a:stretch/>
        </p:blipFill>
        <p:spPr>
          <a:xfrm>
            <a:off x="228600" y="1508644"/>
            <a:ext cx="11658600" cy="4371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5867409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Chuoàn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chuoàn</a:t>
            </a:r>
            <a:r>
              <a:rPr lang="en-US" sz="4800" b="1" dirty="0">
                <a:latin typeface="VNI-Avo" pitchFamily="2" charset="0"/>
              </a:rPr>
              <a:t> bay qua </a:t>
            </a:r>
            <a:r>
              <a:rPr lang="en-US" sz="4800" b="1" dirty="0" err="1">
                <a:latin typeface="VNI-Avo" pitchFamily="2" charset="0"/>
              </a:rPr>
              <a:t>caùc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luoáng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rau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073869" y="1977540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73872" y="5881532"/>
            <a:ext cx="155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5052" y="586514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uoâng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1565" y="5867786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58" y="-199990"/>
            <a:ext cx="2524961" cy="1936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02310" y="21967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Arial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58649" y="27966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5023010" y="6018"/>
            <a:ext cx="282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328007" y="-26273"/>
            <a:ext cx="287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1" y="78088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9547" y="37531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1" y="1975212"/>
            <a:ext cx="3936075" cy="2368205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89164" y="3203238"/>
            <a:ext cx="26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32956" y="2143980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896225" y="2143971"/>
            <a:ext cx="192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858003" y="77487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9143" y="3148718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04800" y="1676404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304800" y="2971809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035205" y="1667780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48681" y="1680069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262157" y="1677501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9421505" y="1667539"/>
            <a:ext cx="1608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10255" y="2972566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301396" y="2971457"/>
            <a:ext cx="18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92018" y="2968143"/>
            <a:ext cx="193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069011" y="2972327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5239" r="8922" b="5999"/>
          <a:stretch/>
        </p:blipFill>
        <p:spPr bwMode="auto">
          <a:xfrm>
            <a:off x="1600200" y="1252604"/>
            <a:ext cx="8839200" cy="56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9612" y="3276600"/>
            <a:ext cx="8203565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96139" y="3962400"/>
            <a:ext cx="762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3" y="15241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818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5687"/>
            <a:ext cx="6477000" cy="4324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0562" y="4724418"/>
            <a:ext cx="35108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2060"/>
                </a:solidFill>
                <a:latin typeface="VNI-Avo" pitchFamily="2" charset="0"/>
              </a:rPr>
              <a:t>cuoän chæ</a:t>
            </a:r>
            <a:endParaRPr lang="vi-VN" sz="6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855192" y="4710761"/>
            <a:ext cx="1993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9816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"/>
            <a:ext cx="5715000" cy="4800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5919" y="5105418"/>
            <a:ext cx="5040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2060"/>
                </a:solidFill>
                <a:latin typeface="VNI-Avo" pitchFamily="2" charset="0"/>
              </a:rPr>
              <a:t>buoàng chuoái</a:t>
            </a:r>
            <a:endParaRPr lang="vi-VN" sz="6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106852" y="5091761"/>
            <a:ext cx="2168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9365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386</Words>
  <Application>Microsoft Office PowerPoint</Application>
  <PresentationFormat>Custom</PresentationFormat>
  <Paragraphs>113</Paragraphs>
  <Slides>26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UTM Avo</vt:lpstr>
      <vt:lpstr>VNI-Avo</vt:lpstr>
      <vt:lpstr>.VnArial</vt:lpstr>
      <vt:lpstr>Calibri</vt:lpstr>
      <vt:lpstr>DomCasual</vt:lpstr>
      <vt:lpstr>HP001</vt:lpstr>
      <vt:lpstr>.VnAvant</vt:lpstr>
      <vt:lpstr>Arial-Rounded</vt:lpstr>
      <vt:lpstr>Times New Roman</vt:lpstr>
      <vt:lpstr>HP001 4 hàng</vt:lpstr>
      <vt:lpstr>HP001 5H</vt:lpstr>
      <vt:lpstr>.VnCooper</vt:lpstr>
      <vt:lpstr>Office Theme</vt:lpstr>
      <vt:lpstr>1_Default Design</vt:lpstr>
      <vt:lpstr>1_Office Theme</vt:lpstr>
      <vt:lpstr>2_Office Theme</vt:lpstr>
      <vt:lpstr>                   uoân    uoâng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uoân    uoâng</vt:lpstr>
      <vt:lpstr>PowerPoint Presentation</vt:lpstr>
      <vt:lpstr>PowerPoint Presentation</vt:lpstr>
      <vt:lpstr>PowerPoint Presentation</vt:lpstr>
      <vt:lpstr>Möa vaø naéng</vt:lpstr>
      <vt:lpstr>Đọc sách nhé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This PC</cp:lastModifiedBy>
  <cp:revision>426</cp:revision>
  <dcterms:created xsi:type="dcterms:W3CDTF">2006-08-16T00:00:00Z</dcterms:created>
  <dcterms:modified xsi:type="dcterms:W3CDTF">2024-12-28T08:19:47Z</dcterms:modified>
</cp:coreProperties>
</file>