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0"/>
  </p:notesMasterIdLst>
  <p:sldIdLst>
    <p:sldId id="473" r:id="rId3"/>
    <p:sldId id="410" r:id="rId4"/>
    <p:sldId id="463" r:id="rId5"/>
    <p:sldId id="474" r:id="rId6"/>
    <p:sldId id="411" r:id="rId7"/>
    <p:sldId id="418" r:id="rId8"/>
    <p:sldId id="475" r:id="rId9"/>
    <p:sldId id="460" r:id="rId10"/>
    <p:sldId id="479" r:id="rId11"/>
    <p:sldId id="481" r:id="rId12"/>
    <p:sldId id="480" r:id="rId13"/>
    <p:sldId id="422" r:id="rId14"/>
    <p:sldId id="457" r:id="rId15"/>
    <p:sldId id="459" r:id="rId16"/>
    <p:sldId id="469" r:id="rId17"/>
    <p:sldId id="470" r:id="rId18"/>
    <p:sldId id="471" r:id="rId19"/>
    <p:sldId id="351" r:id="rId20"/>
    <p:sldId id="458" r:id="rId21"/>
    <p:sldId id="468" r:id="rId22"/>
    <p:sldId id="466" r:id="rId23"/>
    <p:sldId id="405" r:id="rId24"/>
    <p:sldId id="484" r:id="rId25"/>
    <p:sldId id="485" r:id="rId26"/>
    <p:sldId id="407" r:id="rId27"/>
    <p:sldId id="486" r:id="rId28"/>
    <p:sldId id="464" r:id="rId29"/>
  </p:sldIdLst>
  <p:sldSz cx="12192000" cy="6858000"/>
  <p:notesSz cx="6858000" cy="9144000"/>
  <p:embeddedFontLst>
    <p:embeddedFont>
      <p:font typeface="VNI-Avo" panose="020B0604020202020204"/>
      <p:regular r:id="rId31"/>
      <p:bold r:id="rId32"/>
      <p:italic r:id="rId33"/>
      <p:boldItalic r:id="rId34"/>
    </p:embeddedFont>
    <p:embeddedFont>
      <p:font typeface="HP001 5H" panose="020B0604020202020204" charset="0"/>
      <p:regular r:id="rId35"/>
      <p:bold r:id="rId36"/>
    </p:embeddedFont>
    <p:embeddedFont>
      <p:font typeface="Arial-Rounded" panose="020B0500000000000000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.VnCooper" panose="020B7200000000000000" pitchFamily="34" charset="0"/>
      <p:regular r:id="rId42"/>
    </p:embeddedFont>
    <p:embeddedFont>
      <p:font typeface=".VnAvant" panose="020B7200000000000000" pitchFamily="34" charset="0"/>
      <p:regular r:id="rId43"/>
      <p:bold r:id="rId44"/>
      <p:italic r:id="rId45"/>
      <p:boldItalic r:id="rId46"/>
    </p:embeddedFont>
    <p:embeddedFont>
      <p:font typeface="HP001" panose="020B0604020202020204" charset="0"/>
      <p:regular r:id="rId47"/>
      <p:bold r:id="rId48"/>
    </p:embeddedFont>
    <p:embeddedFont>
      <p:font typeface="HP-087" panose="020B0604020202020204"/>
      <p:bold r:id="rId49"/>
    </p:embeddedFont>
    <p:embeddedFont>
      <p:font typeface="#9Slide03 Sofia Pro Soft" panose="020B0604020202020204" charset="0"/>
      <p:regular r:id="rId50"/>
    </p:embeddedFont>
    <p:embeddedFont>
      <p:font typeface="HP001 4 hàng" panose="020B0603050302020204" pitchFamily="34" charset="0"/>
      <p:regular r:id="rId51"/>
      <p:bold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66"/>
    <a:srgbClr val="0066FF"/>
    <a:srgbClr val="FF9933"/>
    <a:srgbClr val="002060"/>
    <a:srgbClr val="009900"/>
    <a:srgbClr val="CC3399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42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3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812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92000" cy="3041953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86947" tIns="43473" rIns="86947" bIns="4347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95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30206" y="603753"/>
            <a:ext cx="2044700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08" y="889002"/>
            <a:ext cx="9654040" cy="1262441"/>
          </a:xfrm>
        </p:spPr>
        <p:txBody>
          <a:bodyPr>
            <a:noAutofit/>
          </a:bodyPr>
          <a:lstStyle/>
          <a:p>
            <a:pPr algn="ctr"/>
            <a:r>
              <a:rPr lang="en-US" sz="10095" b="1" dirty="0">
                <a:solidFill>
                  <a:schemeClr val="bg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4" y="4168344"/>
            <a:ext cx="4523317" cy="207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661392"/>
            <a:ext cx="3448048" cy="40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30327"/>
            <a:ext cx="12192000" cy="16127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43600" y="6014274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Giáo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viên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: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Nguyễn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Thị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 Lan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Sofia Pro Soft" panose="020B0000000000000000" pitchFamily="34" charset="0"/>
              </a:rPr>
              <a:t>Oanh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Sofia Pro Soft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8003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0"/>
            <a:ext cx="78486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4910" y="5105400"/>
            <a:ext cx="3982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buoåi saùng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35137" y="5092337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519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152400"/>
            <a:ext cx="7239000" cy="418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0526" y="4724400"/>
            <a:ext cx="4390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quaû muoãm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74674" y="4711337"/>
            <a:ext cx="258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147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8" y="159821"/>
            <a:ext cx="4015672" cy="3269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7270" y="3636280"/>
            <a:ext cx="3597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buoåi saùng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9882"/>
            <a:ext cx="3733800" cy="3279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6525" y="3581400"/>
            <a:ext cx="30732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con suoái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10" y="159821"/>
            <a:ext cx="3553190" cy="3276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77200" y="3644348"/>
            <a:ext cx="3966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VNI-Avo" pitchFamily="2" charset="0"/>
              </a:rPr>
              <a:t>quaû muoãm</a:t>
            </a:r>
            <a:endParaRPr lang="vi-VN" sz="5400" b="1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124200" y="78087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19699" y="3120380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306025" y="2114971"/>
            <a:ext cx="167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239000" y="774866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457200" y="4152546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muoái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nguoäi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tuoåi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buoàm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muoãm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err="1">
                <a:solidFill>
                  <a:srgbClr val="002060"/>
                </a:solidFill>
                <a:latin typeface="VNI-Avo" pitchFamily="2" charset="0"/>
              </a:rPr>
              <a:t>nhuoám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4800" b="1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800" b="1" dirty="0" err="1">
                <a:solidFill>
                  <a:srgbClr val="002060"/>
                </a:solidFill>
                <a:latin typeface="VNI-Avo" pitchFamily="2" charset="0"/>
              </a:rPr>
              <a:t>nhuoäm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52400" y="5715000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con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suoái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  	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buoåi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saùng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	   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quaû</a:t>
            </a:r>
            <a:r>
              <a:rPr lang="en-US" sz="48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VNI-Avo" pitchFamily="2" charset="0"/>
              </a:rPr>
              <a:t>muoãm</a:t>
            </a:r>
            <a:endParaRPr lang="en-US" sz="4800" b="1" dirty="0">
              <a:solidFill>
                <a:srgbClr val="008000"/>
              </a:solidFill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54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5982" y="2667000"/>
            <a:ext cx="1122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6152" y="43434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600" y="4572000"/>
            <a:ext cx="1571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6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3192406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15240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7304"/>
            <a:ext cx="12192000" cy="52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81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9738"/>
            <a:ext cx="12192000" cy="54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04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10286999" cy="335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00" y="2061366"/>
            <a:ext cx="2045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Ďį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2061366"/>
            <a:ext cx="1433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</a:rPr>
              <a:t>ċ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826" y="3673810"/>
            <a:ext cx="3645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04139" y="3656393"/>
            <a:ext cx="48782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 </a:t>
            </a:r>
            <a:r>
              <a:rPr lang="lv-LV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80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733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9832"/>
            <a:ext cx="9143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623719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9228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0133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12191999" cy="1514168"/>
          </a:xfrm>
          <a:solidFill>
            <a:srgbClr val="0070C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uoâi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  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554592" y="-19409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4916" y="336029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816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10" y="1103525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55608" y="1139489"/>
            <a:ext cx="293221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c</a:t>
            </a:r>
            <a:r>
              <a:rPr lang="el-GR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Ϊ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 s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Ď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-93"/>
                <a:ea typeface="HP001" charset="-93"/>
                <a:cs typeface="HP001 5H"/>
              </a:rPr>
              <a:t>Ē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90070" y="1154877"/>
            <a:ext cx="383149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qĎả</a:t>
            </a:r>
            <a:r>
              <a:rPr lang="vi-VN" sz="5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j</a:t>
            </a:r>
            <a:r>
              <a:rPr lang="vi-VN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" charset="-93"/>
                <a:ea typeface="HP001" charset="-93"/>
              </a:rPr>
              <a:t>u</a:t>
            </a:r>
            <a:r>
              <a:rPr lang="lv-LV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ķ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21" name="Rounded Rectangle 20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73555" y="2359126"/>
            <a:ext cx="4020652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cánh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buồm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0" y="2391958"/>
            <a:ext cx="3504486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buổi</a:t>
            </a:r>
            <a:r>
              <a:rPr lang="en-US" sz="6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 </a:t>
            </a:r>
            <a:r>
              <a:rPr lang="en-US" sz="6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/>
                <a:ea typeface="HP001" charset="-93"/>
                <a:cs typeface="HP001 5H"/>
              </a:rPr>
              <a:t>sáng</a:t>
            </a:r>
            <a:endParaRPr lang="vi-VN" sz="6300" b="1" dirty="0">
              <a:solidFill>
                <a:schemeClr val="tx1">
                  <a:lumMod val="95000"/>
                  <a:lumOff val="5000"/>
                </a:schemeClr>
              </a:solidFill>
              <a:latin typeface="HP001" charset="-93"/>
              <a:ea typeface="HP001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8676976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4088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228600" y="0"/>
            <a:ext cx="11963400" cy="36102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3408608"/>
            <a:ext cx="11887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219200" y="3975279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743200" y="4680291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096000" y="6409287"/>
            <a:ext cx="1149879" cy="194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3581400" y="5827819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11887200" y="3469783"/>
            <a:ext cx="228600" cy="533400"/>
            <a:chOff x="6400800" y="194146"/>
            <a:chExt cx="236483" cy="766958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9724903" y="4088676"/>
            <a:ext cx="208662" cy="527220"/>
            <a:chOff x="6400800" y="194146"/>
            <a:chExt cx="236483" cy="766958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9481817" y="4782383"/>
            <a:ext cx="174442" cy="422548"/>
            <a:chOff x="6400800" y="194146"/>
            <a:chExt cx="236483" cy="766958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7745568" y="5294419"/>
            <a:ext cx="228600" cy="533400"/>
            <a:chOff x="6400800" y="194146"/>
            <a:chExt cx="236483" cy="766958"/>
          </a:xfrm>
        </p:grpSpPr>
        <p:cxnSp>
          <p:nvCxnSpPr>
            <p:cNvPr id="25" name="Straight Connector 2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10591800" y="5928491"/>
            <a:ext cx="228600" cy="533400"/>
            <a:chOff x="6400800" y="194146"/>
            <a:chExt cx="236483" cy="766958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1465" y="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1222339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580912" y="1828800"/>
            <a:ext cx="1676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6400800" y="3657600"/>
            <a:ext cx="1143000" cy="19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4648200" y="2514600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9220200" y="4267200"/>
            <a:ext cx="1066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048214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875625" y="5188869"/>
            <a:ext cx="10740571" cy="144053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 mai, mặt biển được miêu tả như thế nào?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1041" y="5179960"/>
            <a:ext cx="11209917" cy="1449440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thể nhìn thấy những gì trên trời và trên biển vào lúc đó</a:t>
            </a:r>
            <a:r>
              <a:rPr lang="en-US" sz="419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19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858" y="53340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sôùm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oâng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nhoâ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töø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bieån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nhuoäm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moät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Ñaøn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saûi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bay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lieäng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treân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caùnh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buoàm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caêng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beán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caûng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chieác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taøu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noái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ñuoâi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nhau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vaøo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4000" b="1" spc="-7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bôø</a:t>
            </a:r>
            <a:r>
              <a:rPr lang="en-US" sz="4000" b="1" spc="-7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endParaRPr lang="vi-VN" sz="4000" b="1" spc="-7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6598" y="1727830"/>
            <a:ext cx="9281002" cy="115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346669" y="1102761"/>
            <a:ext cx="6083331" cy="9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1041" y="2326239"/>
            <a:ext cx="10938959" cy="22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8032" y="2952498"/>
            <a:ext cx="9544168" cy="329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97718" y="3581400"/>
            <a:ext cx="833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7260" y="4167808"/>
            <a:ext cx="1549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98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4800" y="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0" y="4191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latin typeface="VNI-Avo" pitchFamily="2" charset="0"/>
              </a:rPr>
              <a:t>Ñi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laïi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treân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bieån</a:t>
            </a:r>
            <a:endParaRPr lang="vi-VN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762000" y="1562100"/>
            <a:ext cx="10820400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5578" y="163286"/>
            <a:ext cx="12191999" cy="6313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150" y="1805776"/>
            <a:ext cx="10081120" cy="114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0788"/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Củng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,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nhận</a:t>
            </a:r>
            <a:r>
              <a:rPr lang="en-US" sz="6857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857" b="1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xét</a:t>
            </a:r>
            <a:endParaRPr lang="en-US" sz="6857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198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14"/>
          <p:cNvSpPr txBox="1">
            <a:spLocks noChangeArrowheads="1"/>
          </p:cNvSpPr>
          <p:nvPr/>
        </p:nvSpPr>
        <p:spPr bwMode="auto">
          <a:xfrm>
            <a:off x="1371600" y="762165"/>
            <a:ext cx="10058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dirty="0">
                <a:latin typeface="Arial-Rounded"/>
                <a:ea typeface="Arial-Rounded"/>
                <a:cs typeface="Arial-Rounded"/>
              </a:rPr>
              <a:t>       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chứa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latin typeface="Arial-Rounded"/>
                <a:ea typeface="Arial-Rounded"/>
                <a:cs typeface="Arial-Rounded"/>
              </a:rPr>
              <a:t>vần</a:t>
            </a:r>
            <a:r>
              <a:rPr lang="en-US" sz="48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uôi</a:t>
            </a:r>
            <a:r>
              <a:rPr lang="en-US" sz="48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uôm</a:t>
            </a:r>
            <a:endParaRPr lang="vi-VN" sz="48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8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001665"/>
            <a:ext cx="32766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Hộp Văn bản 16"/>
          <p:cNvSpPr txBox="1">
            <a:spLocks noChangeArrowheads="1"/>
          </p:cNvSpPr>
          <p:nvPr/>
        </p:nvSpPr>
        <p:spPr bwMode="auto">
          <a:xfrm>
            <a:off x="1987731" y="4796925"/>
            <a:ext cx="1021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400" dirty="0" err="1">
                <a:latin typeface="Arial-Rounded"/>
                <a:ea typeface="Arial-Rounded"/>
                <a:cs typeface="Arial-Rounded"/>
              </a:rPr>
              <a:t>Đặt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câu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với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từ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ngữ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vừa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tìm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 </a:t>
            </a:r>
            <a:r>
              <a:rPr lang="en-US" sz="5400" dirty="0" err="1">
                <a:latin typeface="Arial-Rounded"/>
                <a:ea typeface="Arial-Rounded"/>
                <a:cs typeface="Arial-Rounded"/>
              </a:rPr>
              <a:t>được</a:t>
            </a:r>
            <a:r>
              <a:rPr lang="en-US" sz="5400" dirty="0">
                <a:latin typeface="Arial-Rounded"/>
                <a:ea typeface="Arial-Rounded"/>
                <a:cs typeface="Arial-Rounded"/>
              </a:rPr>
              <a:t>.</a:t>
            </a:r>
            <a:endParaRPr lang="vi-VN" sz="5400" dirty="0">
              <a:latin typeface="Arial-Rounded"/>
              <a:ea typeface="Arial-Rounded"/>
              <a:cs typeface="Arial-Rounded"/>
            </a:endParaRPr>
          </a:p>
        </p:txBody>
      </p:sp>
      <p:pic>
        <p:nvPicPr>
          <p:cNvPr id="10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787587"/>
            <a:ext cx="3702916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3429001" y="2688563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7239000" y="2534674"/>
            <a:ext cx="2185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98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4357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Kun - Đường Đến Khung Thành -Không quảng cáo-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41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24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000" r="-848" b="70000"/>
          <a:stretch/>
        </p:blipFill>
        <p:spPr>
          <a:xfrm>
            <a:off x="0" y="1287567"/>
            <a:ext cx="12192000" cy="46479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4278" y="5863159"/>
            <a:ext cx="1165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Thuyeàn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buoàm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xuoâi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theo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chieàu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gioù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1517512" y="2065963"/>
            <a:ext cx="3048000" cy="1006267"/>
            <a:chOff x="27709" y="762000"/>
            <a:chExt cx="30480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22344" y="5864768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7934" y="5863159"/>
            <a:ext cx="112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uoâi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5524"/>
            <a:ext cx="12192000" cy="151416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92446" y="-199990"/>
            <a:ext cx="2524961" cy="19367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7609" y="103982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93622" y="3170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70C0"/>
                </a:solidFill>
                <a:latin typeface=".VnCooper" pitchFamily="34" charset="0"/>
              </a:rPr>
              <a:t>66</a:t>
            </a:r>
            <a:endParaRPr lang="vi-VN" sz="5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022999" y="95071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620000" y="55589"/>
            <a:ext cx="264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02539" y="7046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81000" y="152400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27316" y="2946737"/>
            <a:ext cx="1802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9" y="2098468"/>
            <a:ext cx="62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06232" y="2106479"/>
            <a:ext cx="1799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531028" y="704671"/>
            <a:ext cx="2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95050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VNI-Avo" pitchFamily="2" charset="0"/>
              </a:rPr>
              <a:t>muoái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" y="-7302"/>
            <a:ext cx="4967969" cy="3421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302"/>
            <a:ext cx="4445157" cy="3893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26" y="-25468"/>
            <a:ext cx="6082675" cy="36387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8414" y="4267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muçi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73944" y="4243251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nguéi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92" y="427449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</a:rPr>
              <a:t>t</a:t>
            </a:r>
            <a:r>
              <a:rPr lang="en-US" sz="6600" b="1" smtClean="0">
                <a:solidFill>
                  <a:srgbClr val="002060"/>
                </a:solidFill>
                <a:latin typeface=".VnAvant" panose="020B7200000000000000" pitchFamily="34" charset="0"/>
              </a:rPr>
              <a:t>uæi</a:t>
            </a:r>
            <a:endParaRPr lang="en-US" sz="66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199215" y="3949935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319194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7319229" y="3910707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9971310" y="3951292"/>
            <a:ext cx="1472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65" y="-38113"/>
            <a:ext cx="6844463" cy="3622017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4248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buåm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72831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muçm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64133" y="5575245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nhuçm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69111" y="5552808"/>
            <a:ext cx="9144092" cy="5229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anose="020B7200000000000000" pitchFamily="34" charset="0"/>
              </a:rPr>
              <a:t>nhuém</a:t>
            </a:r>
            <a:endParaRPr lang="en-US" sz="6000">
              <a:solidFill>
                <a:srgbClr val="0070C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9261" y="5553562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140907" y="5559287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70864" y="5561993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575842" y="5543016"/>
            <a:ext cx="284145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lang="en-US" sz="6000">
              <a:solidFill>
                <a:srgbClr val="FF0000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939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4446" r="8922" b="5998"/>
          <a:stretch/>
        </p:blipFill>
        <p:spPr bwMode="auto">
          <a:xfrm>
            <a:off x="1752600" y="1202500"/>
            <a:ext cx="8382000" cy="56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3429000"/>
            <a:ext cx="7086600" cy="3124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362201" y="3962400"/>
            <a:ext cx="7086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3417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952"/>
            <a:ext cx="7315200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6495" y="4495800"/>
            <a:ext cx="33954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006600"/>
                </a:solidFill>
                <a:latin typeface="VNI-Avo" pitchFamily="2" charset="0"/>
              </a:rPr>
              <a:t>con suoái</a:t>
            </a:r>
            <a:endParaRPr lang="vi-VN" sz="6000" b="1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312795" y="4482920"/>
            <a:ext cx="233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uoâi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0831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5231</TotalTime>
  <Words>419</Words>
  <Application>Microsoft Office PowerPoint</Application>
  <PresentationFormat>Widescreen</PresentationFormat>
  <Paragraphs>114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Times New Roman</vt:lpstr>
      <vt:lpstr>VNI-Avo</vt:lpstr>
      <vt:lpstr>HP001 5H</vt:lpstr>
      <vt:lpstr>Arial-Rounded</vt:lpstr>
      <vt:lpstr>Calibri</vt:lpstr>
      <vt:lpstr>.VnCooper</vt:lpstr>
      <vt:lpstr>Arial</vt:lpstr>
      <vt:lpstr>.VnAvant</vt:lpstr>
      <vt:lpstr>HP001</vt:lpstr>
      <vt:lpstr>AvantGarde</vt:lpstr>
      <vt:lpstr>HP-087</vt:lpstr>
      <vt:lpstr>#9Slide03 Sofia Pro Soft</vt:lpstr>
      <vt:lpstr>HP001 4 hàng</vt:lpstr>
      <vt:lpstr>UTM Avo</vt:lpstr>
      <vt:lpstr>Office Theme</vt:lpstr>
      <vt:lpstr>1_Default Design</vt:lpstr>
      <vt:lpstr>TIẾNG VIỆT 1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uoâi      uoâm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Ñi laïi treân bieån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434</cp:revision>
  <dcterms:created xsi:type="dcterms:W3CDTF">2006-08-16T00:00:00Z</dcterms:created>
  <dcterms:modified xsi:type="dcterms:W3CDTF">2024-12-28T04:11:34Z</dcterms:modified>
</cp:coreProperties>
</file>